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6" r:id="rId9"/>
    <p:sldId id="273" r:id="rId10"/>
    <p:sldId id="267" r:id="rId11"/>
    <p:sldId id="274" r:id="rId12"/>
    <p:sldId id="275" r:id="rId13"/>
    <p:sldId id="264" r:id="rId14"/>
    <p:sldId id="265" r:id="rId15"/>
    <p:sldId id="282" r:id="rId16"/>
    <p:sldId id="268" r:id="rId17"/>
    <p:sldId id="269" r:id="rId18"/>
    <p:sldId id="270" r:id="rId19"/>
    <p:sldId id="276" r:id="rId20"/>
    <p:sldId id="278" r:id="rId21"/>
    <p:sldId id="279" r:id="rId22"/>
    <p:sldId id="281" r:id="rId23"/>
    <p:sldId id="271" r:id="rId24"/>
    <p:sldId id="259" r:id="rId2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81" autoAdjust="0"/>
  </p:normalViewPr>
  <p:slideViewPr>
    <p:cSldViewPr>
      <p:cViewPr>
        <p:scale>
          <a:sx n="78" d="100"/>
          <a:sy n="78" d="100"/>
        </p:scale>
        <p:origin x="-11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7658B-5A2D-4DE2-9957-0F6969F05505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F7D3F-079F-4F16-BAB3-9F3067F3D8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8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37396-0201-45BD-ACA4-FD97B5EC343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37396-0201-45BD-ACA4-FD97B5EC343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BD492-AE83-4040-B2FA-4F5577834400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E95E6-10DF-4BDE-823A-399D21F42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143000"/>
            <a:ext cx="4103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plan that makes dreams come true!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39728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DESIGNED FOR SUCCESS</a:t>
            </a:r>
            <a:endParaRPr lang="en-US" sz="3000" dirty="0"/>
          </a:p>
        </p:txBody>
      </p:sp>
      <p:pic>
        <p:nvPicPr>
          <p:cNvPr id="11" name="Picture 10" descr="DSC01140.JPG"/>
          <p:cNvPicPr>
            <a:picLocks noChangeAspect="1"/>
          </p:cNvPicPr>
          <p:nvPr/>
        </p:nvPicPr>
        <p:blipFill>
          <a:blip r:embed="rId2" cstate="print"/>
          <a:srcRect l="14000" b="20827"/>
          <a:stretch>
            <a:fillRect/>
          </a:stretch>
        </p:blipFill>
        <p:spPr>
          <a:xfrm>
            <a:off x="1295400" y="1524000"/>
            <a:ext cx="6553200" cy="4038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67100" y="5638800"/>
            <a:ext cx="20955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27345" y="5638800"/>
            <a:ext cx="1689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Foreign Trip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group photos.jpg"/>
          <p:cNvPicPr>
            <a:picLocks noChangeAspect="1"/>
          </p:cNvPicPr>
          <p:nvPr/>
        </p:nvPicPr>
        <p:blipFill>
          <a:blip r:embed="rId2" cstate="print"/>
          <a:srcRect t="5811"/>
          <a:stretch>
            <a:fillRect/>
          </a:stretch>
        </p:blipFill>
        <p:spPr>
          <a:xfrm>
            <a:off x="882652" y="1371600"/>
            <a:ext cx="7378697" cy="3962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5700" y="5638800"/>
            <a:ext cx="17526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14608" y="5638800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Car Fund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39728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DESIGNED FOR SUCCESS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wo-floor-house.jpg (1280×853)"/>
          <p:cNvPicPr>
            <a:picLocks noChangeAspect="1" noChangeArrowheads="1"/>
          </p:cNvPicPr>
          <p:nvPr/>
        </p:nvPicPr>
        <p:blipFill>
          <a:blip r:embed="rId2"/>
          <a:srcRect l="4558" t="4104" r="2460" b="14743"/>
          <a:stretch>
            <a:fillRect/>
          </a:stretch>
        </p:blipFill>
        <p:spPr bwMode="auto">
          <a:xfrm>
            <a:off x="838200" y="1143000"/>
            <a:ext cx="7467600" cy="4343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24250" y="5638800"/>
            <a:ext cx="20955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33800" y="5638800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House Fund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39728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DESIGNED FOR SUCCESS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947829"/>
            <a:ext cx="5742406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Affordable, innovative, natural &amp; highly effective</a:t>
            </a:r>
          </a:p>
          <a:p>
            <a:pPr marL="339725" indent="-339725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 products across 5 categories- </a:t>
            </a:r>
          </a:p>
          <a:p>
            <a:pPr marL="339725" indent="-339725"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Health Care, Personal Care, Oral Care, Health Food,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Agri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1313" indent="-341313">
              <a:lnSpc>
                <a:spcPts val="2800"/>
              </a:lnSpc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Reflecting the best global standards</a:t>
            </a:r>
          </a:p>
          <a:p>
            <a:pPr marL="341313" indent="-341313">
              <a:lnSpc>
                <a:spcPts val="2800"/>
              </a:lnSpc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Deliver beyond expectations</a:t>
            </a:r>
          </a:p>
          <a:p>
            <a:pPr marL="341313" indent="-341313">
              <a:lnSpc>
                <a:spcPts val="2800"/>
              </a:lnSpc>
              <a:spcBef>
                <a:spcPts val="1200"/>
              </a:spcBef>
              <a:buFont typeface="Courier New" pitchFamily="49" charset="0"/>
              <a:buChar char="o"/>
            </a:pP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‘</a:t>
            </a:r>
            <a:r>
              <a:rPr lang="en-IN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Halal</a:t>
            </a: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’ certified and adhering to FDA standards</a:t>
            </a:r>
          </a:p>
          <a:p>
            <a:pPr marL="341313" indent="-341313">
              <a:lnSpc>
                <a:spcPts val="2800"/>
              </a:lnSpc>
              <a:spcBef>
                <a:spcPts val="1200"/>
              </a:spcBef>
              <a:buFont typeface="Courier New" pitchFamily="49" charset="0"/>
              <a:buChar char="o"/>
            </a:pP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With a legion of devoted consumers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788" y="304800"/>
            <a:ext cx="25982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THE PRODUCTS</a:t>
            </a:r>
          </a:p>
        </p:txBody>
      </p:sp>
      <p:pic>
        <p:nvPicPr>
          <p:cNvPr id="4" name="Picture 3" descr="Range Ad_new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8307430" cy="1752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04" y="4126666"/>
            <a:ext cx="1825207" cy="170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67348"/>
            <a:ext cx="2971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75,000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sq.feet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fully dedicated manufacturing unit at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Baddi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H.P, India</a:t>
            </a:r>
          </a:p>
          <a:p>
            <a:pPr marL="236538" indent="-236538"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State-of-the-art equipment and streamlined processes that comply with the highest global quality standards </a:t>
            </a:r>
          </a:p>
          <a:p>
            <a:pPr marL="236538" indent="-236538"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 in-house R &amp; D lab for innovative product development</a:t>
            </a:r>
          </a:p>
          <a:p>
            <a:pPr marL="236538" indent="-236538">
              <a:buFont typeface="Courier New" pitchFamily="49" charset="0"/>
              <a:buChar char="o"/>
              <a:defRPr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Quality control department to maintain international level quality standards</a:t>
            </a:r>
          </a:p>
          <a:p>
            <a:pPr marL="236538" indent="-236538">
              <a:buFont typeface="Courier New" pitchFamily="49" charset="0"/>
              <a:buChar char="o"/>
              <a:defRPr/>
            </a:pPr>
            <a:r>
              <a:rPr lang="en-I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Manufacturing Facility ‘GMP’ &amp; ISO 9001-2008 certified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.</a:t>
            </a:r>
            <a:endParaRPr lang="en-IN" sz="1600" dirty="0" smtClean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04800"/>
            <a:ext cx="46104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THE MANUFACTURING UNIT</a:t>
            </a:r>
          </a:p>
        </p:txBody>
      </p:sp>
      <p:pic>
        <p:nvPicPr>
          <p:cNvPr id="4" name="Picture 2" descr="C:\Documents and Settings\Sapna M\Desktop\Navaratana\7. Dedicated Manufacturing Unit\DSC0557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53000" y="1143000"/>
            <a:ext cx="3818127" cy="214572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C:\Documents and Settings\Sapna M\Desktop\Navaratana\7. Dedicated Manufacturing Unit\DSC0565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81400" y="1280160"/>
            <a:ext cx="2363836" cy="42062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SC_6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429000"/>
            <a:ext cx="2867742" cy="1905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6274355" cy="45259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Vestige is a proud member of </a:t>
            </a:r>
            <a:r>
              <a:rPr lang="en-I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India Direct Selling Association </a:t>
            </a:r>
            <a:r>
              <a:rPr lang="en-I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(IDSA)</a:t>
            </a:r>
          </a:p>
          <a:p>
            <a:endParaRPr lang="en-IN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Indian Direct Selling Association (IDSA)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an autonomous, self-regulatory body for the direct selling Industry in India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IDSA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stamp today is recognized as a doorway to success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IDSA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strives to create  an environment conducive to the growth of direct selling industry in India</a:t>
            </a:r>
          </a:p>
        </p:txBody>
      </p:sp>
      <p:pic>
        <p:nvPicPr>
          <p:cNvPr id="1026" name="Picture 2" descr="http://www.idsa.co.in/images/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55" y="152400"/>
            <a:ext cx="23980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" y="533400"/>
            <a:ext cx="49530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181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Member of IDSA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17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533400" y="5943600"/>
            <a:ext cx="691364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83677" y="4038600"/>
            <a:ext cx="635523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6468" y="304800"/>
            <a:ext cx="25129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THE NETWORK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143000"/>
            <a:ext cx="7677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Formidable distribution and service network of 11,00,000 + distributors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17532" y="1676400"/>
            <a:ext cx="6288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Our top achievers, a vivid testimony to the magic of </a:t>
            </a:r>
            <a:r>
              <a:rPr lang="en-US" sz="2000" dirty="0" err="1" smtClean="0"/>
              <a:t>Wellth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527836" y="5484759"/>
            <a:ext cx="691364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47780" y="5027559"/>
            <a:ext cx="694045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55757" y="4570359"/>
            <a:ext cx="694045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677" y="3581400"/>
            <a:ext cx="635523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91654" y="3122559"/>
            <a:ext cx="538484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87665" y="2665359"/>
            <a:ext cx="538484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04516" y="2209800"/>
            <a:ext cx="538484" cy="30644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2371" y="2057400"/>
            <a:ext cx="5736029" cy="428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   5</a:t>
            </a:r>
            <a:r>
              <a:rPr lang="en-US" sz="1600" dirty="0" smtClean="0"/>
              <a:t>         Double Universal Crown Directors</a:t>
            </a:r>
          </a:p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  10 </a:t>
            </a:r>
            <a:r>
              <a:rPr lang="en-US" sz="1600" dirty="0" smtClean="0"/>
              <a:t>        Double Crown Directors</a:t>
            </a:r>
          </a:p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  38</a:t>
            </a:r>
            <a:r>
              <a:rPr lang="en-US" sz="1600" dirty="0" smtClean="0"/>
              <a:t>         Universal Crown Directors</a:t>
            </a:r>
          </a:p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 116</a:t>
            </a:r>
            <a:r>
              <a:rPr lang="en-US" sz="1600" dirty="0" smtClean="0"/>
              <a:t>       Crown Directors</a:t>
            </a:r>
          </a:p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 275 </a:t>
            </a:r>
            <a:r>
              <a:rPr lang="en-US" sz="1600" dirty="0" smtClean="0"/>
              <a:t>      Diamond Directors</a:t>
            </a:r>
          </a:p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 500</a:t>
            </a:r>
            <a:r>
              <a:rPr lang="en-US" sz="1600" dirty="0" smtClean="0"/>
              <a:t>        Star Directors</a:t>
            </a:r>
          </a:p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 822        </a:t>
            </a:r>
            <a:r>
              <a:rPr lang="en-US" sz="1600" dirty="0" smtClean="0"/>
              <a:t>Gold Directors</a:t>
            </a:r>
          </a:p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3755</a:t>
            </a:r>
            <a:r>
              <a:rPr lang="en-US" sz="1600" dirty="0" smtClean="0"/>
              <a:t>      Silver Directors</a:t>
            </a:r>
          </a:p>
          <a:p>
            <a:pPr marL="287338" indent="-287338">
              <a:lnSpc>
                <a:spcPts val="31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sz="1600" dirty="0" smtClean="0">
                <a:solidFill>
                  <a:schemeClr val="bg1"/>
                </a:solidFill>
              </a:rPr>
              <a:t> 9537</a:t>
            </a:r>
            <a:r>
              <a:rPr lang="en-US" sz="1600" dirty="0" smtClean="0"/>
              <a:t>      Directors        </a:t>
            </a:r>
          </a:p>
        </p:txBody>
      </p:sp>
      <p:pic>
        <p:nvPicPr>
          <p:cNvPr id="16" name="Picture 2" descr="http://4.bp.blogspot.com/-pf5m3oZDJSQ/T2c6MFFl8mI/AAAAAAAACKQ/16kkopUX-rY/s640/leader-and-follow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133600"/>
            <a:ext cx="3305175" cy="3295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alesprogress.com/Portals/53724/images/training%20suces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54890" y="1524001"/>
            <a:ext cx="2991405" cy="304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3289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TRAINING SUPPORT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1" y="990600"/>
            <a:ext cx="830580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Vestige has an extensive education system to train our distributors.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More than thousands of training seminars held every year to -</a:t>
            </a:r>
          </a:p>
          <a:p>
            <a:pPr marL="463550" indent="-463550">
              <a:lnSpc>
                <a:spcPts val="2900"/>
              </a:lnSpc>
              <a:spcBef>
                <a:spcPts val="1800"/>
              </a:spcBef>
              <a:buFont typeface="Courier New" pitchFamily="49" charset="0"/>
              <a:buChar char="o"/>
              <a:tabLst>
                <a:tab pos="463550" algn="l"/>
              </a:tabLs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Enlighten and Enrich the distributors</a:t>
            </a:r>
          </a:p>
          <a:p>
            <a:pPr marL="463550" indent="-463550">
              <a:lnSpc>
                <a:spcPts val="2900"/>
              </a:lnSpc>
              <a:spcBef>
                <a:spcPts val="1800"/>
              </a:spcBef>
              <a:buFont typeface="Courier New" pitchFamily="49" charset="0"/>
              <a:buChar char="o"/>
              <a:tabLst>
                <a:tab pos="463550" algn="l"/>
              </a:tabLs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guide them on the road to success</a:t>
            </a:r>
          </a:p>
          <a:p>
            <a:pPr marL="463550" indent="-463550">
              <a:lnSpc>
                <a:spcPts val="2900"/>
              </a:lnSpc>
              <a:spcBef>
                <a:spcPts val="1800"/>
              </a:spcBef>
              <a:buFont typeface="Courier New" pitchFamily="49" charset="0"/>
              <a:buChar char="o"/>
              <a:tabLst>
                <a:tab pos="463550" algn="l"/>
              </a:tabLs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increase their knowledge and hone their skills</a:t>
            </a:r>
          </a:p>
          <a:p>
            <a:pPr marL="463550" indent="-463550">
              <a:lnSpc>
                <a:spcPts val="2900"/>
              </a:lnSpc>
              <a:spcBef>
                <a:spcPts val="1800"/>
              </a:spcBef>
              <a:buFont typeface="Courier New" pitchFamily="49" charset="0"/>
              <a:buChar char="o"/>
              <a:tabLst>
                <a:tab pos="463550" algn="l"/>
              </a:tabLs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turn them into effective leaders and team players</a:t>
            </a:r>
          </a:p>
          <a:p>
            <a:pPr marL="463550" indent="-463550">
              <a:lnSpc>
                <a:spcPts val="2900"/>
              </a:lnSpc>
              <a:spcBef>
                <a:spcPts val="1800"/>
              </a:spcBef>
              <a:buFont typeface="Courier New" pitchFamily="49" charset="0"/>
              <a:buChar char="o"/>
              <a:tabLst>
                <a:tab pos="463550" algn="l"/>
              </a:tabLs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continuously motivate them </a:t>
            </a:r>
          </a:p>
          <a:p>
            <a:pPr marL="463550" indent="-463550">
              <a:lnSpc>
                <a:spcPts val="2900"/>
              </a:lnSpc>
              <a:spcBef>
                <a:spcPts val="1800"/>
              </a:spcBef>
              <a:buFont typeface="Courier New" pitchFamily="49" charset="0"/>
              <a:buChar char="o"/>
              <a:tabLst>
                <a:tab pos="463550" algn="l"/>
              </a:tabLs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To equip them in every way to be a Winner</a:t>
            </a:r>
          </a:p>
          <a:p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494" y="304800"/>
            <a:ext cx="3289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TRAINING SUPPORT</a:t>
            </a:r>
            <a:endParaRPr lang="en-US" sz="3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640541"/>
            <a:ext cx="8305800" cy="20932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Distributor Education Seminar -             </a:t>
            </a:r>
          </a:p>
          <a:p>
            <a:pPr marL="401638" marR="0" lvl="0" indent="-4016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4016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guide the new distributors on building their business </a:t>
            </a:r>
          </a:p>
          <a:p>
            <a:pPr marL="401638" marR="0" lvl="0" indent="-4016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4016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educate them team work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leadership </a:t>
            </a:r>
          </a:p>
          <a:p>
            <a:pPr marL="401638" marR="0" lvl="0" indent="-4016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4016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give them useful marketing and selling tips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C:\Documents and Settings\Sapna M\Desktop\Navaratana\4. The Education System\b. New Director Education Seminar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429000"/>
            <a:ext cx="2933700" cy="220027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 descr="C:\Documents and Settings\Sapna M\Desktop\Navaratana\4. The Education System\b. New Director Education Seminar\DSC_005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20912" y="3456531"/>
            <a:ext cx="3261360" cy="216219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81000" y="1036638"/>
            <a:ext cx="60960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198" y="1600200"/>
            <a:ext cx="8153402" cy="1676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Director Education Seminar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 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transform the Directors and above into effective leaders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motivate them and increase their knowledge</a:t>
            </a:r>
          </a:p>
        </p:txBody>
      </p:sp>
      <p:pic>
        <p:nvPicPr>
          <p:cNvPr id="4" name="Picture 2" descr="C:\Documents and Settings\Sapna M\Desktop\Navaratana\4. The Education System\a. Director Education Seminar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377901"/>
            <a:ext cx="3103581" cy="206905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C:\Documents and Settings\Sapna M\Desktop\Navaratana\4. The Education System\a. Director Education Seminar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1364" y="3352800"/>
            <a:ext cx="3139890" cy="209326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036638"/>
            <a:ext cx="60960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694" y="304800"/>
            <a:ext cx="3289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TRAINING SUPPORT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575300" y="4648200"/>
            <a:ext cx="52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514600"/>
            <a:ext cx="52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330200"/>
            <a:ext cx="7924800" cy="508000"/>
          </a:xfrm>
          <a:prstGeom prst="rect">
            <a:avLst/>
          </a:prstGeom>
        </p:spPr>
        <p:txBody>
          <a:bodyPr t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spc="300" dirty="0">
                <a:latin typeface="+mj-lt"/>
              </a:rPr>
              <a:t>FOUNDER’S </a:t>
            </a:r>
            <a:r>
              <a:rPr lang="en-GB" sz="3000" spc="300" dirty="0" smtClean="0">
                <a:latin typeface="+mj-lt"/>
              </a:rPr>
              <a:t> PHILOSOPHY</a:t>
            </a:r>
            <a:endParaRPr lang="en-GB" sz="3000" spc="300" dirty="0">
              <a:latin typeface="+mj-lt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19600" y="1295400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+mj-lt"/>
              </a:rPr>
              <a:t>It’s about true freedom....</a:t>
            </a:r>
          </a:p>
          <a:p>
            <a:r>
              <a:rPr lang="en-US" sz="2000" dirty="0">
                <a:latin typeface="+mj-lt"/>
              </a:rPr>
              <a:t>it’s about true success....</a:t>
            </a:r>
          </a:p>
          <a:p>
            <a:r>
              <a:rPr lang="en-US" sz="2000" dirty="0">
                <a:latin typeface="+mj-lt"/>
              </a:rPr>
              <a:t>it’s time to live life the way you want to....</a:t>
            </a:r>
            <a:endParaRPr lang="en-GB" sz="2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2720975"/>
            <a:ext cx="33528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We are passionate about success and entrepreneurship &amp; this reflects in our business. Our mission is to help you live a life of economic independence on your own terms; to fill your life with WELLTH – wealth through wellness.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 descr="bali sir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4799" y="1371600"/>
            <a:ext cx="3664083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305800" cy="1371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Assure Trainings-  </a:t>
            </a:r>
          </a:p>
          <a:p>
            <a:pPr marL="280988" indent="-280988">
              <a:tabLst>
                <a:tab pos="280988" algn="l"/>
              </a:tabLst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explain the benefits and usage of Assure products</a:t>
            </a:r>
          </a:p>
          <a:p>
            <a:pPr marL="280988" indent="-280988">
              <a:tabLst>
                <a:tab pos="280988" algn="l"/>
              </a:tabLst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teach the distributors demonstration techniques and give them selling tips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1" name="Picture 3" descr="C:\Documents and Settings\Sapna M\Desktop\Navaratana\4. The Education System\c. Assure Training\IMG-20120825-0019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953" y="2438400"/>
            <a:ext cx="3426646" cy="263702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525639_389989351034532_1270765086_n cop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460376" y="3094229"/>
            <a:ext cx="3550024" cy="266251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44694" y="304800"/>
            <a:ext cx="3289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TRAINING SUPPORT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6059"/>
            <a:ext cx="8153400" cy="1640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Cellular Nourishment Therapy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 intensive training of the Vestige product range and marketing plan. </a:t>
            </a:r>
          </a:p>
          <a:p>
            <a:pPr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694" y="304800"/>
            <a:ext cx="3289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TRAINING SUPPORT</a:t>
            </a:r>
            <a:endParaRPr lang="en-US" sz="3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036638"/>
            <a:ext cx="60960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CNT</a:t>
            </a:r>
          </a:p>
        </p:txBody>
      </p:sp>
      <p:pic>
        <p:nvPicPr>
          <p:cNvPr id="10" name="Picture 5" descr="C:\Documents and Settings\Sapna M\Desktop\Navaratana\4. The Education System\b. New Director Education Seminar\DSC_005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87566" y="3352800"/>
            <a:ext cx="3427634" cy="257072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C:\Documents and Settings\Sapna M\Desktop\Navaratana\4. The Education System\b. New Director Education Seminar\1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90600" y="2667000"/>
            <a:ext cx="3488001" cy="261600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613647"/>
            <a:ext cx="8229600" cy="21963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Meet the Millionaire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special seminar where top leaders share their success story.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eaders motivate existing distributors as well as new prospects.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give useful advice and tips on growing and maintaining the business.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694" y="304800"/>
            <a:ext cx="3289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TRAINING SUPPORT</a:t>
            </a:r>
            <a:endParaRPr lang="en-US" sz="3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036638"/>
            <a:ext cx="60960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MTM</a:t>
            </a:r>
          </a:p>
        </p:txBody>
      </p:sp>
      <p:pic>
        <p:nvPicPr>
          <p:cNvPr id="9" name="Picture 8" descr="IMG_0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3467100"/>
            <a:ext cx="2692400" cy="201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0938.JPG"/>
          <p:cNvPicPr>
            <a:picLocks noChangeAspect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>
          <a:xfrm>
            <a:off x="457200" y="3505200"/>
            <a:ext cx="27432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DSCN53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3505200"/>
            <a:ext cx="26416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990600"/>
            <a:ext cx="783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range of extensive training and communication tools in more than 19 languages.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04800"/>
            <a:ext cx="3289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TRAINING SUPPORT</a:t>
            </a:r>
            <a:endParaRPr lang="en-US" sz="3000" dirty="0"/>
          </a:p>
        </p:txBody>
      </p:sp>
      <p:pic>
        <p:nvPicPr>
          <p:cNvPr id="5" name="Picture 4" descr="education tool copy copy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32018" y="3962400"/>
            <a:ext cx="2763582" cy="1835473"/>
          </a:xfrm>
          <a:prstGeom prst="rect">
            <a:avLst/>
          </a:prstGeom>
        </p:spPr>
      </p:pic>
      <p:pic>
        <p:nvPicPr>
          <p:cNvPr id="6" name="Picture 5" descr="cds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01730" y="4282158"/>
            <a:ext cx="2261070" cy="13566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0468" y="3272135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Catalogue</a:t>
            </a:r>
            <a:endParaRPr lang="en-U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3412" y="5638800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Voice</a:t>
            </a:r>
            <a:endParaRPr lang="en-U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9232" y="5672551"/>
            <a:ext cx="1204176" cy="4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CDs</a:t>
            </a:r>
            <a:endParaRPr lang="en-U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6933" y="3348335"/>
            <a:ext cx="127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Health Guide</a:t>
            </a:r>
          </a:p>
        </p:txBody>
      </p:sp>
      <p:pic>
        <p:nvPicPr>
          <p:cNvPr id="11" name="Picture 2" descr="D:\Share\product-catalogue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4245" y="1725545"/>
            <a:ext cx="2033579" cy="163816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9792" y="3348335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Success Plan</a:t>
            </a:r>
            <a:endParaRPr lang="en-U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99912" y="5654854"/>
            <a:ext cx="1424488" cy="4411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  CDs</a:t>
            </a:r>
            <a:endParaRPr lang="en-U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13" descr="flipchart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257369" y="3581400"/>
            <a:ext cx="1734231" cy="1594738"/>
          </a:xfrm>
          <a:prstGeom prst="rect">
            <a:avLst/>
          </a:prstGeom>
        </p:spPr>
      </p:pic>
      <p:pic>
        <p:nvPicPr>
          <p:cNvPr id="15" name="Picture 14" descr="NDES-dvd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123531" y="4114131"/>
            <a:ext cx="1753269" cy="17532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05441" y="5024735"/>
            <a:ext cx="981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Flip Chart</a:t>
            </a:r>
            <a:endParaRPr lang="en-U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Picture 16" descr="healt-guide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599865">
            <a:off x="4713535" y="1720012"/>
            <a:ext cx="2308171" cy="1827301"/>
          </a:xfrm>
          <a:prstGeom prst="rect">
            <a:avLst/>
          </a:prstGeom>
        </p:spPr>
      </p:pic>
      <p:pic>
        <p:nvPicPr>
          <p:cNvPr id="18" name="Picture 3" descr="D:\Share\success-plan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1104131">
            <a:off x="2403222" y="1322424"/>
            <a:ext cx="2304158" cy="2179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7700" y="1371600"/>
            <a:ext cx="52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785100" y="2286000"/>
            <a:ext cx="52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284162"/>
            <a:ext cx="586740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spc="300" dirty="0" smtClean="0">
                <a:latin typeface="+mj-lt"/>
              </a:rPr>
              <a:t>TEAM VESTIGE</a:t>
            </a:r>
            <a:endParaRPr lang="en-GB" sz="3000" spc="3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4325" y="1143000"/>
            <a:ext cx="4688454" cy="24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096000" y="1466850"/>
            <a:ext cx="2209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..... your business is in safe hands and Vestige is a Win-Win business for you.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600" y="3886200"/>
            <a:ext cx="853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• Pioneers of </a:t>
            </a:r>
            <a:r>
              <a:rPr lang="en-US" sz="2000" dirty="0" smtClean="0">
                <a:latin typeface="Calibri" pitchFamily="34" charset="0"/>
              </a:rPr>
              <a:t>Direct Selling in </a:t>
            </a:r>
            <a:r>
              <a:rPr lang="en-US" sz="2000" dirty="0">
                <a:latin typeface="Calibri" pitchFamily="34" charset="0"/>
              </a:rPr>
              <a:t>India</a:t>
            </a:r>
          </a:p>
          <a:p>
            <a:r>
              <a:rPr lang="en-US" sz="2000" dirty="0">
                <a:latin typeface="Calibri" pitchFamily="34" charset="0"/>
              </a:rPr>
              <a:t>• Team Vestige was successfully managing </a:t>
            </a:r>
            <a:r>
              <a:rPr lang="en-US" sz="2000" dirty="0" smtClean="0">
                <a:latin typeface="Calibri" pitchFamily="34" charset="0"/>
              </a:rPr>
              <a:t>Direct Selling Companies </a:t>
            </a:r>
            <a:r>
              <a:rPr lang="en-US" sz="2000" dirty="0">
                <a:latin typeface="Calibri" pitchFamily="34" charset="0"/>
              </a:rPr>
              <a:t>when India was  waking up to the power of </a:t>
            </a:r>
            <a:r>
              <a:rPr lang="en-US" sz="2000" dirty="0" smtClean="0">
                <a:latin typeface="Calibri" pitchFamily="34" charset="0"/>
              </a:rPr>
              <a:t>Direct Selling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• Successfully built and managed top </a:t>
            </a:r>
            <a:r>
              <a:rPr lang="en-US" sz="2000" dirty="0" smtClean="0">
                <a:latin typeface="Calibri" pitchFamily="34" charset="0"/>
              </a:rPr>
              <a:t>Direct Selling Companies </a:t>
            </a:r>
            <a:r>
              <a:rPr lang="en-US" sz="2000" dirty="0">
                <a:latin typeface="Calibri" pitchFamily="34" charset="0"/>
              </a:rPr>
              <a:t>in the country</a:t>
            </a:r>
          </a:p>
          <a:p>
            <a:r>
              <a:rPr lang="en-US" sz="2000" dirty="0">
                <a:latin typeface="Calibri" pitchFamily="34" charset="0"/>
              </a:rPr>
              <a:t>• All the Directors have an experience of over a decade in the </a:t>
            </a:r>
            <a:r>
              <a:rPr lang="en-US" sz="2000" dirty="0" smtClean="0">
                <a:latin typeface="Calibri" pitchFamily="34" charset="0"/>
              </a:rPr>
              <a:t>Direct Selling </a:t>
            </a:r>
            <a:r>
              <a:rPr lang="en-US" sz="2000" dirty="0">
                <a:latin typeface="Calibri" pitchFamily="34" charset="0"/>
              </a:rPr>
              <a:t>industry</a:t>
            </a:r>
            <a:endParaRPr lang="en-GB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3400" y="5943600"/>
            <a:ext cx="39624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5410200"/>
            <a:ext cx="29718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4876800"/>
            <a:ext cx="38862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4267200"/>
            <a:ext cx="43434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3733800"/>
            <a:ext cx="18288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1219200"/>
            <a:ext cx="79248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Vestige  is one of the leading names in the health and wellness industry promoted by dynamic leadership and managed by a team of industry experts driven by the vision to excel.</a:t>
            </a:r>
          </a:p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Operations launched in 2004 with 2 offices and 6 distributors.</a:t>
            </a:r>
          </a:p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Now, Vestige is one of the Top 5 Direct Selling Companies in India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It has registered 100% growth </a:t>
            </a:r>
            <a:r>
              <a:rPr lang="en-US" dirty="0" err="1" smtClean="0">
                <a:ea typeface="ＭＳ Ｐゴシック" pitchFamily="34" charset="-128"/>
              </a:rPr>
              <a:t>y.o.y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40 Branch Offices</a:t>
            </a:r>
          </a:p>
          <a:p>
            <a:pPr>
              <a:spcBef>
                <a:spcPct val="0"/>
              </a:spcBef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2500+ DCCs (Distributor Consulting Centers)</a:t>
            </a:r>
          </a:p>
          <a:p>
            <a:pPr>
              <a:spcBef>
                <a:spcPts val="24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40 DLCPs (District Level Contact Points)</a:t>
            </a:r>
          </a:p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11,00,000</a:t>
            </a:r>
            <a:r>
              <a:rPr lang="en-US" b="1" baseline="300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+ Distributor Base</a:t>
            </a:r>
          </a:p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International offices in Nepal and Dubai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04800"/>
            <a:ext cx="25013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THE COMPANY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3657600"/>
            <a:ext cx="15240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1143000"/>
            <a:ext cx="1295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9600" y="1143000"/>
            <a:ext cx="4800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VISION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defRPr/>
            </a:pPr>
            <a:r>
              <a:rPr lang="en-US" sz="2000" dirty="0" smtClean="0"/>
              <a:t>To help people live a life of dignity and economic independence on their own terms.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MISSION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defRPr/>
            </a:pPr>
            <a:r>
              <a:rPr lang="en-US" sz="2000" dirty="0" smtClean="0"/>
              <a:t>To grow to a global scale and become the benchmark in direct selling by 2018.</a:t>
            </a:r>
          </a:p>
        </p:txBody>
      </p:sp>
      <p:pic>
        <p:nvPicPr>
          <p:cNvPr id="13314" name="Picture 2" descr="Vision.jpg (4016×265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143000"/>
            <a:ext cx="2649017" cy="1752600"/>
          </a:xfrm>
          <a:prstGeom prst="rect">
            <a:avLst/>
          </a:prstGeom>
          <a:noFill/>
        </p:spPr>
      </p:pic>
      <p:pic>
        <p:nvPicPr>
          <p:cNvPr id="13316" name="Picture 4" descr="mission1.jpg (380×285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581400"/>
            <a:ext cx="2743200" cy="2057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143000"/>
            <a:ext cx="441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Low financial risk</a:t>
            </a:r>
          </a:p>
          <a:p>
            <a:pPr marL="457200" indent="-457200">
              <a:lnSpc>
                <a:spcPct val="150000"/>
              </a:lnSpc>
              <a:buSzPct val="100000"/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Most stable business plan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ea typeface="ＭＳ Ｐゴシック" pitchFamily="1" charset="-128"/>
              </a:rPr>
              <a:t>Returns commensurate with effort</a:t>
            </a:r>
            <a:endParaRPr lang="en-US" sz="20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SzPct val="100000"/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International quality, value-for-money products</a:t>
            </a:r>
          </a:p>
          <a:p>
            <a:pPr marL="457200" indent="-457200">
              <a:lnSpc>
                <a:spcPct val="150000"/>
              </a:lnSpc>
              <a:buSzPct val="100000"/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Effective and beneficial for all</a:t>
            </a:r>
          </a:p>
          <a:p>
            <a:pPr marL="457200" indent="-457200">
              <a:lnSpc>
                <a:spcPct val="150000"/>
              </a:lnSpc>
              <a:buSzPct val="100000"/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A multi-national wellness brand with a better understanding of wellness needs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79737"/>
            <a:ext cx="41960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4">
                    <a:lumMod val="10000"/>
                  </a:schemeClr>
                </a:solidFill>
              </a:rPr>
              <a:t>THE VESTIGE ADVANTAGE</a:t>
            </a:r>
          </a:p>
          <a:p>
            <a:endParaRPr lang="en-US" sz="3000" dirty="0"/>
          </a:p>
        </p:txBody>
      </p:sp>
      <p:pic>
        <p:nvPicPr>
          <p:cNvPr id="12290" name="Picture 2" descr="competition_advantage.jpg (1000×100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71600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219200"/>
            <a:ext cx="297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Helping self + helping others</a:t>
            </a:r>
          </a:p>
          <a:p>
            <a:pPr marL="457200" indent="-457200">
              <a:lnSpc>
                <a:spcPct val="150000"/>
              </a:lnSpc>
              <a:buSzPct val="100000"/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Gaining Respect in one’s own eyes as well as others   by serving  the society</a:t>
            </a:r>
          </a:p>
          <a:p>
            <a:pPr marL="457200" indent="-457200">
              <a:lnSpc>
                <a:spcPct val="150000"/>
              </a:lnSpc>
              <a:buSzPct val="100000"/>
              <a:buFont typeface="Courier New" pitchFamily="49" charset="0"/>
              <a:buChar char="o"/>
              <a:tabLst>
                <a:tab pos="457200" algn="l"/>
              </a:tabLst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Pride in being self-made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04800"/>
            <a:ext cx="41729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THE VESTIGE DIFFERENCE</a:t>
            </a:r>
            <a:endParaRPr lang="en-US" sz="3000" dirty="0"/>
          </a:p>
        </p:txBody>
      </p:sp>
      <p:pic>
        <p:nvPicPr>
          <p:cNvPr id="11266" name="Picture 2" descr="dare-to-be-different.jpg (600×468)"/>
          <p:cNvPicPr>
            <a:picLocks noChangeAspect="1" noChangeArrowheads="1"/>
          </p:cNvPicPr>
          <p:nvPr/>
        </p:nvPicPr>
        <p:blipFill>
          <a:blip r:embed="rId2"/>
          <a:srcRect l="4340" t="3774" r="2943" b="16981"/>
          <a:stretch>
            <a:fillRect/>
          </a:stretch>
        </p:blipFill>
        <p:spPr bwMode="auto">
          <a:xfrm>
            <a:off x="3810000" y="1447800"/>
            <a:ext cx="48006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71700" y="1905000"/>
            <a:ext cx="48006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1143000"/>
            <a:ext cx="45699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well crafted marketing plan to give you -</a:t>
            </a:r>
            <a:endParaRPr lang="en-US" sz="20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28600"/>
            <a:ext cx="37273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THE MARKETING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6481" y="1905000"/>
            <a:ext cx="3834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Stability + Low Financial Risk</a:t>
            </a:r>
          </a:p>
        </p:txBody>
      </p:sp>
      <p:pic>
        <p:nvPicPr>
          <p:cNvPr id="6" name="Picture 2" descr="http://us.123rf.com/400wm/400/400/scanrail/scanrail1205/scanrail120500032/13877488-financial-stability-business-success-and-insurance-concept-stacked-golden-coins-covered-by-red-umb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4546" y="2514600"/>
            <a:ext cx="4514908" cy="3736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1700" y="1295400"/>
            <a:ext cx="48006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514600" y="1295400"/>
            <a:ext cx="4197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High Returns + Great Incentives</a:t>
            </a:r>
          </a:p>
        </p:txBody>
      </p:sp>
      <p:pic>
        <p:nvPicPr>
          <p:cNvPr id="4" name="Picture 2" descr="C:\Documents and Settings\All Users\Documents\gift_wrapped_car_g33v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61581" y="2221468"/>
            <a:ext cx="2060413" cy="164592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5" name="Picture 3" descr="C:\Documents and Settings\All Users\Documents\house_gift_wrapped_shutterstock_1030256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728" y="2244402"/>
            <a:ext cx="2169426" cy="164592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6" name="Picture 5" descr="C:\Documents and Settings\All Users\Documents\20101125_063515_tr28travel_guide_cover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11087" y="4114800"/>
            <a:ext cx="1953825" cy="164592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81200" y="40502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Car Fund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71752" y="5943600"/>
            <a:ext cx="128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Travel Fund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40502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House Fund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794</Words>
  <Application>Microsoft Office PowerPoint</Application>
  <PresentationFormat>On-screen Show (4:3)</PresentationFormat>
  <Paragraphs>153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Member of IDSA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cosmicpc</dc:creator>
  <cp:lastModifiedBy>Vikas Raheja</cp:lastModifiedBy>
  <cp:revision>68</cp:revision>
  <dcterms:created xsi:type="dcterms:W3CDTF">2013-06-03T11:01:39Z</dcterms:created>
  <dcterms:modified xsi:type="dcterms:W3CDTF">2015-02-08T05:33:16Z</dcterms:modified>
</cp:coreProperties>
</file>