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diagrams/layout1.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0"/>
  </p:notesMasterIdLst>
  <p:sldIdLst>
    <p:sldId id="256" r:id="rId2"/>
    <p:sldId id="296" r:id="rId3"/>
    <p:sldId id="297" r:id="rId4"/>
    <p:sldId id="298" r:id="rId5"/>
    <p:sldId id="299" r:id="rId6"/>
    <p:sldId id="300" r:id="rId7"/>
    <p:sldId id="322" r:id="rId8"/>
    <p:sldId id="324" r:id="rId9"/>
    <p:sldId id="325" r:id="rId10"/>
    <p:sldId id="475" r:id="rId11"/>
    <p:sldId id="388" r:id="rId12"/>
    <p:sldId id="268" r:id="rId13"/>
    <p:sldId id="327" r:id="rId14"/>
    <p:sldId id="328" r:id="rId15"/>
    <p:sldId id="329" r:id="rId16"/>
    <p:sldId id="389" r:id="rId17"/>
    <p:sldId id="330" r:id="rId18"/>
    <p:sldId id="331" r:id="rId19"/>
    <p:sldId id="333" r:id="rId20"/>
    <p:sldId id="334" r:id="rId21"/>
    <p:sldId id="335" r:id="rId22"/>
    <p:sldId id="336" r:id="rId23"/>
    <p:sldId id="397" r:id="rId24"/>
    <p:sldId id="337" r:id="rId25"/>
    <p:sldId id="338" r:id="rId26"/>
    <p:sldId id="339" r:id="rId27"/>
    <p:sldId id="340" r:id="rId28"/>
    <p:sldId id="390" r:id="rId29"/>
    <p:sldId id="342" r:id="rId30"/>
    <p:sldId id="391" r:id="rId31"/>
    <p:sldId id="343" r:id="rId32"/>
    <p:sldId id="394" r:id="rId33"/>
    <p:sldId id="392" r:id="rId34"/>
    <p:sldId id="393" r:id="rId35"/>
    <p:sldId id="398" r:id="rId36"/>
    <p:sldId id="344" r:id="rId37"/>
    <p:sldId id="395" r:id="rId38"/>
    <p:sldId id="345" r:id="rId39"/>
    <p:sldId id="346" r:id="rId40"/>
    <p:sldId id="476" r:id="rId41"/>
    <p:sldId id="396" r:id="rId42"/>
    <p:sldId id="348" r:id="rId43"/>
    <p:sldId id="399" r:id="rId44"/>
    <p:sldId id="258" r:id="rId45"/>
    <p:sldId id="372" r:id="rId46"/>
    <p:sldId id="321" r:id="rId47"/>
    <p:sldId id="261" r:id="rId48"/>
    <p:sldId id="301" r:id="rId49"/>
    <p:sldId id="400" r:id="rId50"/>
    <p:sldId id="262" r:id="rId51"/>
    <p:sldId id="263" r:id="rId52"/>
    <p:sldId id="264" r:id="rId53"/>
    <p:sldId id="265" r:id="rId54"/>
    <p:sldId id="266" r:id="rId55"/>
    <p:sldId id="267" r:id="rId56"/>
    <p:sldId id="401" r:id="rId57"/>
    <p:sldId id="271" r:id="rId58"/>
    <p:sldId id="307" r:id="rId59"/>
    <p:sldId id="308" r:id="rId60"/>
    <p:sldId id="276" r:id="rId61"/>
    <p:sldId id="349" r:id="rId62"/>
    <p:sldId id="402" r:id="rId63"/>
    <p:sldId id="293" r:id="rId64"/>
    <p:sldId id="294" r:id="rId65"/>
    <p:sldId id="295" r:id="rId66"/>
    <p:sldId id="350" r:id="rId67"/>
    <p:sldId id="403" r:id="rId68"/>
    <p:sldId id="313" r:id="rId69"/>
    <p:sldId id="315" r:id="rId70"/>
    <p:sldId id="316" r:id="rId71"/>
    <p:sldId id="351" r:id="rId72"/>
    <p:sldId id="404" r:id="rId73"/>
    <p:sldId id="283" r:id="rId74"/>
    <p:sldId id="284" r:id="rId75"/>
    <p:sldId id="285" r:id="rId76"/>
    <p:sldId id="286" r:id="rId77"/>
    <p:sldId id="420" r:id="rId78"/>
    <p:sldId id="287" r:id="rId79"/>
    <p:sldId id="353" r:id="rId80"/>
    <p:sldId id="405" r:id="rId81"/>
    <p:sldId id="355" r:id="rId82"/>
    <p:sldId id="406" r:id="rId83"/>
    <p:sldId id="288" r:id="rId84"/>
    <p:sldId id="477" r:id="rId85"/>
    <p:sldId id="291" r:id="rId86"/>
    <p:sldId id="356" r:id="rId87"/>
    <p:sldId id="407" r:id="rId88"/>
    <p:sldId id="309" r:id="rId89"/>
    <p:sldId id="310" r:id="rId90"/>
    <p:sldId id="311" r:id="rId91"/>
    <p:sldId id="312" r:id="rId92"/>
    <p:sldId id="445" r:id="rId93"/>
    <p:sldId id="446" r:id="rId94"/>
    <p:sldId id="448" r:id="rId95"/>
    <p:sldId id="449" r:id="rId96"/>
    <p:sldId id="447" r:id="rId97"/>
    <p:sldId id="451" r:id="rId98"/>
    <p:sldId id="452" r:id="rId99"/>
    <p:sldId id="408" r:id="rId100"/>
    <p:sldId id="410" r:id="rId101"/>
    <p:sldId id="409" r:id="rId102"/>
    <p:sldId id="357" r:id="rId103"/>
    <p:sldId id="358" r:id="rId104"/>
    <p:sldId id="359" r:id="rId105"/>
    <p:sldId id="360" r:id="rId106"/>
    <p:sldId id="361" r:id="rId107"/>
    <p:sldId id="411" r:id="rId108"/>
    <p:sldId id="362" r:id="rId109"/>
    <p:sldId id="364" r:id="rId110"/>
    <p:sldId id="478" r:id="rId111"/>
    <p:sldId id="412" r:id="rId112"/>
    <p:sldId id="413" r:id="rId113"/>
    <p:sldId id="374" r:id="rId114"/>
    <p:sldId id="376" r:id="rId115"/>
    <p:sldId id="414" r:id="rId116"/>
    <p:sldId id="415" r:id="rId117"/>
    <p:sldId id="416" r:id="rId118"/>
    <p:sldId id="421" r:id="rId119"/>
    <p:sldId id="422" r:id="rId120"/>
    <p:sldId id="424" r:id="rId121"/>
    <p:sldId id="378" r:id="rId122"/>
    <p:sldId id="379" r:id="rId123"/>
    <p:sldId id="380" r:id="rId124"/>
    <p:sldId id="381" r:id="rId125"/>
    <p:sldId id="382" r:id="rId126"/>
    <p:sldId id="425" r:id="rId127"/>
    <p:sldId id="383" r:id="rId128"/>
    <p:sldId id="384" r:id="rId129"/>
    <p:sldId id="385" r:id="rId130"/>
    <p:sldId id="386" r:id="rId131"/>
    <p:sldId id="387" r:id="rId132"/>
    <p:sldId id="426" r:id="rId133"/>
    <p:sldId id="427" r:id="rId134"/>
    <p:sldId id="479" r:id="rId135"/>
    <p:sldId id="429" r:id="rId136"/>
    <p:sldId id="430" r:id="rId137"/>
    <p:sldId id="428" r:id="rId138"/>
    <p:sldId id="432" r:id="rId139"/>
    <p:sldId id="431" r:id="rId140"/>
    <p:sldId id="433" r:id="rId141"/>
    <p:sldId id="439" r:id="rId142"/>
    <p:sldId id="480" r:id="rId143"/>
    <p:sldId id="434" r:id="rId144"/>
    <p:sldId id="435" r:id="rId145"/>
    <p:sldId id="436" r:id="rId146"/>
    <p:sldId id="437" r:id="rId147"/>
    <p:sldId id="463" r:id="rId148"/>
    <p:sldId id="464" r:id="rId149"/>
    <p:sldId id="467" r:id="rId150"/>
    <p:sldId id="465" r:id="rId151"/>
    <p:sldId id="468" r:id="rId152"/>
    <p:sldId id="466" r:id="rId153"/>
    <p:sldId id="458" r:id="rId154"/>
    <p:sldId id="459" r:id="rId155"/>
    <p:sldId id="460" r:id="rId156"/>
    <p:sldId id="461" r:id="rId157"/>
    <p:sldId id="462" r:id="rId158"/>
    <p:sldId id="469" r:id="rId159"/>
    <p:sldId id="471" r:id="rId160"/>
    <p:sldId id="473" r:id="rId161"/>
    <p:sldId id="474" r:id="rId162"/>
    <p:sldId id="472" r:id="rId163"/>
    <p:sldId id="453" r:id="rId164"/>
    <p:sldId id="454" r:id="rId165"/>
    <p:sldId id="455" r:id="rId166"/>
    <p:sldId id="456" r:id="rId167"/>
    <p:sldId id="457" r:id="rId168"/>
    <p:sldId id="443" r:id="rId1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06BA"/>
    <a:srgbClr val="004D74"/>
    <a:srgbClr val="00436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7439" autoAdjust="0"/>
    <p:restoredTop sz="99789" autoAdjust="0"/>
  </p:normalViewPr>
  <p:slideViewPr>
    <p:cSldViewPr>
      <p:cViewPr varScale="1">
        <p:scale>
          <a:sx n="45" d="100"/>
          <a:sy n="45" d="100"/>
        </p:scale>
        <p:origin x="-90" y="-576"/>
      </p:cViewPr>
      <p:guideLst>
        <p:guide orient="horz" pos="2160"/>
        <p:guide pos="2880"/>
      </p:guideLst>
    </p:cSldViewPr>
  </p:slideViewPr>
  <p:outlineViewPr>
    <p:cViewPr>
      <p:scale>
        <a:sx n="33" d="100"/>
        <a:sy n="33" d="100"/>
      </p:scale>
      <p:origin x="48" y="6246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71488A-B0E2-4BB8-9A00-0895C9A6F101}"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978F0161-5F5C-4F23-96F4-39FC45AFC619}">
      <dgm:prSet phldrT="[Text]" custT="1"/>
      <dgm:spPr/>
      <dgm:t>
        <a:bodyPr/>
        <a:lstStyle/>
        <a:p>
          <a:r>
            <a:rPr lang="en-US" sz="2000" dirty="0" err="1" smtClean="0"/>
            <a:t>Spirulina</a:t>
          </a:r>
          <a:endParaRPr lang="en-US" sz="2000" dirty="0"/>
        </a:p>
      </dgm:t>
    </dgm:pt>
    <dgm:pt modelId="{1E6C87DF-70A1-4FC4-9B84-4EE0741D197E}" type="parTrans" cxnId="{2245349B-818F-45E0-AC88-A2C4C6485016}">
      <dgm:prSet/>
      <dgm:spPr/>
      <dgm:t>
        <a:bodyPr/>
        <a:lstStyle/>
        <a:p>
          <a:endParaRPr lang="en-US" sz="1800"/>
        </a:p>
      </dgm:t>
    </dgm:pt>
    <dgm:pt modelId="{6AF22FBC-4EA0-474C-BCBC-D1BFE29FA3C4}" type="sibTrans" cxnId="{2245349B-818F-45E0-AC88-A2C4C6485016}">
      <dgm:prSet/>
      <dgm:spPr/>
      <dgm:t>
        <a:bodyPr/>
        <a:lstStyle/>
        <a:p>
          <a:endParaRPr lang="en-US" sz="1800"/>
        </a:p>
      </dgm:t>
    </dgm:pt>
    <dgm:pt modelId="{E61E2DEA-1D7B-4E4B-B237-04791F1A42AF}">
      <dgm:prSet phldrT="[Text]" custT="1"/>
      <dgm:spPr/>
      <dgm:t>
        <a:bodyPr/>
        <a:lstStyle/>
        <a:p>
          <a:r>
            <a:rPr lang="en-US" sz="1200" dirty="0" smtClean="0"/>
            <a:t>Children &amp; Teenagers</a:t>
          </a:r>
          <a:endParaRPr lang="en-US" sz="1200" dirty="0"/>
        </a:p>
      </dgm:t>
    </dgm:pt>
    <dgm:pt modelId="{6D6F661A-5BD1-42A6-B5AF-D1D11CB05F78}" type="parTrans" cxnId="{9CB6C126-5F56-4D79-826F-70A039EE585A}">
      <dgm:prSet/>
      <dgm:spPr/>
      <dgm:t>
        <a:bodyPr/>
        <a:lstStyle/>
        <a:p>
          <a:endParaRPr lang="en-US" sz="1800"/>
        </a:p>
      </dgm:t>
    </dgm:pt>
    <dgm:pt modelId="{DFA33D83-54D5-49AF-B1AB-98822AD2473E}" type="sibTrans" cxnId="{9CB6C126-5F56-4D79-826F-70A039EE585A}">
      <dgm:prSet/>
      <dgm:spPr/>
      <dgm:t>
        <a:bodyPr/>
        <a:lstStyle/>
        <a:p>
          <a:endParaRPr lang="en-US" sz="1800"/>
        </a:p>
      </dgm:t>
    </dgm:pt>
    <dgm:pt modelId="{D4270119-BFCA-4B76-A71F-9CCD8CEE5A00}">
      <dgm:prSet phldrT="[Text]" custT="1"/>
      <dgm:spPr/>
      <dgm:t>
        <a:bodyPr/>
        <a:lstStyle/>
        <a:p>
          <a:r>
            <a:rPr lang="en-US" sz="1200" dirty="0" smtClean="0"/>
            <a:t>Pregnant Women</a:t>
          </a:r>
          <a:endParaRPr lang="en-US" sz="1200" dirty="0"/>
        </a:p>
      </dgm:t>
    </dgm:pt>
    <dgm:pt modelId="{1D7708AE-0626-460D-8BB8-0102BDADCE2A}" type="parTrans" cxnId="{39BAB0BB-2815-4253-B085-281850C4009F}">
      <dgm:prSet/>
      <dgm:spPr/>
      <dgm:t>
        <a:bodyPr/>
        <a:lstStyle/>
        <a:p>
          <a:endParaRPr lang="en-US" sz="1800"/>
        </a:p>
      </dgm:t>
    </dgm:pt>
    <dgm:pt modelId="{0A63E770-0D5A-4593-900D-6D6043DDF634}" type="sibTrans" cxnId="{39BAB0BB-2815-4253-B085-281850C4009F}">
      <dgm:prSet/>
      <dgm:spPr/>
      <dgm:t>
        <a:bodyPr/>
        <a:lstStyle/>
        <a:p>
          <a:endParaRPr lang="en-US" sz="1800"/>
        </a:p>
      </dgm:t>
    </dgm:pt>
    <dgm:pt modelId="{876E4D08-D7E7-474C-8CA0-A4607EE1D814}">
      <dgm:prSet phldrT="[Text]" custT="1"/>
      <dgm:spPr/>
      <dgm:t>
        <a:bodyPr/>
        <a:lstStyle/>
        <a:p>
          <a:r>
            <a:rPr lang="en-US" sz="1200" dirty="0" smtClean="0"/>
            <a:t>Senior Citizens</a:t>
          </a:r>
          <a:endParaRPr lang="en-US" sz="1200" dirty="0"/>
        </a:p>
      </dgm:t>
    </dgm:pt>
    <dgm:pt modelId="{6A9DF48B-9857-4AB5-A5B5-8F3EAF851515}" type="parTrans" cxnId="{124275B9-E6EA-4065-9934-CE9AF1D49E72}">
      <dgm:prSet/>
      <dgm:spPr/>
      <dgm:t>
        <a:bodyPr/>
        <a:lstStyle/>
        <a:p>
          <a:endParaRPr lang="en-US" sz="1800"/>
        </a:p>
      </dgm:t>
    </dgm:pt>
    <dgm:pt modelId="{3423B220-9EA1-490E-96C9-8E184E3DF822}" type="sibTrans" cxnId="{124275B9-E6EA-4065-9934-CE9AF1D49E72}">
      <dgm:prSet/>
      <dgm:spPr/>
      <dgm:t>
        <a:bodyPr/>
        <a:lstStyle/>
        <a:p>
          <a:endParaRPr lang="en-US" sz="1800"/>
        </a:p>
      </dgm:t>
    </dgm:pt>
    <dgm:pt modelId="{C9A2E421-9BAA-4EEC-B486-7441BBE68A83}">
      <dgm:prSet phldrT="[Text]" custT="1"/>
      <dgm:spPr/>
      <dgm:t>
        <a:bodyPr/>
        <a:lstStyle/>
        <a:p>
          <a:r>
            <a:rPr lang="en-US" sz="1200" dirty="0" smtClean="0"/>
            <a:t>Sport Lovers</a:t>
          </a:r>
          <a:endParaRPr lang="en-US" sz="1200" dirty="0"/>
        </a:p>
      </dgm:t>
    </dgm:pt>
    <dgm:pt modelId="{8A2A8DB0-E3EE-40D6-A2A5-D1E6E67DA236}" type="parTrans" cxnId="{B048B569-BE8B-407C-9969-C845D36CF722}">
      <dgm:prSet/>
      <dgm:spPr/>
      <dgm:t>
        <a:bodyPr/>
        <a:lstStyle/>
        <a:p>
          <a:endParaRPr lang="en-US" sz="1800"/>
        </a:p>
      </dgm:t>
    </dgm:pt>
    <dgm:pt modelId="{7329B9A3-D2AC-4E65-B83D-AF3880C5D0D1}" type="sibTrans" cxnId="{B048B569-BE8B-407C-9969-C845D36CF722}">
      <dgm:prSet/>
      <dgm:spPr/>
      <dgm:t>
        <a:bodyPr/>
        <a:lstStyle/>
        <a:p>
          <a:endParaRPr lang="en-US" sz="1800"/>
        </a:p>
      </dgm:t>
    </dgm:pt>
    <dgm:pt modelId="{FAE7427A-3288-4913-A5C6-282B9B5201BE}">
      <dgm:prSet phldrT="[Text]" custT="1"/>
      <dgm:spPr/>
      <dgm:t>
        <a:bodyPr/>
        <a:lstStyle/>
        <a:p>
          <a:r>
            <a:rPr lang="en-US" sz="1200" dirty="0" smtClean="0"/>
            <a:t>Esp. Vegetarians </a:t>
          </a:r>
          <a:endParaRPr lang="en-US" sz="1200" dirty="0"/>
        </a:p>
      </dgm:t>
    </dgm:pt>
    <dgm:pt modelId="{6FD9B2AE-1258-4899-9EBC-80ACE245B0F3}" type="parTrans" cxnId="{338D8AEE-F917-4500-8954-004037C23EED}">
      <dgm:prSet/>
      <dgm:spPr/>
      <dgm:t>
        <a:bodyPr/>
        <a:lstStyle/>
        <a:p>
          <a:endParaRPr lang="en-US" sz="1800"/>
        </a:p>
      </dgm:t>
    </dgm:pt>
    <dgm:pt modelId="{D426DF33-B699-4E5F-8297-79BF13C166BC}" type="sibTrans" cxnId="{338D8AEE-F917-4500-8954-004037C23EED}">
      <dgm:prSet/>
      <dgm:spPr/>
      <dgm:t>
        <a:bodyPr/>
        <a:lstStyle/>
        <a:p>
          <a:endParaRPr lang="en-US" sz="1800"/>
        </a:p>
      </dgm:t>
    </dgm:pt>
    <dgm:pt modelId="{6AD56E98-2308-42EC-B452-4CDD5CBD3EF2}">
      <dgm:prSet phldrT="[Text]" custT="1"/>
      <dgm:spPr/>
      <dgm:t>
        <a:bodyPr/>
        <a:lstStyle/>
        <a:p>
          <a:r>
            <a:rPr lang="en-US" sz="1200" dirty="0" smtClean="0"/>
            <a:t>People with Busy lifestyles</a:t>
          </a:r>
          <a:endParaRPr lang="en-US" sz="1200" dirty="0"/>
        </a:p>
      </dgm:t>
    </dgm:pt>
    <dgm:pt modelId="{25312998-7D02-49D9-B76C-E3570C2D30EE}" type="parTrans" cxnId="{E7CB6398-F7F0-4E39-8D19-2B1A81B6E4A2}">
      <dgm:prSet/>
      <dgm:spPr/>
      <dgm:t>
        <a:bodyPr/>
        <a:lstStyle/>
        <a:p>
          <a:endParaRPr lang="en-US" sz="1800"/>
        </a:p>
      </dgm:t>
    </dgm:pt>
    <dgm:pt modelId="{A76BAF4E-19D8-4EA3-8302-086FBE8D55A8}" type="sibTrans" cxnId="{E7CB6398-F7F0-4E39-8D19-2B1A81B6E4A2}">
      <dgm:prSet/>
      <dgm:spPr/>
      <dgm:t>
        <a:bodyPr/>
        <a:lstStyle/>
        <a:p>
          <a:endParaRPr lang="en-US" sz="1800"/>
        </a:p>
      </dgm:t>
    </dgm:pt>
    <dgm:pt modelId="{78E917D2-6AD3-424A-B0D9-533F3954481D}">
      <dgm:prSet phldrT="[Text]" custT="1"/>
      <dgm:spPr/>
      <dgm:t>
        <a:bodyPr/>
        <a:lstStyle/>
        <a:p>
          <a:r>
            <a:rPr lang="en-US" sz="1200" dirty="0" smtClean="0"/>
            <a:t>Recovery Patients</a:t>
          </a:r>
          <a:endParaRPr lang="en-US" sz="1200" dirty="0"/>
        </a:p>
      </dgm:t>
    </dgm:pt>
    <dgm:pt modelId="{ACD27A9F-A73E-42B9-9734-B9E35DB430B2}" type="parTrans" cxnId="{5AB1BE99-B316-4EEB-931A-395ADB508562}">
      <dgm:prSet/>
      <dgm:spPr/>
      <dgm:t>
        <a:bodyPr/>
        <a:lstStyle/>
        <a:p>
          <a:endParaRPr lang="en-US" sz="1800"/>
        </a:p>
      </dgm:t>
    </dgm:pt>
    <dgm:pt modelId="{441F0EF5-D657-48CF-8232-790F61339DE7}" type="sibTrans" cxnId="{5AB1BE99-B316-4EEB-931A-395ADB508562}">
      <dgm:prSet/>
      <dgm:spPr/>
      <dgm:t>
        <a:bodyPr/>
        <a:lstStyle/>
        <a:p>
          <a:endParaRPr lang="en-US" sz="1800"/>
        </a:p>
      </dgm:t>
    </dgm:pt>
    <dgm:pt modelId="{C10B3E19-9120-49A6-9767-8585B80237DF}" type="pres">
      <dgm:prSet presAssocID="{C471488A-B0E2-4BB8-9A00-0895C9A6F101}" presName="Name0" presStyleCnt="0">
        <dgm:presLayoutVars>
          <dgm:chMax val="1"/>
          <dgm:dir/>
          <dgm:animLvl val="ctr"/>
          <dgm:resizeHandles val="exact"/>
        </dgm:presLayoutVars>
      </dgm:prSet>
      <dgm:spPr/>
      <dgm:t>
        <a:bodyPr/>
        <a:lstStyle/>
        <a:p>
          <a:endParaRPr lang="en-US"/>
        </a:p>
      </dgm:t>
    </dgm:pt>
    <dgm:pt modelId="{9A3AEC4B-398B-4A3E-B4C6-758C08E10B6E}" type="pres">
      <dgm:prSet presAssocID="{978F0161-5F5C-4F23-96F4-39FC45AFC619}" presName="centerShape" presStyleLbl="node0" presStyleIdx="0" presStyleCnt="1"/>
      <dgm:spPr/>
      <dgm:t>
        <a:bodyPr/>
        <a:lstStyle/>
        <a:p>
          <a:endParaRPr lang="en-US"/>
        </a:p>
      </dgm:t>
    </dgm:pt>
    <dgm:pt modelId="{7EE44C89-6CA5-4583-A26E-C2D2CB5689A8}" type="pres">
      <dgm:prSet presAssocID="{E61E2DEA-1D7B-4E4B-B237-04791F1A42AF}" presName="node" presStyleLbl="node1" presStyleIdx="0" presStyleCnt="7">
        <dgm:presLayoutVars>
          <dgm:bulletEnabled val="1"/>
        </dgm:presLayoutVars>
      </dgm:prSet>
      <dgm:spPr/>
      <dgm:t>
        <a:bodyPr/>
        <a:lstStyle/>
        <a:p>
          <a:endParaRPr lang="en-US"/>
        </a:p>
      </dgm:t>
    </dgm:pt>
    <dgm:pt modelId="{7CC7468A-7245-4985-8116-BF9C24DC5296}" type="pres">
      <dgm:prSet presAssocID="{E61E2DEA-1D7B-4E4B-B237-04791F1A42AF}" presName="dummy" presStyleCnt="0"/>
      <dgm:spPr/>
    </dgm:pt>
    <dgm:pt modelId="{E4A7307A-4A92-485D-8F67-DAED4C715383}" type="pres">
      <dgm:prSet presAssocID="{DFA33D83-54D5-49AF-B1AB-98822AD2473E}" presName="sibTrans" presStyleLbl="sibTrans2D1" presStyleIdx="0" presStyleCnt="7"/>
      <dgm:spPr/>
      <dgm:t>
        <a:bodyPr/>
        <a:lstStyle/>
        <a:p>
          <a:endParaRPr lang="en-US"/>
        </a:p>
      </dgm:t>
    </dgm:pt>
    <dgm:pt modelId="{19CFD33C-3BAC-4AA1-A7EE-81D0D22033D7}" type="pres">
      <dgm:prSet presAssocID="{D4270119-BFCA-4B76-A71F-9CCD8CEE5A00}" presName="node" presStyleLbl="node1" presStyleIdx="1" presStyleCnt="7">
        <dgm:presLayoutVars>
          <dgm:bulletEnabled val="1"/>
        </dgm:presLayoutVars>
      </dgm:prSet>
      <dgm:spPr/>
      <dgm:t>
        <a:bodyPr/>
        <a:lstStyle/>
        <a:p>
          <a:endParaRPr lang="en-US"/>
        </a:p>
      </dgm:t>
    </dgm:pt>
    <dgm:pt modelId="{357C5658-283A-4BB8-9BB1-80A992415391}" type="pres">
      <dgm:prSet presAssocID="{D4270119-BFCA-4B76-A71F-9CCD8CEE5A00}" presName="dummy" presStyleCnt="0"/>
      <dgm:spPr/>
    </dgm:pt>
    <dgm:pt modelId="{D32963DD-2D49-4ED8-A5B9-68321E6ADD37}" type="pres">
      <dgm:prSet presAssocID="{0A63E770-0D5A-4593-900D-6D6043DDF634}" presName="sibTrans" presStyleLbl="sibTrans2D1" presStyleIdx="1" presStyleCnt="7"/>
      <dgm:spPr/>
      <dgm:t>
        <a:bodyPr/>
        <a:lstStyle/>
        <a:p>
          <a:endParaRPr lang="en-US"/>
        </a:p>
      </dgm:t>
    </dgm:pt>
    <dgm:pt modelId="{AB3D1646-5951-440A-809C-992E0FB2E771}" type="pres">
      <dgm:prSet presAssocID="{876E4D08-D7E7-474C-8CA0-A4607EE1D814}" presName="node" presStyleLbl="node1" presStyleIdx="2" presStyleCnt="7">
        <dgm:presLayoutVars>
          <dgm:bulletEnabled val="1"/>
        </dgm:presLayoutVars>
      </dgm:prSet>
      <dgm:spPr/>
      <dgm:t>
        <a:bodyPr/>
        <a:lstStyle/>
        <a:p>
          <a:endParaRPr lang="en-US"/>
        </a:p>
      </dgm:t>
    </dgm:pt>
    <dgm:pt modelId="{4FFB2CDF-2815-48E9-AF03-176E37CBFA10}" type="pres">
      <dgm:prSet presAssocID="{876E4D08-D7E7-474C-8CA0-A4607EE1D814}" presName="dummy" presStyleCnt="0"/>
      <dgm:spPr/>
    </dgm:pt>
    <dgm:pt modelId="{0D785144-41D3-48D8-9609-A363C355D108}" type="pres">
      <dgm:prSet presAssocID="{3423B220-9EA1-490E-96C9-8E184E3DF822}" presName="sibTrans" presStyleLbl="sibTrans2D1" presStyleIdx="2" presStyleCnt="7"/>
      <dgm:spPr/>
      <dgm:t>
        <a:bodyPr/>
        <a:lstStyle/>
        <a:p>
          <a:endParaRPr lang="en-US"/>
        </a:p>
      </dgm:t>
    </dgm:pt>
    <dgm:pt modelId="{39416DC5-3F3C-47DB-9F81-C3A8476EE1AB}" type="pres">
      <dgm:prSet presAssocID="{C9A2E421-9BAA-4EEC-B486-7441BBE68A83}" presName="node" presStyleLbl="node1" presStyleIdx="3" presStyleCnt="7">
        <dgm:presLayoutVars>
          <dgm:bulletEnabled val="1"/>
        </dgm:presLayoutVars>
      </dgm:prSet>
      <dgm:spPr/>
      <dgm:t>
        <a:bodyPr/>
        <a:lstStyle/>
        <a:p>
          <a:endParaRPr lang="en-US"/>
        </a:p>
      </dgm:t>
    </dgm:pt>
    <dgm:pt modelId="{51406C77-BB33-4AD2-B074-0AFDA1E120BC}" type="pres">
      <dgm:prSet presAssocID="{C9A2E421-9BAA-4EEC-B486-7441BBE68A83}" presName="dummy" presStyleCnt="0"/>
      <dgm:spPr/>
    </dgm:pt>
    <dgm:pt modelId="{A18D4948-43A9-4010-A6FE-472278FACC02}" type="pres">
      <dgm:prSet presAssocID="{7329B9A3-D2AC-4E65-B83D-AF3880C5D0D1}" presName="sibTrans" presStyleLbl="sibTrans2D1" presStyleIdx="3" presStyleCnt="7"/>
      <dgm:spPr/>
      <dgm:t>
        <a:bodyPr/>
        <a:lstStyle/>
        <a:p>
          <a:endParaRPr lang="en-US"/>
        </a:p>
      </dgm:t>
    </dgm:pt>
    <dgm:pt modelId="{E869E443-D1CF-4813-89F5-D60306CE34DA}" type="pres">
      <dgm:prSet presAssocID="{FAE7427A-3288-4913-A5C6-282B9B5201BE}" presName="node" presStyleLbl="node1" presStyleIdx="4" presStyleCnt="7">
        <dgm:presLayoutVars>
          <dgm:bulletEnabled val="1"/>
        </dgm:presLayoutVars>
      </dgm:prSet>
      <dgm:spPr/>
      <dgm:t>
        <a:bodyPr/>
        <a:lstStyle/>
        <a:p>
          <a:endParaRPr lang="en-US"/>
        </a:p>
      </dgm:t>
    </dgm:pt>
    <dgm:pt modelId="{E6F975DE-E44D-4283-B40E-55028CA32552}" type="pres">
      <dgm:prSet presAssocID="{FAE7427A-3288-4913-A5C6-282B9B5201BE}" presName="dummy" presStyleCnt="0"/>
      <dgm:spPr/>
    </dgm:pt>
    <dgm:pt modelId="{B10FEA9F-44AA-4411-B904-8F1AC90E6C33}" type="pres">
      <dgm:prSet presAssocID="{D426DF33-B699-4E5F-8297-79BF13C166BC}" presName="sibTrans" presStyleLbl="sibTrans2D1" presStyleIdx="4" presStyleCnt="7"/>
      <dgm:spPr/>
      <dgm:t>
        <a:bodyPr/>
        <a:lstStyle/>
        <a:p>
          <a:endParaRPr lang="en-US"/>
        </a:p>
      </dgm:t>
    </dgm:pt>
    <dgm:pt modelId="{D87C1FEB-9BFA-4300-987B-D10BFCA8F076}" type="pres">
      <dgm:prSet presAssocID="{6AD56E98-2308-42EC-B452-4CDD5CBD3EF2}" presName="node" presStyleLbl="node1" presStyleIdx="5" presStyleCnt="7">
        <dgm:presLayoutVars>
          <dgm:bulletEnabled val="1"/>
        </dgm:presLayoutVars>
      </dgm:prSet>
      <dgm:spPr/>
      <dgm:t>
        <a:bodyPr/>
        <a:lstStyle/>
        <a:p>
          <a:endParaRPr lang="en-US"/>
        </a:p>
      </dgm:t>
    </dgm:pt>
    <dgm:pt modelId="{26F46A44-C3A7-4309-AA3A-140115A10AC0}" type="pres">
      <dgm:prSet presAssocID="{6AD56E98-2308-42EC-B452-4CDD5CBD3EF2}" presName="dummy" presStyleCnt="0"/>
      <dgm:spPr/>
    </dgm:pt>
    <dgm:pt modelId="{3CDBF63E-2669-48D1-8C96-FFDC84A9D3C9}" type="pres">
      <dgm:prSet presAssocID="{A76BAF4E-19D8-4EA3-8302-086FBE8D55A8}" presName="sibTrans" presStyleLbl="sibTrans2D1" presStyleIdx="5" presStyleCnt="7"/>
      <dgm:spPr/>
      <dgm:t>
        <a:bodyPr/>
        <a:lstStyle/>
        <a:p>
          <a:endParaRPr lang="en-US"/>
        </a:p>
      </dgm:t>
    </dgm:pt>
    <dgm:pt modelId="{80D39B6C-CD50-4113-BD83-45C2E5E9F2DB}" type="pres">
      <dgm:prSet presAssocID="{78E917D2-6AD3-424A-B0D9-533F3954481D}" presName="node" presStyleLbl="node1" presStyleIdx="6" presStyleCnt="7">
        <dgm:presLayoutVars>
          <dgm:bulletEnabled val="1"/>
        </dgm:presLayoutVars>
      </dgm:prSet>
      <dgm:spPr/>
      <dgm:t>
        <a:bodyPr/>
        <a:lstStyle/>
        <a:p>
          <a:endParaRPr lang="en-US"/>
        </a:p>
      </dgm:t>
    </dgm:pt>
    <dgm:pt modelId="{C1804D72-5DA1-4838-9840-EB2C4544F690}" type="pres">
      <dgm:prSet presAssocID="{78E917D2-6AD3-424A-B0D9-533F3954481D}" presName="dummy" presStyleCnt="0"/>
      <dgm:spPr/>
    </dgm:pt>
    <dgm:pt modelId="{41B3D339-DB18-4829-A01D-5CD005479168}" type="pres">
      <dgm:prSet presAssocID="{441F0EF5-D657-48CF-8232-790F61339DE7}" presName="sibTrans" presStyleLbl="sibTrans2D1" presStyleIdx="6" presStyleCnt="7"/>
      <dgm:spPr/>
      <dgm:t>
        <a:bodyPr/>
        <a:lstStyle/>
        <a:p>
          <a:endParaRPr lang="en-US"/>
        </a:p>
      </dgm:t>
    </dgm:pt>
  </dgm:ptLst>
  <dgm:cxnLst>
    <dgm:cxn modelId="{B048B569-BE8B-407C-9969-C845D36CF722}" srcId="{978F0161-5F5C-4F23-96F4-39FC45AFC619}" destId="{C9A2E421-9BAA-4EEC-B486-7441BBE68A83}" srcOrd="3" destOrd="0" parTransId="{8A2A8DB0-E3EE-40D6-A2A5-D1E6E67DA236}" sibTransId="{7329B9A3-D2AC-4E65-B83D-AF3880C5D0D1}"/>
    <dgm:cxn modelId="{F17046EB-2AA3-4C1E-ADE1-3F289574A5CD}" type="presOf" srcId="{C9A2E421-9BAA-4EEC-B486-7441BBE68A83}" destId="{39416DC5-3F3C-47DB-9F81-C3A8476EE1AB}" srcOrd="0" destOrd="0" presId="urn:microsoft.com/office/officeart/2005/8/layout/radial6"/>
    <dgm:cxn modelId="{2245349B-818F-45E0-AC88-A2C4C6485016}" srcId="{C471488A-B0E2-4BB8-9A00-0895C9A6F101}" destId="{978F0161-5F5C-4F23-96F4-39FC45AFC619}" srcOrd="0" destOrd="0" parTransId="{1E6C87DF-70A1-4FC4-9B84-4EE0741D197E}" sibTransId="{6AF22FBC-4EA0-474C-BCBC-D1BFE29FA3C4}"/>
    <dgm:cxn modelId="{124275B9-E6EA-4065-9934-CE9AF1D49E72}" srcId="{978F0161-5F5C-4F23-96F4-39FC45AFC619}" destId="{876E4D08-D7E7-474C-8CA0-A4607EE1D814}" srcOrd="2" destOrd="0" parTransId="{6A9DF48B-9857-4AB5-A5B5-8F3EAF851515}" sibTransId="{3423B220-9EA1-490E-96C9-8E184E3DF822}"/>
    <dgm:cxn modelId="{20DA03FC-8EF1-4D08-BC7C-FD3A8EECF136}" type="presOf" srcId="{441F0EF5-D657-48CF-8232-790F61339DE7}" destId="{41B3D339-DB18-4829-A01D-5CD005479168}" srcOrd="0" destOrd="0" presId="urn:microsoft.com/office/officeart/2005/8/layout/radial6"/>
    <dgm:cxn modelId="{9173ACF9-088E-4CBB-9CF6-BBF38F3211C2}" type="presOf" srcId="{3423B220-9EA1-490E-96C9-8E184E3DF822}" destId="{0D785144-41D3-48D8-9609-A363C355D108}" srcOrd="0" destOrd="0" presId="urn:microsoft.com/office/officeart/2005/8/layout/radial6"/>
    <dgm:cxn modelId="{E7CB6398-F7F0-4E39-8D19-2B1A81B6E4A2}" srcId="{978F0161-5F5C-4F23-96F4-39FC45AFC619}" destId="{6AD56E98-2308-42EC-B452-4CDD5CBD3EF2}" srcOrd="5" destOrd="0" parTransId="{25312998-7D02-49D9-B76C-E3570C2D30EE}" sibTransId="{A76BAF4E-19D8-4EA3-8302-086FBE8D55A8}"/>
    <dgm:cxn modelId="{915173A5-AFAA-4270-AEAB-723BCD18A75E}" type="presOf" srcId="{C471488A-B0E2-4BB8-9A00-0895C9A6F101}" destId="{C10B3E19-9120-49A6-9767-8585B80237DF}" srcOrd="0" destOrd="0" presId="urn:microsoft.com/office/officeart/2005/8/layout/radial6"/>
    <dgm:cxn modelId="{338D8AEE-F917-4500-8954-004037C23EED}" srcId="{978F0161-5F5C-4F23-96F4-39FC45AFC619}" destId="{FAE7427A-3288-4913-A5C6-282B9B5201BE}" srcOrd="4" destOrd="0" parTransId="{6FD9B2AE-1258-4899-9EBC-80ACE245B0F3}" sibTransId="{D426DF33-B699-4E5F-8297-79BF13C166BC}"/>
    <dgm:cxn modelId="{99E51831-B7CA-4AD9-9CB2-1170BCE61E38}" type="presOf" srcId="{7329B9A3-D2AC-4E65-B83D-AF3880C5D0D1}" destId="{A18D4948-43A9-4010-A6FE-472278FACC02}" srcOrd="0" destOrd="0" presId="urn:microsoft.com/office/officeart/2005/8/layout/radial6"/>
    <dgm:cxn modelId="{E6EA3431-0F1B-49A8-9EC7-54D3B6AB3CFF}" type="presOf" srcId="{E61E2DEA-1D7B-4E4B-B237-04791F1A42AF}" destId="{7EE44C89-6CA5-4583-A26E-C2D2CB5689A8}" srcOrd="0" destOrd="0" presId="urn:microsoft.com/office/officeart/2005/8/layout/radial6"/>
    <dgm:cxn modelId="{AA140835-1166-4C11-85B5-5AFD3C31D7EB}" type="presOf" srcId="{78E917D2-6AD3-424A-B0D9-533F3954481D}" destId="{80D39B6C-CD50-4113-BD83-45C2E5E9F2DB}" srcOrd="0" destOrd="0" presId="urn:microsoft.com/office/officeart/2005/8/layout/radial6"/>
    <dgm:cxn modelId="{39BAB0BB-2815-4253-B085-281850C4009F}" srcId="{978F0161-5F5C-4F23-96F4-39FC45AFC619}" destId="{D4270119-BFCA-4B76-A71F-9CCD8CEE5A00}" srcOrd="1" destOrd="0" parTransId="{1D7708AE-0626-460D-8BB8-0102BDADCE2A}" sibTransId="{0A63E770-0D5A-4593-900D-6D6043DDF634}"/>
    <dgm:cxn modelId="{6430980B-E070-416D-8E5E-2E0B970ACB2A}" type="presOf" srcId="{DFA33D83-54D5-49AF-B1AB-98822AD2473E}" destId="{E4A7307A-4A92-485D-8F67-DAED4C715383}" srcOrd="0" destOrd="0" presId="urn:microsoft.com/office/officeart/2005/8/layout/radial6"/>
    <dgm:cxn modelId="{FC64250E-675C-472B-AED7-CF528E6018D5}" type="presOf" srcId="{FAE7427A-3288-4913-A5C6-282B9B5201BE}" destId="{E869E443-D1CF-4813-89F5-D60306CE34DA}" srcOrd="0" destOrd="0" presId="urn:microsoft.com/office/officeart/2005/8/layout/radial6"/>
    <dgm:cxn modelId="{34E0FC3F-FBAF-4E9D-AD2A-52374BA2E7C2}" type="presOf" srcId="{A76BAF4E-19D8-4EA3-8302-086FBE8D55A8}" destId="{3CDBF63E-2669-48D1-8C96-FFDC84A9D3C9}" srcOrd="0" destOrd="0" presId="urn:microsoft.com/office/officeart/2005/8/layout/radial6"/>
    <dgm:cxn modelId="{EEE5B8DC-2BB4-4270-83E7-80B7A72F0D14}" type="presOf" srcId="{978F0161-5F5C-4F23-96F4-39FC45AFC619}" destId="{9A3AEC4B-398B-4A3E-B4C6-758C08E10B6E}" srcOrd="0" destOrd="0" presId="urn:microsoft.com/office/officeart/2005/8/layout/radial6"/>
    <dgm:cxn modelId="{ED8D16A3-E2C9-4532-B13F-455969157F85}" type="presOf" srcId="{D4270119-BFCA-4B76-A71F-9CCD8CEE5A00}" destId="{19CFD33C-3BAC-4AA1-A7EE-81D0D22033D7}" srcOrd="0" destOrd="0" presId="urn:microsoft.com/office/officeart/2005/8/layout/radial6"/>
    <dgm:cxn modelId="{9CB6C126-5F56-4D79-826F-70A039EE585A}" srcId="{978F0161-5F5C-4F23-96F4-39FC45AFC619}" destId="{E61E2DEA-1D7B-4E4B-B237-04791F1A42AF}" srcOrd="0" destOrd="0" parTransId="{6D6F661A-5BD1-42A6-B5AF-D1D11CB05F78}" sibTransId="{DFA33D83-54D5-49AF-B1AB-98822AD2473E}"/>
    <dgm:cxn modelId="{757B959C-CCE0-435B-A3E0-83328E8B3F06}" type="presOf" srcId="{876E4D08-D7E7-474C-8CA0-A4607EE1D814}" destId="{AB3D1646-5951-440A-809C-992E0FB2E771}" srcOrd="0" destOrd="0" presId="urn:microsoft.com/office/officeart/2005/8/layout/radial6"/>
    <dgm:cxn modelId="{56FA9F71-6B9B-423B-A33B-CADB7F87F51C}" type="presOf" srcId="{0A63E770-0D5A-4593-900D-6D6043DDF634}" destId="{D32963DD-2D49-4ED8-A5B9-68321E6ADD37}" srcOrd="0" destOrd="0" presId="urn:microsoft.com/office/officeart/2005/8/layout/radial6"/>
    <dgm:cxn modelId="{5AB1BE99-B316-4EEB-931A-395ADB508562}" srcId="{978F0161-5F5C-4F23-96F4-39FC45AFC619}" destId="{78E917D2-6AD3-424A-B0D9-533F3954481D}" srcOrd="6" destOrd="0" parTransId="{ACD27A9F-A73E-42B9-9734-B9E35DB430B2}" sibTransId="{441F0EF5-D657-48CF-8232-790F61339DE7}"/>
    <dgm:cxn modelId="{F16323C7-AE4C-4853-A59B-13E58271130C}" type="presOf" srcId="{6AD56E98-2308-42EC-B452-4CDD5CBD3EF2}" destId="{D87C1FEB-9BFA-4300-987B-D10BFCA8F076}" srcOrd="0" destOrd="0" presId="urn:microsoft.com/office/officeart/2005/8/layout/radial6"/>
    <dgm:cxn modelId="{2343191F-4F7E-4288-B098-56E82704B144}" type="presOf" srcId="{D426DF33-B699-4E5F-8297-79BF13C166BC}" destId="{B10FEA9F-44AA-4411-B904-8F1AC90E6C33}" srcOrd="0" destOrd="0" presId="urn:microsoft.com/office/officeart/2005/8/layout/radial6"/>
    <dgm:cxn modelId="{297ED2D6-02C9-4578-9FD6-2D006C48B9A3}" type="presParOf" srcId="{C10B3E19-9120-49A6-9767-8585B80237DF}" destId="{9A3AEC4B-398B-4A3E-B4C6-758C08E10B6E}" srcOrd="0" destOrd="0" presId="urn:microsoft.com/office/officeart/2005/8/layout/radial6"/>
    <dgm:cxn modelId="{9CF1EB79-ABB7-42BC-911B-7FF512DA5797}" type="presParOf" srcId="{C10B3E19-9120-49A6-9767-8585B80237DF}" destId="{7EE44C89-6CA5-4583-A26E-C2D2CB5689A8}" srcOrd="1" destOrd="0" presId="urn:microsoft.com/office/officeart/2005/8/layout/radial6"/>
    <dgm:cxn modelId="{B57966C6-3D76-47D2-82B9-2378AC585F15}" type="presParOf" srcId="{C10B3E19-9120-49A6-9767-8585B80237DF}" destId="{7CC7468A-7245-4985-8116-BF9C24DC5296}" srcOrd="2" destOrd="0" presId="urn:microsoft.com/office/officeart/2005/8/layout/radial6"/>
    <dgm:cxn modelId="{B6E91CBE-1744-48CD-8AFC-D950CCCE171C}" type="presParOf" srcId="{C10B3E19-9120-49A6-9767-8585B80237DF}" destId="{E4A7307A-4A92-485D-8F67-DAED4C715383}" srcOrd="3" destOrd="0" presId="urn:microsoft.com/office/officeart/2005/8/layout/radial6"/>
    <dgm:cxn modelId="{CC871233-44AC-4525-9428-1E905E60823A}" type="presParOf" srcId="{C10B3E19-9120-49A6-9767-8585B80237DF}" destId="{19CFD33C-3BAC-4AA1-A7EE-81D0D22033D7}" srcOrd="4" destOrd="0" presId="urn:microsoft.com/office/officeart/2005/8/layout/radial6"/>
    <dgm:cxn modelId="{10DA1624-DD15-4B26-9C85-3E061C8615E8}" type="presParOf" srcId="{C10B3E19-9120-49A6-9767-8585B80237DF}" destId="{357C5658-283A-4BB8-9BB1-80A992415391}" srcOrd="5" destOrd="0" presId="urn:microsoft.com/office/officeart/2005/8/layout/radial6"/>
    <dgm:cxn modelId="{194A6A2F-E54F-43F5-8C13-1DDF9B7DA845}" type="presParOf" srcId="{C10B3E19-9120-49A6-9767-8585B80237DF}" destId="{D32963DD-2D49-4ED8-A5B9-68321E6ADD37}" srcOrd="6" destOrd="0" presId="urn:microsoft.com/office/officeart/2005/8/layout/radial6"/>
    <dgm:cxn modelId="{E8B9E41E-8963-415F-8774-0AE3E2508D1F}" type="presParOf" srcId="{C10B3E19-9120-49A6-9767-8585B80237DF}" destId="{AB3D1646-5951-440A-809C-992E0FB2E771}" srcOrd="7" destOrd="0" presId="urn:microsoft.com/office/officeart/2005/8/layout/radial6"/>
    <dgm:cxn modelId="{3D0331DC-7BC7-4788-A004-6227C9EA6A65}" type="presParOf" srcId="{C10B3E19-9120-49A6-9767-8585B80237DF}" destId="{4FFB2CDF-2815-48E9-AF03-176E37CBFA10}" srcOrd="8" destOrd="0" presId="urn:microsoft.com/office/officeart/2005/8/layout/radial6"/>
    <dgm:cxn modelId="{279041FD-F3D2-413B-8CEB-3297EDADA1F2}" type="presParOf" srcId="{C10B3E19-9120-49A6-9767-8585B80237DF}" destId="{0D785144-41D3-48D8-9609-A363C355D108}" srcOrd="9" destOrd="0" presId="urn:microsoft.com/office/officeart/2005/8/layout/radial6"/>
    <dgm:cxn modelId="{13A52863-90DD-4520-BDBA-50B35659C193}" type="presParOf" srcId="{C10B3E19-9120-49A6-9767-8585B80237DF}" destId="{39416DC5-3F3C-47DB-9F81-C3A8476EE1AB}" srcOrd="10" destOrd="0" presId="urn:microsoft.com/office/officeart/2005/8/layout/radial6"/>
    <dgm:cxn modelId="{5AF1F8DB-41C2-478E-BE09-E2F8B8C7246A}" type="presParOf" srcId="{C10B3E19-9120-49A6-9767-8585B80237DF}" destId="{51406C77-BB33-4AD2-B074-0AFDA1E120BC}" srcOrd="11" destOrd="0" presId="urn:microsoft.com/office/officeart/2005/8/layout/radial6"/>
    <dgm:cxn modelId="{B990D5A8-F741-41ED-A5C5-EC0D4D5E6A15}" type="presParOf" srcId="{C10B3E19-9120-49A6-9767-8585B80237DF}" destId="{A18D4948-43A9-4010-A6FE-472278FACC02}" srcOrd="12" destOrd="0" presId="urn:microsoft.com/office/officeart/2005/8/layout/radial6"/>
    <dgm:cxn modelId="{79FECB74-7182-48BA-992F-37779AB5A3AB}" type="presParOf" srcId="{C10B3E19-9120-49A6-9767-8585B80237DF}" destId="{E869E443-D1CF-4813-89F5-D60306CE34DA}" srcOrd="13" destOrd="0" presId="urn:microsoft.com/office/officeart/2005/8/layout/radial6"/>
    <dgm:cxn modelId="{590D7636-BDC1-46C5-AE9F-A4214A8921AD}" type="presParOf" srcId="{C10B3E19-9120-49A6-9767-8585B80237DF}" destId="{E6F975DE-E44D-4283-B40E-55028CA32552}" srcOrd="14" destOrd="0" presId="urn:microsoft.com/office/officeart/2005/8/layout/radial6"/>
    <dgm:cxn modelId="{12EF2976-2F23-4B50-9049-780B21078D98}" type="presParOf" srcId="{C10B3E19-9120-49A6-9767-8585B80237DF}" destId="{B10FEA9F-44AA-4411-B904-8F1AC90E6C33}" srcOrd="15" destOrd="0" presId="urn:microsoft.com/office/officeart/2005/8/layout/radial6"/>
    <dgm:cxn modelId="{7D260DC9-8530-415A-90DE-98EB2B07A04A}" type="presParOf" srcId="{C10B3E19-9120-49A6-9767-8585B80237DF}" destId="{D87C1FEB-9BFA-4300-987B-D10BFCA8F076}" srcOrd="16" destOrd="0" presId="urn:microsoft.com/office/officeart/2005/8/layout/radial6"/>
    <dgm:cxn modelId="{69336D38-69DA-4AA8-9FA0-F5B121A7732A}" type="presParOf" srcId="{C10B3E19-9120-49A6-9767-8585B80237DF}" destId="{26F46A44-C3A7-4309-AA3A-140115A10AC0}" srcOrd="17" destOrd="0" presId="urn:microsoft.com/office/officeart/2005/8/layout/radial6"/>
    <dgm:cxn modelId="{E84B3490-6956-4C8E-839B-11509236F29D}" type="presParOf" srcId="{C10B3E19-9120-49A6-9767-8585B80237DF}" destId="{3CDBF63E-2669-48D1-8C96-FFDC84A9D3C9}" srcOrd="18" destOrd="0" presId="urn:microsoft.com/office/officeart/2005/8/layout/radial6"/>
    <dgm:cxn modelId="{24744203-2751-4701-9229-49A4EDA787BB}" type="presParOf" srcId="{C10B3E19-9120-49A6-9767-8585B80237DF}" destId="{80D39B6C-CD50-4113-BD83-45C2E5E9F2DB}" srcOrd="19" destOrd="0" presId="urn:microsoft.com/office/officeart/2005/8/layout/radial6"/>
    <dgm:cxn modelId="{8FB6F2D9-DB8E-49E1-B0C3-CDC38A3D16A7}" type="presParOf" srcId="{C10B3E19-9120-49A6-9767-8585B80237DF}" destId="{C1804D72-5DA1-4838-9840-EB2C4544F690}" srcOrd="20" destOrd="0" presId="urn:microsoft.com/office/officeart/2005/8/layout/radial6"/>
    <dgm:cxn modelId="{80145E79-16C7-40B0-BB04-D9389DD5B3CA}" type="presParOf" srcId="{C10B3E19-9120-49A6-9767-8585B80237DF}" destId="{41B3D339-DB18-4829-A01D-5CD005479168}" srcOrd="21"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F5F797-AC6C-4FD7-AF36-393A14A00CC0}" type="datetimeFigureOut">
              <a:rPr lang="en-US" smtClean="0"/>
              <a:pPr/>
              <a:t>30-Jan-17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CEC7E9-2EFE-41AD-8EAC-A5CE92002B72}" type="slidenum">
              <a:rPr lang="en-US" smtClean="0"/>
              <a:pPr/>
              <a:t>‹#›</a:t>
            </a:fld>
            <a:endParaRPr lang="en-US"/>
          </a:p>
        </p:txBody>
      </p:sp>
    </p:spTree>
    <p:extLst>
      <p:ext uri="{BB962C8B-B14F-4D97-AF65-F5344CB8AC3E}">
        <p14:creationId xmlns:p14="http://schemas.microsoft.com/office/powerpoint/2010/main" xmlns="" val="416025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1CEC7E9-2EFE-41AD-8EAC-A5CE92002B72}" type="slidenum">
              <a:rPr lang="en-US" smtClean="0"/>
              <a:pPr/>
              <a:t>22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30-Jan-17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30-Jan-17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30-Jan-17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30-Jan-17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30-Jan-17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30-Jan-17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30-Jan-17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30-Jan-17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30-Jan-17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30-Jan-17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30-Jan-17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30-Jan-17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file:///E:\VESTIGE\VESTIGE%20Education\REAS%20OF%20DES\Heart\CAD.mp4" TargetMode="Externa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12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12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 Id="rId4" Type="http://schemas.openxmlformats.org/officeDocument/2006/relationships/image" Target="../media/image133.jpeg"/></Relationships>
</file>

<file path=ppt/slides/_rels/slide13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2.xml"/><Relationship Id="rId4" Type="http://schemas.openxmlformats.org/officeDocument/2006/relationships/image" Target="../media/image136.jpeg"/></Relationships>
</file>

<file path=ppt/slides/_rels/slide13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slideLayout" Target="../slideLayouts/slideLayout2.xml"/><Relationship Id="rId1" Type="http://schemas.openxmlformats.org/officeDocument/2006/relationships/video" Target="file:///E:\VESTIGE\VESTIGE%20Education\CNTs\CNT%20PPT\Dr%20Baisali%20Bali\Understanding%20free%20radicals%20and%20antioxidants%20SIMPLY%20through%20animation(ipad).mp4"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xml"/><Relationship Id="rId4" Type="http://schemas.openxmlformats.org/officeDocument/2006/relationships/image" Target="../media/image144.jpeg"/></Relationships>
</file>

<file path=ppt/slides/_rels/slide14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2.xml"/><Relationship Id="rId4" Type="http://schemas.openxmlformats.org/officeDocument/2006/relationships/image" Target="../media/image147.jpeg"/></Relationships>
</file>

<file path=ppt/slides/_rels/slide14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image" Target="../media/image152.png"/><Relationship Id="rId7" Type="http://schemas.openxmlformats.org/officeDocument/2006/relationships/image" Target="../media/image156.jpeg"/><Relationship Id="rId2"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 Id="rId9" Type="http://schemas.openxmlformats.org/officeDocument/2006/relationships/image" Target="../media/image15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156.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8" Type="http://schemas.openxmlformats.org/officeDocument/2006/relationships/image" Target="../media/image173.jpeg"/><Relationship Id="rId3" Type="http://schemas.openxmlformats.org/officeDocument/2006/relationships/image" Target="../media/image168.jpeg"/><Relationship Id="rId7" Type="http://schemas.openxmlformats.org/officeDocument/2006/relationships/image" Target="../media/image172.png"/><Relationship Id="rId2" Type="http://schemas.openxmlformats.org/officeDocument/2006/relationships/image" Target="../media/image167.jpeg"/><Relationship Id="rId1" Type="http://schemas.openxmlformats.org/officeDocument/2006/relationships/slideLayout" Target="../slideLayouts/slideLayout2.xml"/><Relationship Id="rId6" Type="http://schemas.openxmlformats.org/officeDocument/2006/relationships/image" Target="../media/image171.jpeg"/><Relationship Id="rId5" Type="http://schemas.openxmlformats.org/officeDocument/2006/relationships/image" Target="../media/image170.jpeg"/><Relationship Id="rId4" Type="http://schemas.openxmlformats.org/officeDocument/2006/relationships/image" Target="../media/image169.png"/></Relationships>
</file>

<file path=ppt/slides/_rels/slide161.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png"/><Relationship Id="rId1" Type="http://schemas.openxmlformats.org/officeDocument/2006/relationships/slideLayout" Target="../slideLayouts/slideLayout2.xml"/><Relationship Id="rId5" Type="http://schemas.openxmlformats.org/officeDocument/2006/relationships/image" Target="../media/image180.jpeg"/><Relationship Id="rId4" Type="http://schemas.openxmlformats.org/officeDocument/2006/relationships/image" Target="../media/image179.jpeg"/></Relationships>
</file>

<file path=ppt/slides/_rels/slide166.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 Id="rId4" Type="http://schemas.openxmlformats.org/officeDocument/2006/relationships/image" Target="../media/image177.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video" Target="file:///E:\VESTIGE\VESTIGE%20Education\CNTs\CNT%20PPT\Dr%20Baisali%20Bali\Why%20is%20Calcium%20Important.mp4"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diagramData" Target="../diagrams/data1.xml"/><Relationship Id="rId7"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52.jpeg"/><Relationship Id="rId5" Type="http://schemas.openxmlformats.org/officeDocument/2006/relationships/diagramQuickStyle" Target="../diagrams/quickStyle1.xml"/><Relationship Id="rId10" Type="http://schemas.openxmlformats.org/officeDocument/2006/relationships/image" Target="../media/image51.jpeg"/><Relationship Id="rId4" Type="http://schemas.openxmlformats.org/officeDocument/2006/relationships/diagramLayout" Target="../diagrams/layout1.xml"/><Relationship Id="rId9" Type="http://schemas.openxmlformats.org/officeDocument/2006/relationships/image" Target="../media/image50.jpeg"/></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http://www.takarapatch.com/images/reflexology.gif" TargetMode="External"/><Relationship Id="rId2" Type="http://schemas.openxmlformats.org/officeDocument/2006/relationships/image" Target="../media/image90.gif"/><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96.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images.google.co.in/imgres?imgurl=http://www.althealth.co.uk/services/info/supplements/images/how2.jpg&amp;imgrefurl=http://www.althealth.co.uk/services/info/supplements/detox_foot_patches.php&amp;h=136&amp;w=202&amp;sz=6&amp;hl=en&amp;start=452&amp;tbnid=KCptI7cmsWJAbM:&amp;tbnh=71&amp;tbnw=105&amp;prev=/images?q=detox+foot+patches&amp;start=450&amp;imgsz=small|medium|large|xlarge&amp;gbv=2&amp;ndsp=18&amp;svnum=10&amp;hl=en&amp;sa=N" TargetMode="Externa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hyperlink" Target="http://www.althealth.co.uk/services/info/supplements/images/how3.jpg" TargetMode="External"/></Relationships>
</file>

<file path=ppt/slides/_rels/slide9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AutoShape 2" descr="Image result for nutrition supplement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xmlns="" val="41304083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anchor="ctr">
            <a:normAutofit/>
          </a:bodyPr>
          <a:lstStyle/>
          <a:p>
            <a:pPr lvl="0" algn="ctr">
              <a:spcBef>
                <a:spcPct val="0"/>
              </a:spcBef>
              <a:defRPr/>
            </a:pPr>
            <a:r>
              <a:rPr kumimoji="0" lang="en-US" sz="4000" b="0" i="0" u="none" strike="noStrike" kern="1200" cap="none" spc="0" normalizeH="0" baseline="0" noProof="0" dirty="0" smtClean="0">
                <a:ln>
                  <a:noFill/>
                </a:ln>
                <a:solidFill>
                  <a:schemeClr val="lt1"/>
                </a:solidFill>
                <a:effectLst/>
                <a:uLnTx/>
                <a:uFillTx/>
                <a:latin typeface="+mn-lt"/>
                <a:ea typeface="+mn-ea"/>
                <a:cs typeface="+mn-cs"/>
              </a:rPr>
              <a:t>C</a:t>
            </a:r>
            <a:r>
              <a:rPr lang="en-US" sz="4000" dirty="0" err="1" smtClean="0"/>
              <a:t>oronary</a:t>
            </a:r>
            <a:r>
              <a:rPr lang="en-US" sz="4000" dirty="0" smtClean="0"/>
              <a:t> Artery Disease</a:t>
            </a:r>
            <a:endParaRPr kumimoji="0" lang="en-IN" sz="4000" b="0" i="0" u="none" strike="noStrike" kern="1200" cap="none" spc="0" normalizeH="0" baseline="0" noProof="0" dirty="0">
              <a:ln>
                <a:noFill/>
              </a:ln>
              <a:solidFill>
                <a:schemeClr val="lt1"/>
              </a:solidFill>
              <a:effectLst/>
              <a:uLnTx/>
              <a:uFillTx/>
              <a:latin typeface="+mn-lt"/>
              <a:ea typeface="+mn-ea"/>
              <a:cs typeface="+mn-cs"/>
            </a:endParaRPr>
          </a:p>
        </p:txBody>
      </p:sp>
      <p:sp>
        <p:nvSpPr>
          <p:cNvPr id="4" name="Action Button: Movie 3">
            <a:hlinkClick r:id="rId2" action="ppaction://hlinkfile" highlightClick="1"/>
          </p:cNvPr>
          <p:cNvSpPr/>
          <p:nvPr/>
        </p:nvSpPr>
        <p:spPr>
          <a:xfrm>
            <a:off x="3810000" y="3200400"/>
            <a:ext cx="1524000" cy="1042416"/>
          </a:xfrm>
          <a:prstGeom prst="actionButtonMovie">
            <a:avLst/>
          </a:prstGeom>
          <a:solidFill>
            <a:schemeClr val="bg1"/>
          </a:solidFill>
          <a:scene3d>
            <a:camera prst="orthographicFront"/>
            <a:lightRig rig="threePt" dir="t"/>
          </a:scene3d>
          <a:sp3d contourW="12700" prstMaterial="clea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CAD</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0200"/>
            <a:ext cx="4724400" cy="4525963"/>
          </a:xfrm>
        </p:spPr>
        <p:txBody>
          <a:bodyPr>
            <a:noAutofit/>
          </a:bodyPr>
          <a:lstStyle/>
          <a:p>
            <a:pPr algn="just">
              <a:spcBef>
                <a:spcPts val="400"/>
              </a:spcBef>
            </a:pPr>
            <a:r>
              <a:rPr lang="en-US" sz="2000" dirty="0" smtClean="0"/>
              <a:t>Right nutrition and physical activity are key to a healthy mind and body</a:t>
            </a:r>
          </a:p>
          <a:p>
            <a:pPr algn="just">
              <a:spcBef>
                <a:spcPts val="400"/>
              </a:spcBef>
            </a:pPr>
            <a:r>
              <a:rPr lang="en-US" sz="2000" dirty="0" smtClean="0"/>
              <a:t>Fitness can make all the difference in how your body looks and feels</a:t>
            </a:r>
          </a:p>
          <a:p>
            <a:pPr algn="just">
              <a:spcBef>
                <a:spcPts val="400"/>
              </a:spcBef>
            </a:pPr>
            <a:r>
              <a:rPr lang="en-US" sz="2000" dirty="0" smtClean="0"/>
              <a:t>Gaining control over your weight improves your self-esteem and renews confidence </a:t>
            </a:r>
          </a:p>
          <a:p>
            <a:pPr algn="just">
              <a:spcBef>
                <a:spcPts val="400"/>
              </a:spcBef>
            </a:pPr>
            <a:r>
              <a:rPr lang="en-US" sz="2000" dirty="0" smtClean="0"/>
              <a:t>Increased or over-weight may be associated with several health conditions, like:</a:t>
            </a:r>
          </a:p>
          <a:p>
            <a:pPr marL="800100" lvl="1" indent="-342900" algn="just">
              <a:spcBef>
                <a:spcPts val="400"/>
              </a:spcBef>
              <a:buFont typeface="Wingdings" pitchFamily="2" charset="2"/>
              <a:buChar char="Ø"/>
            </a:pPr>
            <a:r>
              <a:rPr lang="en-US" sz="1800" dirty="0" smtClean="0"/>
              <a:t>High blood pressure </a:t>
            </a:r>
          </a:p>
          <a:p>
            <a:pPr marL="800100" lvl="1" indent="-342900" algn="just">
              <a:spcBef>
                <a:spcPts val="400"/>
              </a:spcBef>
              <a:buFont typeface="Wingdings" pitchFamily="2" charset="2"/>
              <a:buChar char="Ø"/>
            </a:pPr>
            <a:r>
              <a:rPr lang="en-US" sz="1800" dirty="0" smtClean="0"/>
              <a:t>High cholesterol </a:t>
            </a:r>
          </a:p>
          <a:p>
            <a:pPr marL="800100" lvl="1" indent="-342900" algn="just">
              <a:spcBef>
                <a:spcPts val="400"/>
              </a:spcBef>
              <a:buFont typeface="Wingdings" pitchFamily="2" charset="2"/>
              <a:buChar char="Ø"/>
            </a:pPr>
            <a:r>
              <a:rPr lang="en-US" sz="1800" dirty="0" smtClean="0"/>
              <a:t>Type 2 diabetes </a:t>
            </a:r>
          </a:p>
          <a:p>
            <a:pPr marL="800100" lvl="1" indent="-342900" algn="just">
              <a:spcBef>
                <a:spcPts val="400"/>
              </a:spcBef>
              <a:buFont typeface="Wingdings" pitchFamily="2" charset="2"/>
              <a:buChar char="Ø"/>
            </a:pPr>
            <a:r>
              <a:rPr lang="en-US" sz="1800" dirty="0" smtClean="0"/>
              <a:t>Sleep disorders</a:t>
            </a:r>
          </a:p>
          <a:p>
            <a:pPr marL="800100" lvl="1" indent="-342900" algn="just">
              <a:spcBef>
                <a:spcPts val="400"/>
              </a:spcBef>
              <a:buFont typeface="Wingdings" pitchFamily="2" charset="2"/>
              <a:buChar char="Ø"/>
            </a:pPr>
            <a:r>
              <a:rPr lang="en-US" sz="1800" dirty="0" smtClean="0"/>
              <a:t>Respiratory problems</a:t>
            </a:r>
            <a:endParaRPr lang="en-IN" sz="1800" dirty="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Importance of Fitness</a:t>
            </a:r>
            <a:endParaRPr lang="en-IN" sz="4000" dirty="0">
              <a:latin typeface="+mn-lt"/>
            </a:endParaRPr>
          </a:p>
        </p:txBody>
      </p:sp>
      <p:pic>
        <p:nvPicPr>
          <p:cNvPr id="6" name="Picture 5" descr="womens-fitness.jpg"/>
          <p:cNvPicPr>
            <a:picLocks noChangeAspect="1"/>
          </p:cNvPicPr>
          <p:nvPr/>
        </p:nvPicPr>
        <p:blipFill>
          <a:blip r:embed="rId2"/>
          <a:srcRect l="40116" r="8140"/>
          <a:stretch>
            <a:fillRect/>
          </a:stretch>
        </p:blipFill>
        <p:spPr>
          <a:xfrm>
            <a:off x="5096024" y="1801090"/>
            <a:ext cx="3545746" cy="4343400"/>
          </a:xfrm>
          <a:prstGeom prst="rect">
            <a:avLst/>
          </a:prstGeom>
          <a:noFill/>
          <a:ln>
            <a:noFill/>
          </a:ln>
        </p:spPr>
      </p:pic>
    </p:spTree>
    <p:extLst>
      <p:ext uri="{BB962C8B-B14F-4D97-AF65-F5344CB8AC3E}">
        <p14:creationId xmlns:p14="http://schemas.microsoft.com/office/powerpoint/2010/main" xmlns="" val="108930118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685800" y="2819400"/>
            <a:ext cx="7772400" cy="1828800"/>
          </a:xfrm>
        </p:spPr>
        <p:txBody>
          <a:bodyPr>
            <a:normAutofit/>
          </a:bodyPr>
          <a:lstStyle/>
          <a:p>
            <a:r>
              <a:rPr lang="en-US" dirty="0" smtClean="0">
                <a:solidFill>
                  <a:srgbClr val="004D74"/>
                </a:solidFill>
                <a:latin typeface="+mn-lt"/>
              </a:rPr>
              <a:t>HOODIA PLUS</a:t>
            </a:r>
            <a:endParaRPr lang="en-US" dirty="0">
              <a:solidFill>
                <a:srgbClr val="004D74"/>
              </a:solidFill>
              <a:latin typeface="+mn-lt"/>
            </a:endParaRPr>
          </a:p>
        </p:txBody>
      </p:sp>
      <p:pic>
        <p:nvPicPr>
          <p:cNvPr id="3" name="Picture 2" descr="Vestige Logo-01.png"/>
          <p:cNvPicPr>
            <a:picLocks noChangeAspect="1"/>
          </p:cNvPicPr>
          <p:nvPr/>
        </p:nvPicPr>
        <p:blipFill>
          <a:blip r:embed="rId2" cstate="print"/>
          <a:srcRect l="21212" t="21818" r="15455" b="14848"/>
          <a:stretch>
            <a:fillRect/>
          </a:stretch>
        </p:blipFill>
        <p:spPr>
          <a:xfrm>
            <a:off x="3657600" y="1676400"/>
            <a:ext cx="1828800" cy="1828800"/>
          </a:xfrm>
          <a:prstGeom prst="rect">
            <a:avLst/>
          </a:prstGeom>
        </p:spPr>
      </p:pic>
    </p:spTree>
    <p:extLst>
      <p:ext uri="{BB962C8B-B14F-4D97-AF65-F5344CB8AC3E}">
        <p14:creationId xmlns:p14="http://schemas.microsoft.com/office/powerpoint/2010/main" xmlns="" val="27694224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3962400" cy="4525963"/>
          </a:xfrm>
        </p:spPr>
        <p:txBody>
          <a:bodyPr>
            <a:noAutofit/>
          </a:bodyPr>
          <a:lstStyle/>
          <a:p>
            <a:pPr algn="just">
              <a:buNone/>
              <a:defRPr/>
            </a:pPr>
            <a:r>
              <a:rPr lang="en-US" sz="2400" b="1" dirty="0" smtClean="0"/>
              <a:t>Hoodia </a:t>
            </a:r>
            <a:r>
              <a:rPr lang="en-US" sz="2400" b="1" dirty="0" err="1"/>
              <a:t>G</a:t>
            </a:r>
            <a:r>
              <a:rPr lang="en-US" sz="2400" b="1" dirty="0" err="1" smtClean="0"/>
              <a:t>ordonii</a:t>
            </a:r>
            <a:r>
              <a:rPr lang="en-US" sz="2400" b="1" dirty="0" smtClean="0"/>
              <a:t> Extract</a:t>
            </a:r>
          </a:p>
          <a:p>
            <a:pPr algn="just">
              <a:buNone/>
              <a:defRPr/>
            </a:pPr>
            <a:endParaRPr lang="en-US" sz="2400" b="1" dirty="0" smtClean="0"/>
          </a:p>
          <a:p>
            <a:pPr algn="just">
              <a:defRPr/>
            </a:pPr>
            <a:r>
              <a:rPr lang="en-US" sz="2000" dirty="0" smtClean="0"/>
              <a:t>One </a:t>
            </a:r>
            <a:r>
              <a:rPr lang="en-US" sz="2000" dirty="0"/>
              <a:t>of thirteen species which belong to the Hoodia plant </a:t>
            </a:r>
            <a:r>
              <a:rPr lang="en-US" sz="2000" dirty="0" smtClean="0"/>
              <a:t>family</a:t>
            </a:r>
            <a:endParaRPr lang="en-US" sz="2000" b="1" dirty="0"/>
          </a:p>
          <a:p>
            <a:pPr algn="just">
              <a:defRPr/>
            </a:pPr>
            <a:r>
              <a:rPr lang="en-US" sz="2000" dirty="0"/>
              <a:t>For generations it has been used </a:t>
            </a:r>
            <a:r>
              <a:rPr lang="en-US" sz="2000" dirty="0" smtClean="0"/>
              <a:t>as </a:t>
            </a:r>
            <a:r>
              <a:rPr lang="en-US" sz="2000" dirty="0"/>
              <a:t>a tool during long hunting trips into the desert </a:t>
            </a:r>
            <a:r>
              <a:rPr lang="en-US" sz="2000" dirty="0" smtClean="0"/>
              <a:t>regions</a:t>
            </a:r>
          </a:p>
          <a:p>
            <a:pPr algn="just">
              <a:defRPr/>
            </a:pPr>
            <a:r>
              <a:rPr lang="en-US" sz="2000" dirty="0" smtClean="0"/>
              <a:t>By </a:t>
            </a:r>
            <a:r>
              <a:rPr lang="en-US" sz="2000" dirty="0"/>
              <a:t>consuming </a:t>
            </a:r>
            <a:r>
              <a:rPr lang="en-US" sz="2000" dirty="0" err="1"/>
              <a:t>Hoodia</a:t>
            </a:r>
            <a:r>
              <a:rPr lang="en-US" sz="2000" dirty="0"/>
              <a:t> </a:t>
            </a:r>
            <a:r>
              <a:rPr lang="en-US" sz="2000" dirty="0" err="1"/>
              <a:t>g</a:t>
            </a:r>
            <a:r>
              <a:rPr lang="en-US" sz="2000" dirty="0" err="1" smtClean="0"/>
              <a:t>ordonii</a:t>
            </a:r>
            <a:r>
              <a:rPr lang="en-US" sz="2000" dirty="0" smtClean="0"/>
              <a:t> </a:t>
            </a:r>
            <a:r>
              <a:rPr lang="en-US" sz="2000" dirty="0"/>
              <a:t>prior to their hunt, they have been known to eliminate their hunger for days at a </a:t>
            </a:r>
            <a:r>
              <a:rPr lang="en-US" sz="2000" dirty="0" smtClean="0"/>
              <a:t>time</a:t>
            </a:r>
            <a:endParaRPr lang="en-US" sz="2000" dirty="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a:t>
            </a:r>
            <a:r>
              <a:rPr lang="en-US" sz="4000" dirty="0" err="1" smtClean="0">
                <a:latin typeface="+mn-lt"/>
              </a:rPr>
              <a:t>Hoodia</a:t>
            </a:r>
            <a:r>
              <a:rPr lang="en-US" sz="4000" dirty="0" smtClean="0">
                <a:latin typeface="+mn-lt"/>
              </a:rPr>
              <a:t> Plus Composition </a:t>
            </a:r>
            <a:endParaRPr lang="en-IN" sz="4000" dirty="0">
              <a:latin typeface="+mn-lt"/>
            </a:endParaRPr>
          </a:p>
        </p:txBody>
      </p:sp>
      <p:pic>
        <p:nvPicPr>
          <p:cNvPr id="4" name="Picture 3" descr="Hoodia_gordoni_810.jpg"/>
          <p:cNvPicPr>
            <a:picLocks noChangeAspect="1"/>
          </p:cNvPicPr>
          <p:nvPr/>
        </p:nvPicPr>
        <p:blipFill>
          <a:blip r:embed="rId2"/>
          <a:srcRect l="3704" r="6790" b="4844"/>
          <a:stretch>
            <a:fillRect/>
          </a:stretch>
        </p:blipFill>
        <p:spPr>
          <a:xfrm>
            <a:off x="4495800" y="1676399"/>
            <a:ext cx="4094574" cy="4353019"/>
          </a:xfrm>
          <a:prstGeom prst="rect">
            <a:avLst/>
          </a:prstGeom>
        </p:spPr>
      </p:pic>
    </p:spTree>
    <p:extLst>
      <p:ext uri="{BB962C8B-B14F-4D97-AF65-F5344CB8AC3E}">
        <p14:creationId xmlns:p14="http://schemas.microsoft.com/office/powerpoint/2010/main" xmlns="" val="323624220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5257800" cy="4953000"/>
          </a:xfrm>
        </p:spPr>
        <p:txBody>
          <a:bodyPr>
            <a:noAutofit/>
          </a:bodyPr>
          <a:lstStyle/>
          <a:p>
            <a:pPr algn="just">
              <a:buNone/>
            </a:pPr>
            <a:r>
              <a:rPr lang="en-US" sz="2400" b="1" dirty="0" err="1" smtClean="0"/>
              <a:t>Garcinia</a:t>
            </a:r>
            <a:r>
              <a:rPr lang="en-US" sz="2400" b="1" dirty="0" smtClean="0"/>
              <a:t> </a:t>
            </a:r>
            <a:r>
              <a:rPr lang="en-US" sz="2400" b="1" dirty="0" err="1" smtClean="0"/>
              <a:t>Cambogia</a:t>
            </a:r>
            <a:endParaRPr lang="en-US" sz="2400" b="1" dirty="0" smtClean="0"/>
          </a:p>
          <a:p>
            <a:pPr algn="just"/>
            <a:r>
              <a:rPr lang="en-US" sz="2000" dirty="0" smtClean="0"/>
              <a:t>A </a:t>
            </a:r>
            <a:r>
              <a:rPr lang="en-US" sz="2000" dirty="0"/>
              <a:t>fruit indigenous to India and Thailand</a:t>
            </a:r>
          </a:p>
          <a:p>
            <a:pPr algn="just"/>
            <a:r>
              <a:rPr lang="en-US" sz="2000" dirty="0"/>
              <a:t>Can be helpful in controlling appetite</a:t>
            </a:r>
          </a:p>
          <a:p>
            <a:pPr algn="just"/>
            <a:r>
              <a:rPr lang="en-US" sz="2000" dirty="0"/>
              <a:t>Triggers fatty acid oxidation in the liver</a:t>
            </a:r>
          </a:p>
          <a:p>
            <a:pPr algn="just"/>
            <a:r>
              <a:rPr lang="en-US" sz="2000" dirty="0"/>
              <a:t>Acts as an active appetite </a:t>
            </a:r>
            <a:r>
              <a:rPr lang="en-US" sz="2000" dirty="0" smtClean="0"/>
              <a:t>suppressant</a:t>
            </a:r>
          </a:p>
          <a:p>
            <a:pPr algn="just">
              <a:defRPr/>
            </a:pPr>
            <a:r>
              <a:rPr lang="en-US" sz="2000" dirty="0"/>
              <a:t>Promotes fat oxidation</a:t>
            </a:r>
          </a:p>
          <a:p>
            <a:pPr algn="just">
              <a:defRPr/>
            </a:pPr>
            <a:r>
              <a:rPr lang="en-US" sz="2000" dirty="0"/>
              <a:t>Increases serotonin release and its availability in brain</a:t>
            </a:r>
          </a:p>
          <a:p>
            <a:pPr algn="just">
              <a:defRPr/>
            </a:pPr>
            <a:r>
              <a:rPr lang="en-US" sz="2000" dirty="0"/>
              <a:t>Normalizes lipid profiles and reduces serum </a:t>
            </a:r>
            <a:r>
              <a:rPr lang="en-US" sz="2000" dirty="0" err="1"/>
              <a:t>leptin</a:t>
            </a:r>
            <a:r>
              <a:rPr lang="en-US" sz="2000" dirty="0"/>
              <a:t> levels in overweight people</a:t>
            </a:r>
          </a:p>
          <a:p>
            <a:pPr algn="just">
              <a:defRPr/>
            </a:pPr>
            <a:r>
              <a:rPr lang="en-US" sz="2000" dirty="0" err="1"/>
              <a:t>Garcinia</a:t>
            </a:r>
            <a:r>
              <a:rPr lang="en-US" sz="2000" dirty="0"/>
              <a:t> </a:t>
            </a:r>
            <a:r>
              <a:rPr lang="en-US" sz="2000" dirty="0" err="1"/>
              <a:t>cambogia</a:t>
            </a:r>
            <a:r>
              <a:rPr lang="en-US" sz="2000" dirty="0"/>
              <a:t> extract improves mucosal defensive mechanisms in the stomach and, so, is a good protective agent against gastric </a:t>
            </a:r>
            <a:r>
              <a:rPr lang="en-US" sz="2000" dirty="0" smtClean="0"/>
              <a:t>ulcers</a:t>
            </a:r>
            <a:endParaRPr lang="en-US" sz="2000" dirty="0"/>
          </a:p>
        </p:txBody>
      </p:sp>
      <p:sp>
        <p:nvSpPr>
          <p:cNvPr id="4"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smtClean="0">
                <a:ln>
                  <a:noFill/>
                </a:ln>
                <a:solidFill>
                  <a:schemeClr val="lt1"/>
                </a:solidFill>
                <a:effectLst/>
                <a:uLnTx/>
                <a:uFillTx/>
                <a:latin typeface="+mn-lt"/>
                <a:ea typeface="+mn-ea"/>
                <a:cs typeface="+mn-cs"/>
              </a:rPr>
              <a:t>  Hoodia Plus Composition </a:t>
            </a:r>
            <a:endParaRPr kumimoji="0" lang="en-IN" sz="4000" b="0" i="0" u="none" strike="noStrike" kern="1200" cap="none" spc="0" normalizeH="0" baseline="0" noProof="0" dirty="0">
              <a:ln>
                <a:noFill/>
              </a:ln>
              <a:solidFill>
                <a:schemeClr val="lt1"/>
              </a:solidFill>
              <a:effectLst/>
              <a:uLnTx/>
              <a:uFillTx/>
              <a:latin typeface="+mn-lt"/>
              <a:ea typeface="+mn-ea"/>
              <a:cs typeface="+mn-cs"/>
            </a:endParaRPr>
          </a:p>
        </p:txBody>
      </p:sp>
      <p:pic>
        <p:nvPicPr>
          <p:cNvPr id="5" name="Picture 4" descr="garcinia-cambogia-whole-and-cut.jpg"/>
          <p:cNvPicPr>
            <a:picLocks noChangeAspect="1"/>
          </p:cNvPicPr>
          <p:nvPr/>
        </p:nvPicPr>
        <p:blipFill>
          <a:blip r:embed="rId2"/>
          <a:srcRect l="3026" t="6667" r="3930" b="5556"/>
          <a:stretch>
            <a:fillRect/>
          </a:stretch>
        </p:blipFill>
        <p:spPr>
          <a:xfrm>
            <a:off x="5791200" y="3886200"/>
            <a:ext cx="3079830" cy="2362200"/>
          </a:xfrm>
          <a:prstGeom prst="rect">
            <a:avLst/>
          </a:prstGeom>
        </p:spPr>
      </p:pic>
    </p:spTree>
    <p:extLst>
      <p:ext uri="{BB962C8B-B14F-4D97-AF65-F5344CB8AC3E}">
        <p14:creationId xmlns:p14="http://schemas.microsoft.com/office/powerpoint/2010/main" xmlns="" val="363193056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3581400" cy="4525963"/>
          </a:xfrm>
        </p:spPr>
        <p:txBody>
          <a:bodyPr>
            <a:normAutofit/>
          </a:bodyPr>
          <a:lstStyle/>
          <a:p>
            <a:pPr algn="just">
              <a:buNone/>
            </a:pPr>
            <a:r>
              <a:rPr lang="en-US" sz="2400" b="1" dirty="0" smtClean="0"/>
              <a:t>Coleus </a:t>
            </a:r>
            <a:r>
              <a:rPr lang="en-US" sz="2400" b="1" dirty="0" err="1" smtClean="0"/>
              <a:t>Forskohlii</a:t>
            </a:r>
            <a:endParaRPr lang="en-US" sz="2400" b="1" dirty="0" smtClean="0"/>
          </a:p>
          <a:p>
            <a:pPr algn="just">
              <a:buNone/>
            </a:pPr>
            <a:endParaRPr lang="en-US" sz="2400" b="1" dirty="0" smtClean="0"/>
          </a:p>
          <a:p>
            <a:pPr algn="just"/>
            <a:r>
              <a:rPr lang="en-US" sz="2000" dirty="0" smtClean="0"/>
              <a:t>An </a:t>
            </a:r>
            <a:r>
              <a:rPr lang="en-US" sz="2000" dirty="0"/>
              <a:t>ancient </a:t>
            </a:r>
            <a:r>
              <a:rPr lang="en-US" sz="2000" dirty="0" err="1"/>
              <a:t>Ayurvedic</a:t>
            </a:r>
            <a:r>
              <a:rPr lang="en-US" sz="2000" dirty="0"/>
              <a:t> plant and member of the mint and lavender family, which grows in the mountains of Asia</a:t>
            </a:r>
          </a:p>
          <a:p>
            <a:pPr algn="just"/>
            <a:r>
              <a:rPr lang="en-US" sz="2000" dirty="0"/>
              <a:t>Since ancient times, plants of the </a:t>
            </a:r>
            <a:r>
              <a:rPr lang="en-US" sz="2000" i="1" dirty="0"/>
              <a:t>Coleus </a:t>
            </a:r>
            <a:r>
              <a:rPr lang="en-US" sz="2000" dirty="0"/>
              <a:t>species have been used as an herbal medicine to treat various disorders of the </a:t>
            </a:r>
            <a:r>
              <a:rPr lang="en-US" sz="2000" b="1" dirty="0"/>
              <a:t>cardiovascular, respiratory, gastrointestinal, and central nervous </a:t>
            </a:r>
            <a:r>
              <a:rPr lang="en-US" sz="2000" b="1" dirty="0" smtClean="0"/>
              <a:t>systems</a:t>
            </a:r>
            <a:endParaRPr lang="en-US" sz="2000" b="1" dirty="0"/>
          </a:p>
        </p:txBody>
      </p:sp>
      <p:sp>
        <p:nvSpPr>
          <p:cNvPr id="4"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lt1"/>
                </a:solidFill>
                <a:effectLst/>
                <a:uLnTx/>
                <a:uFillTx/>
                <a:latin typeface="+mn-lt"/>
                <a:ea typeface="+mn-ea"/>
                <a:cs typeface="+mn-cs"/>
              </a:rPr>
              <a:t>  </a:t>
            </a:r>
            <a:r>
              <a:rPr kumimoji="0" lang="en-US" sz="4000" b="0" i="0" u="none" strike="noStrike" kern="1200" cap="none" spc="0" normalizeH="0" baseline="0" noProof="0" dirty="0" err="1" smtClean="0">
                <a:ln>
                  <a:noFill/>
                </a:ln>
                <a:solidFill>
                  <a:schemeClr val="lt1"/>
                </a:solidFill>
                <a:effectLst/>
                <a:uLnTx/>
                <a:uFillTx/>
                <a:latin typeface="+mn-lt"/>
                <a:ea typeface="+mn-ea"/>
                <a:cs typeface="+mn-cs"/>
              </a:rPr>
              <a:t>Hoodia</a:t>
            </a:r>
            <a:r>
              <a:rPr kumimoji="0" lang="en-US" sz="4000" b="0" i="0" u="none" strike="noStrike" kern="1200" cap="none" spc="0" normalizeH="0" baseline="0" noProof="0" dirty="0" smtClean="0">
                <a:ln>
                  <a:noFill/>
                </a:ln>
                <a:solidFill>
                  <a:schemeClr val="lt1"/>
                </a:solidFill>
                <a:effectLst/>
                <a:uLnTx/>
                <a:uFillTx/>
                <a:latin typeface="+mn-lt"/>
                <a:ea typeface="+mn-ea"/>
                <a:cs typeface="+mn-cs"/>
              </a:rPr>
              <a:t> Plus Composition </a:t>
            </a:r>
            <a:endParaRPr kumimoji="0" lang="en-IN" sz="4000" b="0" i="0" u="none" strike="noStrike" kern="1200" cap="none" spc="0" normalizeH="0" baseline="0" noProof="0" dirty="0">
              <a:ln>
                <a:noFill/>
              </a:ln>
              <a:solidFill>
                <a:schemeClr val="lt1"/>
              </a:solidFill>
              <a:effectLst/>
              <a:uLnTx/>
              <a:uFillTx/>
              <a:latin typeface="+mn-lt"/>
              <a:ea typeface="+mn-ea"/>
              <a:cs typeface="+mn-cs"/>
            </a:endParaRPr>
          </a:p>
        </p:txBody>
      </p:sp>
      <p:pic>
        <p:nvPicPr>
          <p:cNvPr id="5" name="Picture 4" descr="coleus-forskohlii-health.jpg"/>
          <p:cNvPicPr>
            <a:picLocks noChangeAspect="1"/>
          </p:cNvPicPr>
          <p:nvPr/>
        </p:nvPicPr>
        <p:blipFill>
          <a:blip r:embed="rId2"/>
          <a:stretch>
            <a:fillRect/>
          </a:stretch>
        </p:blipFill>
        <p:spPr>
          <a:xfrm>
            <a:off x="4129087" y="2971800"/>
            <a:ext cx="5014913" cy="3328216"/>
          </a:xfrm>
          <a:prstGeom prst="rect">
            <a:avLst/>
          </a:prstGeom>
        </p:spPr>
      </p:pic>
    </p:spTree>
    <p:extLst>
      <p:ext uri="{BB962C8B-B14F-4D97-AF65-F5344CB8AC3E}">
        <p14:creationId xmlns:p14="http://schemas.microsoft.com/office/powerpoint/2010/main" xmlns="" val="184274562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4191000" cy="4267199"/>
          </a:xfrm>
        </p:spPr>
        <p:txBody>
          <a:bodyPr>
            <a:noAutofit/>
          </a:bodyPr>
          <a:lstStyle/>
          <a:p>
            <a:r>
              <a:rPr lang="en-US" sz="2000" dirty="0" smtClean="0"/>
              <a:t>Naturally </a:t>
            </a:r>
            <a:r>
              <a:rPr lang="en-US" sz="2000" dirty="0"/>
              <a:t>suppresses appetite</a:t>
            </a:r>
          </a:p>
          <a:p>
            <a:r>
              <a:rPr lang="en-US" sz="2000" dirty="0"/>
              <a:t>Converts fat in to energy</a:t>
            </a:r>
          </a:p>
          <a:p>
            <a:r>
              <a:rPr lang="en-US" sz="2000" dirty="0"/>
              <a:t>Increases stamina &amp; endurance</a:t>
            </a:r>
          </a:p>
          <a:p>
            <a:r>
              <a:rPr lang="en-US" sz="2000" dirty="0"/>
              <a:t>Improves metabolism</a:t>
            </a:r>
          </a:p>
          <a:p>
            <a:r>
              <a:rPr lang="en-US" sz="2000" dirty="0"/>
              <a:t>Strengthens immunity</a:t>
            </a:r>
          </a:p>
          <a:p>
            <a:r>
              <a:rPr lang="en-US" sz="2000" dirty="0"/>
              <a:t>Aids in weight loss</a:t>
            </a:r>
          </a:p>
          <a:p>
            <a:r>
              <a:rPr lang="en-US" sz="2000" dirty="0"/>
              <a:t>Helps in weight management</a:t>
            </a:r>
          </a:p>
          <a:p>
            <a:r>
              <a:rPr lang="en-US" sz="2000" dirty="0"/>
              <a:t>No side-effects</a:t>
            </a:r>
          </a:p>
          <a:p>
            <a:pPr>
              <a:buNone/>
            </a:pPr>
            <a:endParaRPr lang="en-IN" sz="2000" dirty="0"/>
          </a:p>
        </p:txBody>
      </p:sp>
      <p:sp>
        <p:nvSpPr>
          <p:cNvPr id="5"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lt1"/>
                </a:solidFill>
                <a:effectLst/>
                <a:uLnTx/>
                <a:uFillTx/>
                <a:latin typeface="+mn-lt"/>
                <a:ea typeface="+mn-ea"/>
                <a:cs typeface="+mn-cs"/>
              </a:rPr>
              <a:t>  Benefits</a:t>
            </a:r>
            <a:r>
              <a:rPr kumimoji="0" lang="en-US" sz="4000" b="0" i="0" u="none" strike="noStrike" kern="1200" cap="none" spc="0" normalizeH="0" noProof="0" dirty="0" smtClean="0">
                <a:ln>
                  <a:noFill/>
                </a:ln>
                <a:solidFill>
                  <a:schemeClr val="lt1"/>
                </a:solidFill>
                <a:effectLst/>
                <a:uLnTx/>
                <a:uFillTx/>
                <a:latin typeface="+mn-lt"/>
                <a:ea typeface="+mn-ea"/>
                <a:cs typeface="+mn-cs"/>
              </a:rPr>
              <a:t> of Vestige </a:t>
            </a:r>
            <a:r>
              <a:rPr kumimoji="0" lang="en-US" sz="4000" b="0" i="0" u="none" strike="noStrike" kern="1200" cap="none" spc="0" normalizeH="0" baseline="0" noProof="0" dirty="0" err="1" smtClean="0">
                <a:ln>
                  <a:noFill/>
                </a:ln>
                <a:solidFill>
                  <a:schemeClr val="lt1"/>
                </a:solidFill>
                <a:effectLst/>
                <a:uLnTx/>
                <a:uFillTx/>
                <a:latin typeface="+mn-lt"/>
                <a:ea typeface="+mn-ea"/>
                <a:cs typeface="+mn-cs"/>
              </a:rPr>
              <a:t>Hoodia</a:t>
            </a:r>
            <a:r>
              <a:rPr kumimoji="0" lang="en-US" sz="4000" b="0" i="0" u="none" strike="noStrike" kern="1200" cap="none" spc="0" normalizeH="0" baseline="0" noProof="0" dirty="0" smtClean="0">
                <a:ln>
                  <a:noFill/>
                </a:ln>
                <a:solidFill>
                  <a:schemeClr val="lt1"/>
                </a:solidFill>
                <a:effectLst/>
                <a:uLnTx/>
                <a:uFillTx/>
                <a:latin typeface="+mn-lt"/>
                <a:ea typeface="+mn-ea"/>
                <a:cs typeface="+mn-cs"/>
              </a:rPr>
              <a:t> Plus</a:t>
            </a:r>
            <a:endParaRPr kumimoji="0" lang="en-IN" sz="4000" b="0" i="0" u="none" strike="noStrike" kern="1200" cap="none" spc="0" normalizeH="0" baseline="0" noProof="0" dirty="0">
              <a:ln>
                <a:noFill/>
              </a:ln>
              <a:solidFill>
                <a:schemeClr val="lt1"/>
              </a:solidFill>
              <a:effectLst/>
              <a:uLnTx/>
              <a:uFillTx/>
              <a:latin typeface="+mn-lt"/>
              <a:ea typeface="+mn-ea"/>
              <a:cs typeface="+mn-cs"/>
            </a:endParaRPr>
          </a:p>
        </p:txBody>
      </p:sp>
      <p:pic>
        <p:nvPicPr>
          <p:cNvPr id="4" name="Picture 3" descr="9317.png"/>
          <p:cNvPicPr>
            <a:picLocks noChangeAspect="1"/>
          </p:cNvPicPr>
          <p:nvPr/>
        </p:nvPicPr>
        <p:blipFill>
          <a:blip r:embed="rId2" cstate="email"/>
          <a:srcRect l="28333" t="22496" r="45000"/>
          <a:stretch>
            <a:fillRect/>
          </a:stretch>
        </p:blipFill>
        <p:spPr>
          <a:xfrm>
            <a:off x="5872330" y="1676400"/>
            <a:ext cx="2281069" cy="4419146"/>
          </a:xfrm>
          <a:prstGeom prst="rect">
            <a:avLst/>
          </a:prstGeom>
        </p:spPr>
      </p:pic>
    </p:spTree>
    <p:extLst>
      <p:ext uri="{BB962C8B-B14F-4D97-AF65-F5344CB8AC3E}">
        <p14:creationId xmlns:p14="http://schemas.microsoft.com/office/powerpoint/2010/main" xmlns="" val="354028855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4572000" cy="4525963"/>
          </a:xfrm>
        </p:spPr>
        <p:txBody>
          <a:bodyPr>
            <a:normAutofit/>
          </a:bodyPr>
          <a:lstStyle/>
          <a:p>
            <a:r>
              <a:rPr lang="en-IN" sz="2400" dirty="0" smtClean="0"/>
              <a:t>1 or 2 capsules in the morning on empty stomach</a:t>
            </a:r>
            <a:endParaRPr lang="en-IN" sz="2400" dirty="0"/>
          </a:p>
        </p:txBody>
      </p:sp>
      <p:sp>
        <p:nvSpPr>
          <p:cNvPr id="5"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lt1"/>
                </a:solidFill>
                <a:effectLst/>
                <a:uLnTx/>
                <a:uFillTx/>
                <a:latin typeface="+mn-lt"/>
                <a:ea typeface="+mn-ea"/>
                <a:cs typeface="+mn-cs"/>
              </a:rPr>
              <a:t>  Dosage</a:t>
            </a:r>
            <a:endParaRPr kumimoji="0" lang="en-IN" sz="4000" b="0" i="0" u="none" strike="noStrike" kern="1200" cap="none" spc="0" normalizeH="0" baseline="0" noProof="0" dirty="0">
              <a:ln>
                <a:noFill/>
              </a:ln>
              <a:solidFill>
                <a:schemeClr val="lt1"/>
              </a:solidFill>
              <a:effectLst/>
              <a:uLnTx/>
              <a:uFillTx/>
              <a:latin typeface="+mn-lt"/>
              <a:ea typeface="+mn-ea"/>
              <a:cs typeface="+mn-cs"/>
            </a:endParaRPr>
          </a:p>
        </p:txBody>
      </p:sp>
      <p:pic>
        <p:nvPicPr>
          <p:cNvPr id="4" name="Picture 3" descr="9317.png"/>
          <p:cNvPicPr>
            <a:picLocks noChangeAspect="1"/>
          </p:cNvPicPr>
          <p:nvPr/>
        </p:nvPicPr>
        <p:blipFill>
          <a:blip r:embed="rId2" cstate="email"/>
          <a:srcRect l="28333" t="22496" r="45000"/>
          <a:stretch>
            <a:fillRect/>
          </a:stretch>
        </p:blipFill>
        <p:spPr>
          <a:xfrm>
            <a:off x="5911428" y="1828800"/>
            <a:ext cx="2241971" cy="4343400"/>
          </a:xfrm>
          <a:prstGeom prst="rect">
            <a:avLst/>
          </a:prstGeom>
        </p:spPr>
      </p:pic>
    </p:spTree>
    <p:extLst>
      <p:ext uri="{BB962C8B-B14F-4D97-AF65-F5344CB8AC3E}">
        <p14:creationId xmlns:p14="http://schemas.microsoft.com/office/powerpoint/2010/main" xmlns="" val="234232627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685800" y="2819400"/>
            <a:ext cx="7772400" cy="1828800"/>
          </a:xfrm>
        </p:spPr>
        <p:txBody>
          <a:bodyPr>
            <a:normAutofit/>
          </a:bodyPr>
          <a:lstStyle/>
          <a:p>
            <a:r>
              <a:rPr lang="en-US" dirty="0" smtClean="0">
                <a:solidFill>
                  <a:srgbClr val="004D74"/>
                </a:solidFill>
                <a:latin typeface="+mn-lt"/>
              </a:rPr>
              <a:t>PROTEIN POWDER</a:t>
            </a:r>
            <a:endParaRPr lang="en-US" dirty="0">
              <a:solidFill>
                <a:srgbClr val="004D74"/>
              </a:solidFill>
              <a:latin typeface="+mn-lt"/>
            </a:endParaRPr>
          </a:p>
        </p:txBody>
      </p:sp>
      <p:pic>
        <p:nvPicPr>
          <p:cNvPr id="3" name="Picture 2" descr="Vestige Logo-01.png"/>
          <p:cNvPicPr>
            <a:picLocks noChangeAspect="1"/>
          </p:cNvPicPr>
          <p:nvPr/>
        </p:nvPicPr>
        <p:blipFill>
          <a:blip r:embed="rId2" cstate="print"/>
          <a:srcRect l="21212" t="21818" r="15455" b="14848"/>
          <a:stretch>
            <a:fillRect/>
          </a:stretch>
        </p:blipFill>
        <p:spPr>
          <a:xfrm>
            <a:off x="3657600" y="1676400"/>
            <a:ext cx="1828800" cy="1828800"/>
          </a:xfrm>
          <a:prstGeom prst="rect">
            <a:avLst/>
          </a:prstGeom>
        </p:spPr>
      </p:pic>
    </p:spTree>
    <p:extLst>
      <p:ext uri="{BB962C8B-B14F-4D97-AF65-F5344CB8AC3E}">
        <p14:creationId xmlns:p14="http://schemas.microsoft.com/office/powerpoint/2010/main" xmlns="" val="27694224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otein-food (1).jpg"/>
          <p:cNvPicPr>
            <a:picLocks noChangeAspect="1"/>
          </p:cNvPicPr>
          <p:nvPr/>
        </p:nvPicPr>
        <p:blipFill>
          <a:blip r:embed="rId2"/>
          <a:srcRect l="12453" r="11472"/>
          <a:stretch>
            <a:fillRect/>
          </a:stretch>
        </p:blipFill>
        <p:spPr>
          <a:xfrm>
            <a:off x="3962400" y="2679942"/>
            <a:ext cx="5181600" cy="3644658"/>
          </a:xfrm>
          <a:prstGeom prst="rect">
            <a:avLst/>
          </a:prstGeom>
        </p:spPr>
      </p:pic>
      <p:sp>
        <p:nvSpPr>
          <p:cNvPr id="3" name="Content Placeholder 2"/>
          <p:cNvSpPr>
            <a:spLocks noGrp="1"/>
          </p:cNvSpPr>
          <p:nvPr>
            <p:ph idx="1"/>
          </p:nvPr>
        </p:nvSpPr>
        <p:spPr>
          <a:xfrm>
            <a:off x="228600" y="1828800"/>
            <a:ext cx="3962400" cy="4572000"/>
          </a:xfrm>
        </p:spPr>
        <p:txBody>
          <a:bodyPr>
            <a:noAutofit/>
          </a:bodyPr>
          <a:lstStyle/>
          <a:p>
            <a:pPr marL="274320" indent="-274320" algn="just">
              <a:spcBef>
                <a:spcPts val="400"/>
              </a:spcBef>
              <a:buFont typeface="Arial" charset="0"/>
              <a:buChar char="•"/>
            </a:pPr>
            <a:r>
              <a:rPr lang="en-GB" sz="2000" dirty="0"/>
              <a:t>A vital source of nourishment for the body</a:t>
            </a:r>
            <a:r>
              <a:rPr lang="en-US" sz="2000" dirty="0"/>
              <a:t> </a:t>
            </a:r>
          </a:p>
          <a:p>
            <a:pPr marL="274320" indent="-274320" algn="just">
              <a:spcBef>
                <a:spcPts val="400"/>
              </a:spcBef>
              <a:buFont typeface="Arial" charset="0"/>
              <a:buChar char="•"/>
            </a:pPr>
            <a:r>
              <a:rPr lang="en-GB" sz="2000" dirty="0" smtClean="0"/>
              <a:t>Made </a:t>
            </a:r>
            <a:r>
              <a:rPr lang="en-GB" sz="2000" dirty="0"/>
              <a:t>up of amino acids that form the building blocks for  the body’s growth</a:t>
            </a:r>
          </a:p>
          <a:p>
            <a:pPr marL="274320" indent="-274320" algn="just">
              <a:spcBef>
                <a:spcPts val="400"/>
              </a:spcBef>
              <a:buFont typeface="Arial" charset="0"/>
              <a:buChar char="•"/>
            </a:pPr>
            <a:r>
              <a:rPr lang="en-GB" sz="2000" dirty="0" smtClean="0"/>
              <a:t>Plays </a:t>
            </a:r>
            <a:r>
              <a:rPr lang="en-GB" sz="2000" dirty="0"/>
              <a:t>a major role in development of cells and fluids in the body</a:t>
            </a:r>
          </a:p>
          <a:p>
            <a:pPr marL="274320" indent="-274320" algn="just">
              <a:spcBef>
                <a:spcPts val="400"/>
              </a:spcBef>
              <a:buFont typeface="Arial" charset="0"/>
              <a:buChar char="•"/>
            </a:pPr>
            <a:r>
              <a:rPr lang="en-US" sz="2000" dirty="0" smtClean="0"/>
              <a:t>Vital </a:t>
            </a:r>
            <a:r>
              <a:rPr lang="en-US" sz="2000" dirty="0"/>
              <a:t>for the Growth, Repair + Maintenance of the body </a:t>
            </a:r>
          </a:p>
          <a:p>
            <a:pPr marL="274320" indent="-274320" algn="just">
              <a:spcBef>
                <a:spcPts val="400"/>
              </a:spcBef>
              <a:buFont typeface="Arial" charset="0"/>
              <a:buChar char="•"/>
            </a:pPr>
            <a:r>
              <a:rPr lang="en-US" sz="2000" dirty="0" smtClean="0"/>
              <a:t>Because </a:t>
            </a:r>
            <a:r>
              <a:rPr lang="en-US" sz="2000" dirty="0"/>
              <a:t>of busy and stressful lifestyles, the body does not get enough protein in the </a:t>
            </a:r>
            <a:r>
              <a:rPr lang="en-US" sz="2000" dirty="0" smtClean="0"/>
              <a:t>diet</a:t>
            </a:r>
            <a:endParaRPr lang="en-US" sz="2000" dirty="0"/>
          </a:p>
        </p:txBody>
      </p:sp>
      <p:sp>
        <p:nvSpPr>
          <p:cNvPr id="5"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lt1"/>
                </a:solidFill>
                <a:effectLst/>
                <a:uLnTx/>
                <a:uFillTx/>
                <a:latin typeface="+mn-lt"/>
                <a:ea typeface="+mn-ea"/>
                <a:cs typeface="+mn-cs"/>
              </a:rPr>
              <a:t>  What</a:t>
            </a:r>
            <a:r>
              <a:rPr kumimoji="0" lang="en-US" sz="4000" b="0" i="0" u="none" strike="noStrike" kern="1200" cap="none" spc="0" normalizeH="0" noProof="0" dirty="0" smtClean="0">
                <a:ln>
                  <a:noFill/>
                </a:ln>
                <a:solidFill>
                  <a:schemeClr val="lt1"/>
                </a:solidFill>
                <a:effectLst/>
                <a:uLnTx/>
                <a:uFillTx/>
                <a:latin typeface="+mn-lt"/>
                <a:ea typeface="+mn-ea"/>
                <a:cs typeface="+mn-cs"/>
              </a:rPr>
              <a:t> is Protein?</a:t>
            </a:r>
            <a:endParaRPr kumimoji="0" lang="en-IN" sz="4000" b="0" i="0" u="none" strike="noStrike" kern="1200" cap="none" spc="0" normalizeH="0" baseline="0" noProof="0" dirty="0">
              <a:ln>
                <a:noFill/>
              </a:ln>
              <a:solidFill>
                <a:schemeClr val="lt1"/>
              </a:solidFill>
              <a:effectLst/>
              <a:uLnTx/>
              <a:uFillTx/>
              <a:latin typeface="+mn-lt"/>
              <a:ea typeface="+mn-ea"/>
              <a:cs typeface="+mn-cs"/>
            </a:endParaRPr>
          </a:p>
        </p:txBody>
      </p:sp>
    </p:spTree>
    <p:extLst>
      <p:ext uri="{BB962C8B-B14F-4D97-AF65-F5344CB8AC3E}">
        <p14:creationId xmlns:p14="http://schemas.microsoft.com/office/powerpoint/2010/main" xmlns="" val="416860006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4191000" cy="4572000"/>
          </a:xfrm>
        </p:spPr>
        <p:txBody>
          <a:bodyPr>
            <a:normAutofit/>
          </a:bodyPr>
          <a:lstStyle/>
          <a:p>
            <a:pPr marL="457200" indent="-457200">
              <a:spcBef>
                <a:spcPts val="600"/>
              </a:spcBef>
              <a:tabLst>
                <a:tab pos="457200" algn="l"/>
              </a:tabLst>
            </a:pPr>
            <a:r>
              <a:rPr lang="en-US" sz="2000" dirty="0" smtClean="0"/>
              <a:t>Rich source of 20 amino acids</a:t>
            </a:r>
          </a:p>
          <a:p>
            <a:pPr marL="457200" indent="-457200">
              <a:spcBef>
                <a:spcPts val="600"/>
              </a:spcBef>
              <a:tabLst>
                <a:tab pos="457200" algn="l"/>
              </a:tabLst>
            </a:pPr>
            <a:r>
              <a:rPr lang="en-US" sz="2000" dirty="0" smtClean="0"/>
              <a:t>Contains Whey Protein and Soy Isolate</a:t>
            </a:r>
          </a:p>
          <a:p>
            <a:pPr marL="457200" indent="-457200">
              <a:spcBef>
                <a:spcPts val="600"/>
              </a:spcBef>
              <a:tabLst>
                <a:tab pos="457200" algn="l"/>
              </a:tabLst>
            </a:pPr>
            <a:r>
              <a:rPr lang="en-US" sz="2000" dirty="0" smtClean="0"/>
              <a:t>Low in fat &amp; high in protein</a:t>
            </a:r>
          </a:p>
          <a:p>
            <a:pPr marL="457200" indent="-457200">
              <a:spcBef>
                <a:spcPts val="600"/>
              </a:spcBef>
              <a:tabLst>
                <a:tab pos="457200" algn="l"/>
              </a:tabLst>
            </a:pPr>
            <a:r>
              <a:rPr lang="en-US" sz="2000" dirty="0" smtClean="0"/>
              <a:t>Easy to digest</a:t>
            </a:r>
          </a:p>
          <a:p>
            <a:pPr marL="457200" indent="-457200">
              <a:spcBef>
                <a:spcPts val="600"/>
              </a:spcBef>
              <a:tabLst>
                <a:tab pos="457200" algn="l"/>
              </a:tabLst>
            </a:pPr>
            <a:r>
              <a:rPr lang="en-US" sz="2000" dirty="0" smtClean="0"/>
              <a:t>Aids in weight </a:t>
            </a:r>
            <a:r>
              <a:rPr lang="en-US" sz="2000" dirty="0" smtClean="0"/>
              <a:t>management</a:t>
            </a:r>
          </a:p>
          <a:p>
            <a:pPr marL="457200" indent="-457200">
              <a:spcBef>
                <a:spcPts val="600"/>
              </a:spcBef>
              <a:tabLst>
                <a:tab pos="457200" algn="l"/>
              </a:tabLst>
            </a:pPr>
            <a:r>
              <a:rPr lang="en-US" sz="2000" dirty="0" smtClean="0"/>
              <a:t>A nutritional protein powder that is ideal for the entire family </a:t>
            </a:r>
          </a:p>
          <a:p>
            <a:pPr marL="457200" indent="-457200">
              <a:spcBef>
                <a:spcPts val="600"/>
              </a:spcBef>
              <a:tabLst>
                <a:tab pos="457200" algn="l"/>
              </a:tabLst>
            </a:pPr>
            <a:endParaRPr lang="en-GB" sz="2000" dirty="0"/>
          </a:p>
        </p:txBody>
      </p:sp>
      <p:sp>
        <p:nvSpPr>
          <p:cNvPr id="4"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lt1"/>
                </a:solidFill>
                <a:effectLst/>
                <a:uLnTx/>
                <a:uFillTx/>
                <a:latin typeface="+mn-lt"/>
                <a:ea typeface="+mn-ea"/>
                <a:cs typeface="+mn-cs"/>
              </a:rPr>
              <a:t>  Benefits</a:t>
            </a:r>
            <a:r>
              <a:rPr kumimoji="0" lang="en-US" sz="4000" b="0" i="0" u="none" strike="noStrike" kern="1200" cap="none" spc="0" normalizeH="0" noProof="0" dirty="0" smtClean="0">
                <a:ln>
                  <a:noFill/>
                </a:ln>
                <a:solidFill>
                  <a:schemeClr val="lt1"/>
                </a:solidFill>
                <a:effectLst/>
                <a:uLnTx/>
                <a:uFillTx/>
                <a:latin typeface="+mn-lt"/>
                <a:ea typeface="+mn-ea"/>
                <a:cs typeface="+mn-cs"/>
              </a:rPr>
              <a:t> of </a:t>
            </a:r>
            <a:r>
              <a:rPr kumimoji="0" lang="en-US" sz="4000" b="0" i="0" u="none" strike="noStrike" kern="1200" cap="none" spc="0" normalizeH="0" baseline="0" noProof="0" dirty="0" smtClean="0">
                <a:ln>
                  <a:noFill/>
                </a:ln>
                <a:solidFill>
                  <a:schemeClr val="lt1"/>
                </a:solidFill>
                <a:effectLst/>
                <a:uLnTx/>
                <a:uFillTx/>
                <a:latin typeface="+mn-lt"/>
                <a:ea typeface="+mn-ea"/>
                <a:cs typeface="+mn-cs"/>
              </a:rPr>
              <a:t>Vestige Protein </a:t>
            </a:r>
            <a:endParaRPr kumimoji="0" lang="en-IN" sz="4000" b="0" i="0" u="none" strike="noStrike" kern="1200" cap="none" spc="0" normalizeH="0" baseline="0" noProof="0" dirty="0">
              <a:ln>
                <a:noFill/>
              </a:ln>
              <a:solidFill>
                <a:schemeClr val="lt1"/>
              </a:solidFill>
              <a:effectLst/>
              <a:uLnTx/>
              <a:uFillTx/>
              <a:latin typeface="+mn-lt"/>
              <a:ea typeface="+mn-ea"/>
              <a:cs typeface="+mn-cs"/>
            </a:endParaRPr>
          </a:p>
        </p:txBody>
      </p:sp>
      <p:pic>
        <p:nvPicPr>
          <p:cNvPr id="5" name="Picture 4" descr="DSC_1231 2.png"/>
          <p:cNvPicPr>
            <a:picLocks noChangeAspect="1"/>
          </p:cNvPicPr>
          <p:nvPr/>
        </p:nvPicPr>
        <p:blipFill>
          <a:blip r:embed="rId2" cstate="email"/>
          <a:srcRect l="10833" t="933" r="42500" b="2191"/>
          <a:stretch>
            <a:fillRect/>
          </a:stretch>
        </p:blipFill>
        <p:spPr>
          <a:xfrm>
            <a:off x="5181600" y="1600200"/>
            <a:ext cx="3422073" cy="4705350"/>
          </a:xfrm>
          <a:prstGeom prst="rect">
            <a:avLst/>
          </a:prstGeom>
        </p:spPr>
      </p:pic>
    </p:spTree>
    <p:extLst>
      <p:ext uri="{BB962C8B-B14F-4D97-AF65-F5344CB8AC3E}">
        <p14:creationId xmlns:p14="http://schemas.microsoft.com/office/powerpoint/2010/main" xmlns="" val="31247784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685800" y="2819400"/>
            <a:ext cx="7772400" cy="1828800"/>
          </a:xfrm>
        </p:spPr>
        <p:txBody>
          <a:bodyPr>
            <a:normAutofit/>
          </a:bodyPr>
          <a:lstStyle/>
          <a:p>
            <a:r>
              <a:rPr lang="en-US" dirty="0" smtClean="0">
                <a:solidFill>
                  <a:srgbClr val="004D74"/>
                </a:solidFill>
                <a:latin typeface="+mn-lt"/>
              </a:rPr>
              <a:t>FLAXSEED OIL</a:t>
            </a:r>
            <a:endParaRPr lang="en-US" dirty="0">
              <a:solidFill>
                <a:srgbClr val="004D74"/>
              </a:solidFill>
              <a:latin typeface="+mn-lt"/>
            </a:endParaRPr>
          </a:p>
        </p:txBody>
      </p:sp>
      <p:pic>
        <p:nvPicPr>
          <p:cNvPr id="3" name="Picture 2" descr="Vestige Logo-01.png"/>
          <p:cNvPicPr>
            <a:picLocks noChangeAspect="1"/>
          </p:cNvPicPr>
          <p:nvPr/>
        </p:nvPicPr>
        <p:blipFill>
          <a:blip r:embed="rId2" cstate="print"/>
          <a:srcRect l="21212" t="21818" r="15455" b="14848"/>
          <a:stretch>
            <a:fillRect/>
          </a:stretch>
        </p:blipFill>
        <p:spPr>
          <a:xfrm>
            <a:off x="3657600" y="1600200"/>
            <a:ext cx="1828800" cy="1828800"/>
          </a:xfrm>
          <a:prstGeom prst="rect">
            <a:avLst/>
          </a:prstGeom>
        </p:spPr>
      </p:pic>
    </p:spTree>
    <p:extLst>
      <p:ext uri="{BB962C8B-B14F-4D97-AF65-F5344CB8AC3E}">
        <p14:creationId xmlns:p14="http://schemas.microsoft.com/office/powerpoint/2010/main" xmlns="" val="27694224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IN" sz="2800" dirty="0" smtClean="0"/>
              <a:t>2 scoops per day.</a:t>
            </a:r>
          </a:p>
          <a:p>
            <a:r>
              <a:rPr lang="en-IN" sz="2800" dirty="0" smtClean="0"/>
              <a:t>Mix in water and milk, stir properly and consume.</a:t>
            </a:r>
          </a:p>
          <a:p>
            <a:r>
              <a:rPr lang="en-IN" sz="2800" dirty="0" smtClean="0"/>
              <a:t>People suffering from uric acid and kidney related problems should avoid .</a:t>
            </a:r>
            <a:endParaRPr lang="en-IN" sz="2800" dirty="0"/>
          </a:p>
        </p:txBody>
      </p:sp>
      <p:sp>
        <p:nvSpPr>
          <p:cNvPr id="5"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lt1"/>
                </a:solidFill>
                <a:effectLst/>
                <a:uLnTx/>
                <a:uFillTx/>
                <a:latin typeface="+mn-lt"/>
                <a:ea typeface="+mn-ea"/>
                <a:cs typeface="+mn-cs"/>
              </a:rPr>
              <a:t>  Dosage</a:t>
            </a:r>
            <a:endParaRPr kumimoji="0" lang="en-IN" sz="4000" b="0" i="0" u="none" strike="noStrike" kern="1200" cap="none" spc="0" normalizeH="0" baseline="0" noProof="0" dirty="0">
              <a:ln>
                <a:noFill/>
              </a:ln>
              <a:solidFill>
                <a:schemeClr val="lt1"/>
              </a:solidFill>
              <a:effectLst/>
              <a:uLnTx/>
              <a:uFillTx/>
              <a:latin typeface="+mn-lt"/>
              <a:ea typeface="+mn-ea"/>
              <a:cs typeface="+mn-cs"/>
            </a:endParaRPr>
          </a:p>
        </p:txBody>
      </p:sp>
    </p:spTree>
    <p:extLst>
      <p:ext uri="{BB962C8B-B14F-4D97-AF65-F5344CB8AC3E}">
        <p14:creationId xmlns="" xmlns:p14="http://schemas.microsoft.com/office/powerpoint/2010/main" val="236930060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38300" y="609600"/>
            <a:ext cx="5867400" cy="1143000"/>
          </a:xfrm>
          <a:solidFill>
            <a:srgbClr val="004D74"/>
          </a:solidFill>
          <a:ln>
            <a:solidFill>
              <a:srgbClr val="004D74"/>
            </a:solidFill>
          </a:ln>
        </p:spPr>
        <p:style>
          <a:lnRef idx="0">
            <a:schemeClr val="accent1"/>
          </a:lnRef>
          <a:fillRef idx="3">
            <a:schemeClr val="accent1"/>
          </a:fillRef>
          <a:effectRef idx="3">
            <a:schemeClr val="accent1"/>
          </a:effectRef>
          <a:fontRef idx="minor">
            <a:schemeClr val="lt1"/>
          </a:fontRef>
        </p:style>
        <p:txBody>
          <a:bodyPr>
            <a:normAutofit/>
          </a:bodyPr>
          <a:lstStyle/>
          <a:p>
            <a:r>
              <a:rPr lang="en-US" dirty="0" smtClean="0"/>
              <a:t>GLYCEMIC HEALTH</a:t>
            </a:r>
            <a:endParaRPr lang="en-US" dirty="0">
              <a:latin typeface="+mn-lt"/>
            </a:endParaRPr>
          </a:p>
        </p:txBody>
      </p:sp>
      <p:pic>
        <p:nvPicPr>
          <p:cNvPr id="3" name="Picture 2" descr="16054151_xxl (1).jpg"/>
          <p:cNvPicPr>
            <a:picLocks noChangeAspect="1"/>
          </p:cNvPicPr>
          <p:nvPr/>
        </p:nvPicPr>
        <p:blipFill>
          <a:blip r:embed="rId2" cstate="print"/>
          <a:srcRect l="2500" t="21281"/>
          <a:stretch>
            <a:fillRect/>
          </a:stretch>
        </p:blipFill>
        <p:spPr>
          <a:xfrm>
            <a:off x="609600" y="1905000"/>
            <a:ext cx="7924800" cy="4270145"/>
          </a:xfrm>
          <a:prstGeom prst="rect">
            <a:avLst/>
          </a:prstGeom>
        </p:spPr>
      </p:pic>
    </p:spTree>
    <p:extLst>
      <p:ext uri="{BB962C8B-B14F-4D97-AF65-F5344CB8AC3E}">
        <p14:creationId xmlns:p14="http://schemas.microsoft.com/office/powerpoint/2010/main" xmlns="" val="218691809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685800" y="2819400"/>
            <a:ext cx="7772400" cy="1828800"/>
          </a:xfrm>
        </p:spPr>
        <p:txBody>
          <a:bodyPr>
            <a:normAutofit/>
          </a:bodyPr>
          <a:lstStyle/>
          <a:p>
            <a:r>
              <a:rPr lang="en-US" dirty="0" smtClean="0">
                <a:solidFill>
                  <a:srgbClr val="004D74"/>
                </a:solidFill>
                <a:latin typeface="+mn-lt"/>
              </a:rPr>
              <a:t>NEEM</a:t>
            </a:r>
            <a:endParaRPr lang="en-US" dirty="0">
              <a:solidFill>
                <a:srgbClr val="004D74"/>
              </a:solidFill>
              <a:latin typeface="+mn-lt"/>
            </a:endParaRPr>
          </a:p>
        </p:txBody>
      </p:sp>
      <p:pic>
        <p:nvPicPr>
          <p:cNvPr id="3" name="Picture 2" descr="Vestige Logo-01.png"/>
          <p:cNvPicPr>
            <a:picLocks noChangeAspect="1"/>
          </p:cNvPicPr>
          <p:nvPr/>
        </p:nvPicPr>
        <p:blipFill>
          <a:blip r:embed="rId2" cstate="print"/>
          <a:srcRect l="21212" t="21818" r="15455" b="14848"/>
          <a:stretch>
            <a:fillRect/>
          </a:stretch>
        </p:blipFill>
        <p:spPr>
          <a:xfrm>
            <a:off x="3657600" y="1676400"/>
            <a:ext cx="1828800" cy="1828800"/>
          </a:xfrm>
          <a:prstGeom prst="rect">
            <a:avLst/>
          </a:prstGeom>
        </p:spPr>
      </p:pic>
    </p:spTree>
    <p:extLst>
      <p:ext uri="{BB962C8B-B14F-4D97-AF65-F5344CB8AC3E}">
        <p14:creationId xmlns:p14="http://schemas.microsoft.com/office/powerpoint/2010/main" xmlns="" val="27694224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em_leaves.png"/>
          <p:cNvPicPr>
            <a:picLocks noChangeAspect="1"/>
          </p:cNvPicPr>
          <p:nvPr/>
        </p:nvPicPr>
        <p:blipFill>
          <a:blip r:embed="rId2"/>
          <a:srcRect l="5671" r="7372"/>
          <a:stretch>
            <a:fillRect/>
          </a:stretch>
        </p:blipFill>
        <p:spPr>
          <a:xfrm>
            <a:off x="5638800" y="2293619"/>
            <a:ext cx="3505200" cy="4030981"/>
          </a:xfrm>
          <a:prstGeom prst="rect">
            <a:avLst/>
          </a:prstGeom>
        </p:spPr>
      </p:pic>
      <p:sp>
        <p:nvSpPr>
          <p:cNvPr id="3" name="Content Placeholder 2"/>
          <p:cNvSpPr>
            <a:spLocks noGrp="1"/>
          </p:cNvSpPr>
          <p:nvPr>
            <p:ph idx="1"/>
          </p:nvPr>
        </p:nvSpPr>
        <p:spPr>
          <a:xfrm>
            <a:off x="228600" y="1676400"/>
            <a:ext cx="5867400" cy="4800600"/>
          </a:xfrm>
        </p:spPr>
        <p:txBody>
          <a:bodyPr>
            <a:noAutofit/>
          </a:bodyPr>
          <a:lstStyle/>
          <a:p>
            <a:pPr marL="274320" indent="-274320" algn="just">
              <a:spcBef>
                <a:spcPts val="400"/>
              </a:spcBef>
            </a:pPr>
            <a:r>
              <a:rPr lang="en-US" sz="2000" dirty="0">
                <a:cs typeface="Times New Roman" charset="0"/>
              </a:rPr>
              <a:t>Medicinal properties of </a:t>
            </a:r>
            <a:r>
              <a:rPr lang="en-US" sz="2000" dirty="0" smtClean="0">
                <a:cs typeface="Times New Roman" charset="0"/>
              </a:rPr>
              <a:t>Neem </a:t>
            </a:r>
            <a:r>
              <a:rPr lang="en-US" sz="2000" dirty="0">
                <a:cs typeface="Times New Roman" charset="0"/>
              </a:rPr>
              <a:t>have been known to Indians since time </a:t>
            </a:r>
            <a:r>
              <a:rPr lang="en-US" sz="2000" dirty="0" smtClean="0">
                <a:cs typeface="Times New Roman" charset="0"/>
              </a:rPr>
              <a:t>immemorial</a:t>
            </a:r>
          </a:p>
          <a:p>
            <a:pPr marL="274320" indent="-274320" algn="just">
              <a:spcBef>
                <a:spcPts val="400"/>
              </a:spcBef>
            </a:pPr>
            <a:r>
              <a:rPr lang="en-US" sz="2000" dirty="0"/>
              <a:t>Neem is known for its </a:t>
            </a:r>
            <a:r>
              <a:rPr lang="en-US" sz="2000" b="1" dirty="0"/>
              <a:t>Anti-septic &amp; disinfectant </a:t>
            </a:r>
            <a:r>
              <a:rPr lang="en-US" sz="2000" b="1" dirty="0" smtClean="0"/>
              <a:t>properties</a:t>
            </a:r>
          </a:p>
          <a:p>
            <a:pPr marL="274320" indent="-274320" algn="just">
              <a:spcBef>
                <a:spcPts val="400"/>
              </a:spcBef>
            </a:pPr>
            <a:r>
              <a:rPr lang="en-US" sz="2000" dirty="0">
                <a:cs typeface="Arial" charset="0"/>
              </a:rPr>
              <a:t>Neem is effective against certain fungi that infect the human </a:t>
            </a:r>
            <a:r>
              <a:rPr lang="en-US" sz="2000" dirty="0" smtClean="0">
                <a:cs typeface="Arial" charset="0"/>
              </a:rPr>
              <a:t>body</a:t>
            </a:r>
          </a:p>
          <a:p>
            <a:pPr marL="274320" indent="-274320" algn="just">
              <a:spcBef>
                <a:spcPts val="400"/>
              </a:spcBef>
            </a:pPr>
            <a:r>
              <a:rPr lang="en-US" sz="2000" dirty="0"/>
              <a:t>It is a completely natural total first aid tool for </a:t>
            </a:r>
            <a:r>
              <a:rPr lang="en-US" sz="2000" dirty="0" smtClean="0"/>
              <a:t>families</a:t>
            </a:r>
            <a:endParaRPr lang="en-US" sz="2000" dirty="0"/>
          </a:p>
          <a:p>
            <a:pPr marL="274320" indent="-274320" algn="just">
              <a:spcBef>
                <a:spcPts val="400"/>
              </a:spcBef>
            </a:pPr>
            <a:r>
              <a:rPr lang="en-US" sz="2000" dirty="0"/>
              <a:t>Due to its unique composition it has an almost magical effect on chronic </a:t>
            </a:r>
            <a:r>
              <a:rPr lang="en-US" sz="2000" b="1" dirty="0"/>
              <a:t>skin</a:t>
            </a:r>
            <a:r>
              <a:rPr lang="en-US" sz="2000" dirty="0"/>
              <a:t> </a:t>
            </a:r>
            <a:r>
              <a:rPr lang="en-US" sz="2000" b="1" dirty="0"/>
              <a:t>conditions</a:t>
            </a:r>
            <a:r>
              <a:rPr lang="en-US" sz="2000" dirty="0"/>
              <a:t> that fail to respond to conventional </a:t>
            </a:r>
            <a:r>
              <a:rPr lang="en-US" sz="2000" dirty="0" smtClean="0"/>
              <a:t>treatments</a:t>
            </a:r>
          </a:p>
          <a:p>
            <a:pPr marL="274320" indent="-274320" algn="just">
              <a:spcBef>
                <a:spcPts val="400"/>
              </a:spcBef>
            </a:pPr>
            <a:r>
              <a:rPr lang="en-US" sz="2000" dirty="0" smtClean="0"/>
              <a:t>Neem </a:t>
            </a:r>
            <a:r>
              <a:rPr lang="en-US" sz="2000" dirty="0"/>
              <a:t>oil outstanding in comparison to other remedies is that it is active against all three varieties of infectious organisms: Bacteria, </a:t>
            </a:r>
            <a:r>
              <a:rPr lang="en-US" sz="2000" dirty="0" smtClean="0"/>
              <a:t>Fungi </a:t>
            </a:r>
            <a:r>
              <a:rPr lang="en-US" sz="2000" dirty="0"/>
              <a:t>and Viruses</a:t>
            </a:r>
            <a:r>
              <a:rPr lang="en-US" sz="2000" dirty="0" smtClean="0"/>
              <a:t>.</a:t>
            </a:r>
            <a:endParaRPr lang="en-US" sz="2000" dirty="0"/>
          </a:p>
        </p:txBody>
      </p:sp>
      <p:sp>
        <p:nvSpPr>
          <p:cNvPr id="5"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lt1"/>
                </a:solidFill>
                <a:effectLst/>
                <a:uLnTx/>
                <a:uFillTx/>
                <a:latin typeface="+mn-lt"/>
                <a:ea typeface="+mn-ea"/>
                <a:cs typeface="+mn-cs"/>
              </a:rPr>
              <a:t>  Benefits of</a:t>
            </a:r>
            <a:r>
              <a:rPr kumimoji="0" lang="en-US" sz="4000" b="0" i="0" u="none" strike="noStrike" kern="1200" cap="none" spc="0" normalizeH="0" noProof="0" dirty="0" smtClean="0">
                <a:ln>
                  <a:noFill/>
                </a:ln>
                <a:solidFill>
                  <a:schemeClr val="lt1"/>
                </a:solidFill>
                <a:effectLst/>
                <a:uLnTx/>
                <a:uFillTx/>
                <a:latin typeface="+mn-lt"/>
                <a:ea typeface="+mn-ea"/>
                <a:cs typeface="+mn-cs"/>
              </a:rPr>
              <a:t> </a:t>
            </a:r>
            <a:r>
              <a:rPr kumimoji="0" lang="en-US" sz="4000" b="0" i="0" u="none" strike="noStrike" kern="1200" cap="none" spc="0" normalizeH="0" noProof="0" dirty="0" err="1" smtClean="0">
                <a:ln>
                  <a:noFill/>
                </a:ln>
                <a:solidFill>
                  <a:schemeClr val="lt1"/>
                </a:solidFill>
                <a:effectLst/>
                <a:uLnTx/>
                <a:uFillTx/>
                <a:latin typeface="+mn-lt"/>
                <a:ea typeface="+mn-ea"/>
                <a:cs typeface="+mn-cs"/>
              </a:rPr>
              <a:t>Neem</a:t>
            </a:r>
            <a:endParaRPr kumimoji="0" lang="en-IN" sz="4000" b="0" i="0" u="none" strike="noStrike" kern="1200" cap="none" spc="0" normalizeH="0" baseline="0" noProof="0" dirty="0">
              <a:ln>
                <a:noFill/>
              </a:ln>
              <a:solidFill>
                <a:schemeClr val="lt1"/>
              </a:solidFill>
              <a:effectLst/>
              <a:uLnTx/>
              <a:uFillTx/>
              <a:latin typeface="+mn-lt"/>
              <a:ea typeface="+mn-ea"/>
              <a:cs typeface="+mn-cs"/>
            </a:endParaRPr>
          </a:p>
        </p:txBody>
      </p:sp>
    </p:spTree>
    <p:extLst>
      <p:ext uri="{BB962C8B-B14F-4D97-AF65-F5344CB8AC3E}">
        <p14:creationId xmlns:p14="http://schemas.microsoft.com/office/powerpoint/2010/main" xmlns="" val="145158384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p:cNvSpPr txBox="1">
            <a:spLocks noChangeArrowheads="1"/>
          </p:cNvSpPr>
          <p:nvPr/>
        </p:nvSpPr>
        <p:spPr bwMode="auto">
          <a:xfrm>
            <a:off x="457200" y="1524000"/>
            <a:ext cx="78486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sz="2800" dirty="0" smtClean="0"/>
              <a:t>Conditions where </a:t>
            </a:r>
            <a:r>
              <a:rPr lang="en-US" sz="2800" dirty="0" err="1"/>
              <a:t>N</a:t>
            </a:r>
            <a:r>
              <a:rPr lang="en-US" sz="2800" dirty="0" err="1" smtClean="0"/>
              <a:t>eem</a:t>
            </a:r>
            <a:r>
              <a:rPr lang="en-US" sz="2800" dirty="0" smtClean="0"/>
              <a:t> can be given:</a:t>
            </a:r>
            <a:endParaRPr lang="en-US" sz="2800" dirty="0"/>
          </a:p>
        </p:txBody>
      </p:sp>
      <p:sp>
        <p:nvSpPr>
          <p:cNvPr id="8197" name="Text Box 5"/>
          <p:cNvSpPr txBox="1">
            <a:spLocks noChangeArrowheads="1"/>
          </p:cNvSpPr>
          <p:nvPr/>
        </p:nvSpPr>
        <p:spPr bwMode="auto">
          <a:xfrm>
            <a:off x="533400" y="2078772"/>
            <a:ext cx="2209800" cy="451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just">
              <a:spcBef>
                <a:spcPct val="50000"/>
              </a:spcBef>
            </a:pPr>
            <a:r>
              <a:rPr lang="en-US" sz="2000" dirty="0">
                <a:latin typeface="Arial" charset="0"/>
                <a:cs typeface="Arial" charset="0"/>
              </a:rPr>
              <a:t>Cough </a:t>
            </a:r>
            <a:endParaRPr lang="en-US" sz="2000" dirty="0">
              <a:cs typeface="Times New Roman" charset="0"/>
            </a:endParaRPr>
          </a:p>
          <a:p>
            <a:pPr algn="just">
              <a:spcBef>
                <a:spcPct val="50000"/>
              </a:spcBef>
            </a:pPr>
            <a:r>
              <a:rPr lang="en-US" sz="2000" dirty="0">
                <a:latin typeface="Arial" charset="0"/>
                <a:cs typeface="Arial" charset="0"/>
              </a:rPr>
              <a:t>Cuts </a:t>
            </a:r>
            <a:endParaRPr lang="en-US" sz="2000" dirty="0">
              <a:cs typeface="Times New Roman" charset="0"/>
            </a:endParaRPr>
          </a:p>
          <a:p>
            <a:pPr algn="just">
              <a:spcBef>
                <a:spcPct val="50000"/>
              </a:spcBef>
            </a:pPr>
            <a:r>
              <a:rPr lang="en-US" sz="2000" dirty="0">
                <a:latin typeface="Arial" charset="0"/>
                <a:cs typeface="Arial" charset="0"/>
              </a:rPr>
              <a:t>Candida </a:t>
            </a:r>
            <a:endParaRPr lang="en-US" sz="2000" dirty="0">
              <a:cs typeface="Times New Roman" charset="0"/>
            </a:endParaRPr>
          </a:p>
          <a:p>
            <a:pPr algn="just">
              <a:spcBef>
                <a:spcPct val="50000"/>
              </a:spcBef>
            </a:pPr>
            <a:r>
              <a:rPr lang="en-US" sz="2000" dirty="0">
                <a:latin typeface="Arial" charset="0"/>
                <a:cs typeface="Arial" charset="0"/>
              </a:rPr>
              <a:t>Dental Problems </a:t>
            </a:r>
            <a:endParaRPr lang="en-US" sz="2000" dirty="0">
              <a:cs typeface="Times New Roman" charset="0"/>
            </a:endParaRPr>
          </a:p>
          <a:p>
            <a:pPr algn="just">
              <a:spcBef>
                <a:spcPct val="50000"/>
              </a:spcBef>
            </a:pPr>
            <a:r>
              <a:rPr lang="en-US" sz="2000" dirty="0">
                <a:latin typeface="Arial" charset="0"/>
                <a:cs typeface="Arial" charset="0"/>
              </a:rPr>
              <a:t>Diabetes </a:t>
            </a:r>
          </a:p>
          <a:p>
            <a:pPr algn="just">
              <a:spcBef>
                <a:spcPct val="50000"/>
              </a:spcBef>
            </a:pPr>
            <a:r>
              <a:rPr lang="en-US" sz="2000" dirty="0">
                <a:latin typeface="Arial" charset="0"/>
                <a:cs typeface="Arial" charset="0"/>
              </a:rPr>
              <a:t>Infected Glands</a:t>
            </a:r>
          </a:p>
          <a:p>
            <a:pPr algn="just">
              <a:spcBef>
                <a:spcPct val="50000"/>
              </a:spcBef>
            </a:pPr>
            <a:r>
              <a:rPr lang="en-US" sz="2000" dirty="0">
                <a:latin typeface="Arial" charset="0"/>
                <a:cs typeface="Arial" charset="0"/>
              </a:rPr>
              <a:t>Inflammation</a:t>
            </a:r>
          </a:p>
          <a:p>
            <a:pPr algn="just">
              <a:spcBef>
                <a:spcPct val="50000"/>
              </a:spcBef>
            </a:pPr>
            <a:r>
              <a:rPr lang="en-US" sz="2000" dirty="0">
                <a:latin typeface="Arial" charset="0"/>
                <a:cs typeface="Arial" charset="0"/>
              </a:rPr>
              <a:t>Joint pains</a:t>
            </a:r>
          </a:p>
          <a:p>
            <a:pPr algn="just">
              <a:spcBef>
                <a:spcPct val="50000"/>
              </a:spcBef>
            </a:pPr>
            <a:r>
              <a:rPr lang="en-US" sz="2000" dirty="0">
                <a:latin typeface="Arial" charset="0"/>
                <a:cs typeface="Arial" charset="0"/>
              </a:rPr>
              <a:t>Kidney Problem</a:t>
            </a:r>
          </a:p>
          <a:p>
            <a:pPr algn="just">
              <a:spcBef>
                <a:spcPct val="50000"/>
              </a:spcBef>
            </a:pPr>
            <a:r>
              <a:rPr lang="en-US" sz="2000" dirty="0">
                <a:latin typeface="Arial" charset="0"/>
                <a:cs typeface="Arial" charset="0"/>
              </a:rPr>
              <a:t>Piles</a:t>
            </a:r>
            <a:endParaRPr lang="en-US" sz="2000" dirty="0"/>
          </a:p>
        </p:txBody>
      </p:sp>
      <p:sp>
        <p:nvSpPr>
          <p:cNvPr id="8198" name="Rectangle 6"/>
          <p:cNvSpPr>
            <a:spLocks noChangeArrowheads="1"/>
          </p:cNvSpPr>
          <p:nvPr/>
        </p:nvSpPr>
        <p:spPr bwMode="auto">
          <a:xfrm>
            <a:off x="2667000" y="2078772"/>
            <a:ext cx="2438400" cy="39395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sz="2000" dirty="0">
                <a:latin typeface="Arial" charset="0"/>
                <a:cs typeface="Arial" charset="0"/>
              </a:rPr>
              <a:t>Influenza</a:t>
            </a:r>
          </a:p>
          <a:p>
            <a:pPr>
              <a:spcBef>
                <a:spcPct val="50000"/>
              </a:spcBef>
            </a:pPr>
            <a:r>
              <a:rPr lang="en-US" sz="2000" dirty="0">
                <a:latin typeface="Arial" charset="0"/>
                <a:cs typeface="Arial" charset="0"/>
              </a:rPr>
              <a:t>Insomnia</a:t>
            </a:r>
          </a:p>
          <a:p>
            <a:pPr>
              <a:spcBef>
                <a:spcPct val="50000"/>
              </a:spcBef>
            </a:pPr>
            <a:r>
              <a:rPr lang="en-US" sz="2000" dirty="0">
                <a:latin typeface="Arial" charset="0"/>
                <a:cs typeface="Arial" charset="0"/>
              </a:rPr>
              <a:t>Immune System</a:t>
            </a:r>
          </a:p>
          <a:p>
            <a:pPr>
              <a:spcBef>
                <a:spcPct val="50000"/>
              </a:spcBef>
            </a:pPr>
            <a:r>
              <a:rPr lang="en-US" sz="2000" dirty="0">
                <a:latin typeface="Arial" charset="0"/>
                <a:cs typeface="Arial" charset="0"/>
              </a:rPr>
              <a:t>Indigestion</a:t>
            </a:r>
          </a:p>
          <a:p>
            <a:pPr>
              <a:spcBef>
                <a:spcPct val="50000"/>
              </a:spcBef>
            </a:pPr>
            <a:r>
              <a:rPr lang="en-US" sz="2000" dirty="0">
                <a:latin typeface="Arial" charset="0"/>
                <a:cs typeface="Arial" charset="0"/>
              </a:rPr>
              <a:t>Intestinal Worms</a:t>
            </a:r>
          </a:p>
          <a:p>
            <a:pPr>
              <a:spcBef>
                <a:spcPct val="50000"/>
              </a:spcBef>
            </a:pPr>
            <a:r>
              <a:rPr lang="en-US" sz="2000" dirty="0" smtClean="0">
                <a:latin typeface="Arial" charset="0"/>
                <a:cs typeface="Arial" charset="0"/>
              </a:rPr>
              <a:t>Toothache</a:t>
            </a:r>
            <a:endParaRPr lang="en-US" sz="2000" dirty="0">
              <a:latin typeface="Arial" charset="0"/>
              <a:cs typeface="Arial" charset="0"/>
            </a:endParaRPr>
          </a:p>
          <a:p>
            <a:pPr>
              <a:spcBef>
                <a:spcPct val="50000"/>
              </a:spcBef>
            </a:pPr>
            <a:r>
              <a:rPr lang="en-US" sz="2000" dirty="0">
                <a:latin typeface="Arial" charset="0"/>
                <a:cs typeface="Arial" charset="0"/>
              </a:rPr>
              <a:t>Urinary Tract infection</a:t>
            </a:r>
          </a:p>
          <a:p>
            <a:pPr>
              <a:spcBef>
                <a:spcPct val="50000"/>
              </a:spcBef>
            </a:pPr>
            <a:r>
              <a:rPr lang="en-US" sz="2000" dirty="0">
                <a:latin typeface="Arial" charset="0"/>
                <a:cs typeface="Arial" charset="0"/>
              </a:rPr>
              <a:t>Urethra Infection.</a:t>
            </a:r>
          </a:p>
        </p:txBody>
      </p:sp>
      <p:sp>
        <p:nvSpPr>
          <p:cNvPr id="8199" name="Rectangle 7"/>
          <p:cNvSpPr>
            <a:spLocks noChangeArrowheads="1"/>
          </p:cNvSpPr>
          <p:nvPr/>
        </p:nvSpPr>
        <p:spPr bwMode="auto">
          <a:xfrm>
            <a:off x="5181600" y="2078772"/>
            <a:ext cx="1981200" cy="3631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sz="2000" dirty="0">
                <a:latin typeface="Arial" charset="0"/>
                <a:cs typeface="Arial" charset="0"/>
              </a:rPr>
              <a:t>Ulcers</a:t>
            </a:r>
          </a:p>
          <a:p>
            <a:pPr>
              <a:spcBef>
                <a:spcPct val="50000"/>
              </a:spcBef>
            </a:pPr>
            <a:r>
              <a:rPr lang="en-US" sz="2000" dirty="0">
                <a:latin typeface="Arial" charset="0"/>
                <a:cs typeface="Arial" charset="0"/>
              </a:rPr>
              <a:t>Urinary Stones </a:t>
            </a:r>
          </a:p>
          <a:p>
            <a:pPr>
              <a:spcBef>
                <a:spcPct val="50000"/>
              </a:spcBef>
            </a:pPr>
            <a:r>
              <a:rPr lang="en-US" sz="2000" dirty="0">
                <a:latin typeface="Arial" charset="0"/>
                <a:cs typeface="Arial" charset="0"/>
              </a:rPr>
              <a:t>Viral</a:t>
            </a:r>
          </a:p>
          <a:p>
            <a:pPr>
              <a:spcBef>
                <a:spcPct val="50000"/>
              </a:spcBef>
            </a:pPr>
            <a:r>
              <a:rPr lang="en-US" sz="2000" dirty="0" smtClean="0">
                <a:latin typeface="Arial" charset="0"/>
                <a:cs typeface="Arial" charset="0"/>
              </a:rPr>
              <a:t>Wounds</a:t>
            </a:r>
            <a:endParaRPr lang="en-US" sz="2000" dirty="0">
              <a:latin typeface="Arial" charset="0"/>
              <a:cs typeface="Arial" charset="0"/>
            </a:endParaRPr>
          </a:p>
          <a:p>
            <a:pPr>
              <a:spcBef>
                <a:spcPct val="50000"/>
              </a:spcBef>
            </a:pPr>
            <a:r>
              <a:rPr lang="en-US" sz="2000" dirty="0">
                <a:latin typeface="Arial" charset="0"/>
                <a:cs typeface="Arial" charset="0"/>
              </a:rPr>
              <a:t>Warts</a:t>
            </a:r>
          </a:p>
          <a:p>
            <a:pPr>
              <a:spcBef>
                <a:spcPct val="50000"/>
              </a:spcBef>
            </a:pPr>
            <a:r>
              <a:rPr lang="en-US" sz="2000" dirty="0">
                <a:latin typeface="Arial" charset="0"/>
                <a:cs typeface="Arial" charset="0"/>
              </a:rPr>
              <a:t>Lice</a:t>
            </a:r>
          </a:p>
          <a:p>
            <a:pPr>
              <a:spcBef>
                <a:spcPct val="50000"/>
              </a:spcBef>
            </a:pPr>
            <a:r>
              <a:rPr lang="en-US" sz="2000" dirty="0" err="1">
                <a:latin typeface="Arial" charset="0"/>
                <a:cs typeface="Arial" charset="0"/>
              </a:rPr>
              <a:t>Leucoderma</a:t>
            </a:r>
            <a:endParaRPr lang="en-US" sz="2000" dirty="0">
              <a:latin typeface="Arial" charset="0"/>
              <a:cs typeface="Arial" charset="0"/>
            </a:endParaRPr>
          </a:p>
          <a:p>
            <a:pPr>
              <a:spcBef>
                <a:spcPct val="50000"/>
              </a:spcBef>
            </a:pPr>
            <a:r>
              <a:rPr lang="en-US" sz="2000" dirty="0">
                <a:latin typeface="Arial" charset="0"/>
                <a:cs typeface="Arial" charset="0"/>
              </a:rPr>
              <a:t>Dry Skin</a:t>
            </a:r>
          </a:p>
        </p:txBody>
      </p:sp>
      <p:sp>
        <p:nvSpPr>
          <p:cNvPr id="8242" name="Text Box 50"/>
          <p:cNvSpPr txBox="1">
            <a:spLocks noChangeArrowheads="1"/>
          </p:cNvSpPr>
          <p:nvPr/>
        </p:nvSpPr>
        <p:spPr bwMode="auto">
          <a:xfrm>
            <a:off x="7239000" y="2078772"/>
            <a:ext cx="1600200" cy="40934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sz="2000" dirty="0">
                <a:latin typeface="Arial" charset="0"/>
              </a:rPr>
              <a:t>Dandruff</a:t>
            </a:r>
          </a:p>
          <a:p>
            <a:pPr>
              <a:spcBef>
                <a:spcPct val="50000"/>
              </a:spcBef>
            </a:pPr>
            <a:r>
              <a:rPr lang="en-US" sz="2000" dirty="0">
                <a:latin typeface="Arial" charset="0"/>
              </a:rPr>
              <a:t>Earache</a:t>
            </a:r>
          </a:p>
          <a:p>
            <a:pPr>
              <a:spcBef>
                <a:spcPct val="50000"/>
              </a:spcBef>
            </a:pPr>
            <a:r>
              <a:rPr lang="en-US" sz="2000" dirty="0">
                <a:latin typeface="Arial" charset="0"/>
              </a:rPr>
              <a:t>Leprosy</a:t>
            </a:r>
          </a:p>
          <a:p>
            <a:pPr>
              <a:spcBef>
                <a:spcPct val="50000"/>
              </a:spcBef>
            </a:pPr>
            <a:r>
              <a:rPr lang="en-US" sz="2000" dirty="0">
                <a:latin typeface="Arial" charset="0"/>
              </a:rPr>
              <a:t>Measles</a:t>
            </a:r>
          </a:p>
          <a:p>
            <a:pPr>
              <a:spcBef>
                <a:spcPct val="50000"/>
              </a:spcBef>
            </a:pPr>
            <a:r>
              <a:rPr lang="en-US" sz="2000" dirty="0">
                <a:latin typeface="Arial" charset="0"/>
              </a:rPr>
              <a:t>Malaria</a:t>
            </a:r>
          </a:p>
          <a:p>
            <a:pPr>
              <a:spcBef>
                <a:spcPct val="50000"/>
              </a:spcBef>
            </a:pPr>
            <a:r>
              <a:rPr lang="en-US" sz="2000" dirty="0" smtClean="0">
                <a:latin typeface="Arial" charset="0"/>
              </a:rPr>
              <a:t>Migraines</a:t>
            </a:r>
            <a:endParaRPr lang="en-US" sz="2000" dirty="0">
              <a:latin typeface="Arial" charset="0"/>
            </a:endParaRPr>
          </a:p>
          <a:p>
            <a:pPr>
              <a:spcBef>
                <a:spcPct val="50000"/>
              </a:spcBef>
            </a:pPr>
            <a:r>
              <a:rPr lang="en-US" sz="2000" dirty="0">
                <a:latin typeface="Arial" charset="0"/>
              </a:rPr>
              <a:t>Nausea</a:t>
            </a:r>
          </a:p>
          <a:p>
            <a:pPr>
              <a:spcBef>
                <a:spcPct val="50000"/>
              </a:spcBef>
            </a:pPr>
            <a:r>
              <a:rPr lang="en-US" sz="2000" dirty="0">
                <a:latin typeface="Arial" charset="0"/>
              </a:rPr>
              <a:t>Acne</a:t>
            </a:r>
          </a:p>
          <a:p>
            <a:pPr>
              <a:spcBef>
                <a:spcPct val="50000"/>
              </a:spcBef>
            </a:pPr>
            <a:r>
              <a:rPr lang="en-US" sz="2000" dirty="0">
                <a:latin typeface="Arial" charset="0"/>
              </a:rPr>
              <a:t>Eczema</a:t>
            </a:r>
          </a:p>
        </p:txBody>
      </p:sp>
      <p:sp>
        <p:nvSpPr>
          <p:cNvPr id="8"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lt1"/>
                </a:solidFill>
                <a:effectLst/>
                <a:uLnTx/>
                <a:uFillTx/>
                <a:latin typeface="+mn-lt"/>
                <a:ea typeface="+mn-ea"/>
                <a:cs typeface="+mn-cs"/>
              </a:rPr>
              <a:t>  Benefits of</a:t>
            </a:r>
            <a:r>
              <a:rPr kumimoji="0" lang="en-US" sz="4000" b="0" i="0" u="none" strike="noStrike" kern="1200" cap="none" spc="0" normalizeH="0" noProof="0" dirty="0" smtClean="0">
                <a:ln>
                  <a:noFill/>
                </a:ln>
                <a:solidFill>
                  <a:schemeClr val="lt1"/>
                </a:solidFill>
                <a:effectLst/>
                <a:uLnTx/>
                <a:uFillTx/>
                <a:latin typeface="+mn-lt"/>
                <a:ea typeface="+mn-ea"/>
                <a:cs typeface="+mn-cs"/>
              </a:rPr>
              <a:t> Vestige </a:t>
            </a:r>
            <a:r>
              <a:rPr kumimoji="0" lang="en-US" sz="4000" b="0" i="0" u="none" strike="noStrike" kern="1200" cap="none" spc="0" normalizeH="0" noProof="0" dirty="0" err="1" smtClean="0">
                <a:ln>
                  <a:noFill/>
                </a:ln>
                <a:solidFill>
                  <a:schemeClr val="lt1"/>
                </a:solidFill>
                <a:effectLst/>
                <a:uLnTx/>
                <a:uFillTx/>
                <a:latin typeface="+mn-lt"/>
                <a:ea typeface="+mn-ea"/>
                <a:cs typeface="+mn-cs"/>
              </a:rPr>
              <a:t>Neem</a:t>
            </a:r>
            <a:endParaRPr kumimoji="0" lang="en-IN" sz="4000" b="0" i="0" u="none" strike="noStrike" kern="1200" cap="none" spc="0" normalizeH="0" baseline="0" noProof="0" dirty="0">
              <a:ln>
                <a:noFill/>
              </a:ln>
              <a:solidFill>
                <a:schemeClr val="lt1"/>
              </a:solidFill>
              <a:effectLst/>
              <a:uLnTx/>
              <a:uFillTx/>
              <a:latin typeface="+mn-lt"/>
              <a:ea typeface="+mn-ea"/>
              <a:cs typeface="+mn-cs"/>
            </a:endParaRPr>
          </a:p>
        </p:txBody>
      </p:sp>
    </p:spTree>
    <p:extLst>
      <p:ext uri="{BB962C8B-B14F-4D97-AF65-F5344CB8AC3E}">
        <p14:creationId xmlns:p14="http://schemas.microsoft.com/office/powerpoint/2010/main" xmlns="" val="391063303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685800" y="2819400"/>
            <a:ext cx="7772400" cy="1828800"/>
          </a:xfrm>
        </p:spPr>
        <p:txBody>
          <a:bodyPr>
            <a:normAutofit/>
          </a:bodyPr>
          <a:lstStyle/>
          <a:p>
            <a:r>
              <a:rPr lang="en-US" dirty="0" smtClean="0">
                <a:solidFill>
                  <a:srgbClr val="004D74"/>
                </a:solidFill>
                <a:latin typeface="+mn-lt"/>
              </a:rPr>
              <a:t>STEVIA</a:t>
            </a:r>
            <a:endParaRPr lang="en-US" dirty="0">
              <a:solidFill>
                <a:srgbClr val="004D74"/>
              </a:solidFill>
              <a:latin typeface="+mn-lt"/>
            </a:endParaRPr>
          </a:p>
        </p:txBody>
      </p:sp>
      <p:pic>
        <p:nvPicPr>
          <p:cNvPr id="3" name="Picture 2" descr="Vestige Logo-01.png"/>
          <p:cNvPicPr>
            <a:picLocks noChangeAspect="1"/>
          </p:cNvPicPr>
          <p:nvPr/>
        </p:nvPicPr>
        <p:blipFill>
          <a:blip r:embed="rId2" cstate="print"/>
          <a:srcRect l="21212" t="21818" r="15455" b="14848"/>
          <a:stretch>
            <a:fillRect/>
          </a:stretch>
        </p:blipFill>
        <p:spPr>
          <a:xfrm>
            <a:off x="3657600" y="1676400"/>
            <a:ext cx="1828800" cy="1828800"/>
          </a:xfrm>
          <a:prstGeom prst="rect">
            <a:avLst/>
          </a:prstGeom>
        </p:spPr>
      </p:pic>
    </p:spTree>
    <p:extLst>
      <p:ext uri="{BB962C8B-B14F-4D97-AF65-F5344CB8AC3E}">
        <p14:creationId xmlns:p14="http://schemas.microsoft.com/office/powerpoint/2010/main" xmlns="" val="27694224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jpg"/>
          <p:cNvPicPr>
            <a:picLocks noChangeAspect="1"/>
          </p:cNvPicPr>
          <p:nvPr/>
        </p:nvPicPr>
        <p:blipFill>
          <a:blip r:embed="rId2"/>
          <a:srcRect l="21831"/>
          <a:stretch>
            <a:fillRect/>
          </a:stretch>
        </p:blipFill>
        <p:spPr>
          <a:xfrm>
            <a:off x="4703445" y="3048000"/>
            <a:ext cx="4440555" cy="3200400"/>
          </a:xfrm>
          <a:prstGeom prst="rect">
            <a:avLst/>
          </a:prstGeom>
        </p:spPr>
      </p:pic>
      <p:sp>
        <p:nvSpPr>
          <p:cNvPr id="3" name="Content Placeholder 2"/>
          <p:cNvSpPr>
            <a:spLocks noGrp="1"/>
          </p:cNvSpPr>
          <p:nvPr>
            <p:ph idx="1"/>
          </p:nvPr>
        </p:nvSpPr>
        <p:spPr>
          <a:xfrm>
            <a:off x="381000" y="1600200"/>
            <a:ext cx="4495800" cy="4724400"/>
          </a:xfrm>
        </p:spPr>
        <p:txBody>
          <a:bodyPr>
            <a:noAutofit/>
          </a:bodyPr>
          <a:lstStyle/>
          <a:p>
            <a:pPr marL="274320" indent="-274320" algn="just">
              <a:spcBef>
                <a:spcPts val="400"/>
              </a:spcBef>
              <a:buFont typeface="Arial" charset="0"/>
              <a:buChar char="•"/>
            </a:pPr>
            <a:r>
              <a:rPr lang="en-US" sz="2000" dirty="0" err="1" smtClean="0"/>
              <a:t>Stevia</a:t>
            </a:r>
            <a:r>
              <a:rPr lang="en-US" sz="2000" dirty="0" smtClean="0"/>
              <a:t> is a zero calorie, plant based sweetener of natural origin</a:t>
            </a:r>
          </a:p>
          <a:p>
            <a:pPr marL="274320" indent="-274320" algn="just">
              <a:spcBef>
                <a:spcPts val="400"/>
              </a:spcBef>
              <a:buFont typeface="Arial" charset="0"/>
              <a:buChar char="•"/>
            </a:pPr>
            <a:r>
              <a:rPr lang="en-US" sz="2000" dirty="0" smtClean="0"/>
              <a:t>It is </a:t>
            </a:r>
            <a:r>
              <a:rPr lang="en-US" sz="2000" dirty="0" err="1" smtClean="0"/>
              <a:t>upto</a:t>
            </a:r>
            <a:r>
              <a:rPr lang="en-US" sz="2000" dirty="0" smtClean="0"/>
              <a:t> 200-350 times sweeter than sugar</a:t>
            </a:r>
          </a:p>
          <a:p>
            <a:pPr marL="274320" indent="-274320" algn="just">
              <a:spcBef>
                <a:spcPts val="400"/>
              </a:spcBef>
              <a:buFont typeface="Arial" charset="0"/>
              <a:buChar char="•"/>
            </a:pPr>
            <a:r>
              <a:rPr lang="en-US" sz="2000" dirty="0" smtClean="0"/>
              <a:t>The sweet tasting parts of the leaf are called </a:t>
            </a:r>
            <a:r>
              <a:rPr lang="en-US" sz="2000" dirty="0" err="1" smtClean="0"/>
              <a:t>steviol</a:t>
            </a:r>
            <a:r>
              <a:rPr lang="en-US" sz="2000" dirty="0" smtClean="0"/>
              <a:t> glycosides</a:t>
            </a:r>
          </a:p>
          <a:p>
            <a:pPr marL="274320" indent="-274320" algn="just">
              <a:spcBef>
                <a:spcPts val="400"/>
              </a:spcBef>
              <a:buFont typeface="Arial" charset="0"/>
              <a:buChar char="•"/>
            </a:pPr>
            <a:r>
              <a:rPr lang="en-US" sz="2000" dirty="0" smtClean="0"/>
              <a:t>The sweetener is extracted from the leaves by a process of filtration and dehydration</a:t>
            </a:r>
          </a:p>
          <a:p>
            <a:pPr marL="274320" indent="-274320" algn="just">
              <a:spcBef>
                <a:spcPts val="400"/>
              </a:spcBef>
              <a:buFont typeface="Arial" charset="0"/>
              <a:buChar char="•"/>
            </a:pPr>
            <a:r>
              <a:rPr lang="en-US" sz="2000" dirty="0" smtClean="0"/>
              <a:t>It can be replaced by sugar in very less quantities</a:t>
            </a:r>
          </a:p>
          <a:p>
            <a:pPr marL="274320" indent="-274320" algn="just">
              <a:spcBef>
                <a:spcPts val="400"/>
              </a:spcBef>
              <a:buFont typeface="Arial" charset="0"/>
              <a:buChar char="•"/>
            </a:pPr>
            <a:r>
              <a:rPr lang="en-US" sz="2000" dirty="0" smtClean="0"/>
              <a:t>About 3 of its leaves can replace 25% of the calories in 1 glass of soda</a:t>
            </a:r>
          </a:p>
          <a:p>
            <a:pPr marL="274320" indent="-274320" algn="just">
              <a:spcBef>
                <a:spcPts val="400"/>
              </a:spcBef>
              <a:buFont typeface="Arial" charset="0"/>
              <a:buChar char="•"/>
            </a:pPr>
            <a:endParaRPr lang="en-US" sz="2000" dirty="0"/>
          </a:p>
        </p:txBody>
      </p:sp>
      <p:sp>
        <p:nvSpPr>
          <p:cNvPr id="5"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lt1"/>
                </a:solidFill>
                <a:effectLst/>
                <a:uLnTx/>
                <a:uFillTx/>
                <a:latin typeface="+mn-lt"/>
                <a:ea typeface="+mn-ea"/>
                <a:cs typeface="+mn-cs"/>
              </a:rPr>
              <a:t>  What</a:t>
            </a:r>
            <a:r>
              <a:rPr kumimoji="0" lang="en-US" sz="4000" b="0" i="0" u="none" strike="noStrike" kern="1200" cap="none" spc="0" normalizeH="0" noProof="0" dirty="0" smtClean="0">
                <a:ln>
                  <a:noFill/>
                </a:ln>
                <a:solidFill>
                  <a:schemeClr val="lt1"/>
                </a:solidFill>
                <a:effectLst/>
                <a:uLnTx/>
                <a:uFillTx/>
                <a:latin typeface="+mn-lt"/>
                <a:ea typeface="+mn-ea"/>
                <a:cs typeface="+mn-cs"/>
              </a:rPr>
              <a:t> is </a:t>
            </a:r>
            <a:r>
              <a:rPr kumimoji="0" lang="en-US" sz="4000" b="0" i="0" u="none" strike="noStrike" kern="1200" cap="none" spc="0" normalizeH="0" noProof="0" dirty="0" err="1" smtClean="0">
                <a:ln>
                  <a:noFill/>
                </a:ln>
                <a:solidFill>
                  <a:schemeClr val="lt1"/>
                </a:solidFill>
                <a:effectLst/>
                <a:uLnTx/>
                <a:uFillTx/>
                <a:latin typeface="+mn-lt"/>
                <a:ea typeface="+mn-ea"/>
                <a:cs typeface="+mn-cs"/>
              </a:rPr>
              <a:t>Stevia</a:t>
            </a:r>
            <a:r>
              <a:rPr kumimoji="0" lang="en-US" sz="4000" b="0" i="0" u="none" strike="noStrike" kern="1200" cap="none" spc="0" normalizeH="0" noProof="0" dirty="0" smtClean="0">
                <a:ln>
                  <a:noFill/>
                </a:ln>
                <a:solidFill>
                  <a:schemeClr val="lt1"/>
                </a:solidFill>
                <a:effectLst/>
                <a:uLnTx/>
                <a:uFillTx/>
                <a:latin typeface="+mn-lt"/>
                <a:ea typeface="+mn-ea"/>
                <a:cs typeface="+mn-cs"/>
              </a:rPr>
              <a:t>?</a:t>
            </a:r>
            <a:endParaRPr kumimoji="0" lang="en-IN" sz="4000" b="0" i="0" u="none" strike="noStrike" kern="1200" cap="none" spc="0" normalizeH="0" baseline="0" noProof="0" dirty="0">
              <a:ln>
                <a:noFill/>
              </a:ln>
              <a:solidFill>
                <a:schemeClr val="lt1"/>
              </a:solidFill>
              <a:effectLst/>
              <a:uLnTx/>
              <a:uFillTx/>
              <a:latin typeface="+mn-lt"/>
              <a:ea typeface="+mn-ea"/>
              <a:cs typeface="+mn-cs"/>
            </a:endParaRPr>
          </a:p>
        </p:txBody>
      </p:sp>
    </p:spTree>
    <p:extLst>
      <p:ext uri="{BB962C8B-B14F-4D97-AF65-F5344CB8AC3E}">
        <p14:creationId xmlns:p14="http://schemas.microsoft.com/office/powerpoint/2010/main" xmlns="" val="416860006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2819400" cy="4525963"/>
          </a:xfrm>
        </p:spPr>
        <p:txBody>
          <a:bodyPr>
            <a:noAutofit/>
          </a:bodyPr>
          <a:lstStyle/>
          <a:p>
            <a:pPr marL="274320" indent="-274320" algn="just">
              <a:lnSpc>
                <a:spcPct val="120000"/>
              </a:lnSpc>
              <a:spcBef>
                <a:spcPts val="400"/>
              </a:spcBef>
              <a:buFont typeface="Arial" charset="0"/>
              <a:buChar char="•"/>
            </a:pPr>
            <a:r>
              <a:rPr lang="en-US" sz="2000" dirty="0" smtClean="0"/>
              <a:t>It plays an important role in a well balanced diet</a:t>
            </a:r>
          </a:p>
          <a:p>
            <a:pPr marL="274320" indent="-274320" algn="just">
              <a:lnSpc>
                <a:spcPct val="120000"/>
              </a:lnSpc>
              <a:spcBef>
                <a:spcPts val="400"/>
              </a:spcBef>
              <a:buFont typeface="Arial" charset="0"/>
              <a:buChar char="•"/>
            </a:pPr>
            <a:r>
              <a:rPr lang="en-US" sz="2000" dirty="0" smtClean="0"/>
              <a:t>It can be safely used by pregnant women and people with diabetes </a:t>
            </a:r>
          </a:p>
          <a:p>
            <a:pPr marL="274320" indent="-274320" algn="just">
              <a:lnSpc>
                <a:spcPct val="120000"/>
              </a:lnSpc>
              <a:spcBef>
                <a:spcPts val="400"/>
              </a:spcBef>
              <a:buFont typeface="Arial" charset="0"/>
              <a:buChar char="•"/>
            </a:pPr>
            <a:r>
              <a:rPr lang="en-US" sz="2000" dirty="0" smtClean="0"/>
              <a:t>It can also be used by weight watcher as it is calorie free and fat free</a:t>
            </a:r>
          </a:p>
        </p:txBody>
      </p:sp>
      <p:sp>
        <p:nvSpPr>
          <p:cNvPr id="5"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lt1"/>
                </a:solidFill>
                <a:effectLst/>
                <a:uLnTx/>
                <a:uFillTx/>
                <a:latin typeface="+mn-lt"/>
                <a:ea typeface="+mn-ea"/>
                <a:cs typeface="+mn-cs"/>
              </a:rPr>
              <a:t>  Benefits of Vestige </a:t>
            </a:r>
            <a:r>
              <a:rPr kumimoji="0" lang="en-US" sz="4000" b="0" i="0" u="none" strike="noStrike" kern="1200" cap="none" spc="0" normalizeH="0" baseline="0" noProof="0" dirty="0" err="1" smtClean="0">
                <a:ln>
                  <a:noFill/>
                </a:ln>
                <a:solidFill>
                  <a:schemeClr val="lt1"/>
                </a:solidFill>
                <a:effectLst/>
                <a:uLnTx/>
                <a:uFillTx/>
                <a:latin typeface="+mn-lt"/>
                <a:ea typeface="+mn-ea"/>
                <a:cs typeface="+mn-cs"/>
              </a:rPr>
              <a:t>Stevia</a:t>
            </a:r>
            <a:r>
              <a:rPr kumimoji="0" lang="en-US" sz="4000" b="0" i="0" u="none" strike="noStrike" kern="1200" cap="none" spc="0" normalizeH="0" noProof="0" dirty="0" smtClean="0">
                <a:ln>
                  <a:noFill/>
                </a:ln>
                <a:solidFill>
                  <a:schemeClr val="lt1"/>
                </a:solidFill>
                <a:effectLst/>
                <a:uLnTx/>
                <a:uFillTx/>
                <a:latin typeface="+mn-lt"/>
                <a:ea typeface="+mn-ea"/>
                <a:cs typeface="+mn-cs"/>
              </a:rPr>
              <a:t> </a:t>
            </a:r>
            <a:r>
              <a:rPr kumimoji="0" lang="en-US" sz="4000" b="0" i="0" u="none" strike="noStrike" kern="1200" cap="none" spc="0" normalizeH="0" baseline="0" noProof="0" dirty="0" smtClean="0">
                <a:ln>
                  <a:noFill/>
                </a:ln>
                <a:solidFill>
                  <a:schemeClr val="lt1"/>
                </a:solidFill>
                <a:effectLst/>
                <a:uLnTx/>
                <a:uFillTx/>
                <a:latin typeface="+mn-lt"/>
                <a:ea typeface="+mn-ea"/>
                <a:cs typeface="+mn-cs"/>
              </a:rPr>
              <a:t> </a:t>
            </a:r>
            <a:endParaRPr kumimoji="0" lang="en-IN" sz="4000" b="0" i="0" u="none" strike="noStrike" kern="1200" cap="none" spc="0" normalizeH="0" baseline="0" noProof="0" dirty="0">
              <a:ln>
                <a:noFill/>
              </a:ln>
              <a:solidFill>
                <a:schemeClr val="lt1"/>
              </a:solidFill>
              <a:effectLst/>
              <a:uLnTx/>
              <a:uFillTx/>
              <a:latin typeface="+mn-lt"/>
              <a:ea typeface="+mn-ea"/>
              <a:cs typeface="+mn-cs"/>
            </a:endParaRPr>
          </a:p>
        </p:txBody>
      </p:sp>
      <p:pic>
        <p:nvPicPr>
          <p:cNvPr id="4" name="Picture 3" descr="maxresdefault.jpg"/>
          <p:cNvPicPr>
            <a:picLocks noChangeAspect="1"/>
          </p:cNvPicPr>
          <p:nvPr/>
        </p:nvPicPr>
        <p:blipFill>
          <a:blip r:embed="rId2"/>
          <a:srcRect l="2062" r="7216"/>
          <a:stretch>
            <a:fillRect/>
          </a:stretch>
        </p:blipFill>
        <p:spPr>
          <a:xfrm>
            <a:off x="3352800" y="2189830"/>
            <a:ext cx="5562600" cy="3448970"/>
          </a:xfrm>
          <a:prstGeom prst="rect">
            <a:avLst/>
          </a:prstGeom>
        </p:spPr>
      </p:pic>
    </p:spTree>
    <p:extLst>
      <p:ext uri="{BB962C8B-B14F-4D97-AF65-F5344CB8AC3E}">
        <p14:creationId xmlns:p14="http://schemas.microsoft.com/office/powerpoint/2010/main" xmlns="" val="211839886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jpg"/>
          <p:cNvPicPr>
            <a:picLocks noChangeAspect="1"/>
          </p:cNvPicPr>
          <p:nvPr/>
        </p:nvPicPr>
        <p:blipFill>
          <a:blip r:embed="rId2" cstate="print"/>
          <a:stretch>
            <a:fillRect/>
          </a:stretch>
        </p:blipFill>
        <p:spPr>
          <a:xfrm>
            <a:off x="0" y="1522"/>
            <a:ext cx="9144000" cy="6854956"/>
          </a:xfrm>
          <a:prstGeom prst="rect">
            <a:avLst/>
          </a:prstGeom>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4419600" cy="5029200"/>
          </a:xfrm>
        </p:spPr>
        <p:txBody>
          <a:bodyPr>
            <a:normAutofit fontScale="85000" lnSpcReduction="10000"/>
          </a:bodyPr>
          <a:lstStyle/>
          <a:p>
            <a:pPr algn="just">
              <a:lnSpc>
                <a:spcPct val="120000"/>
              </a:lnSpc>
              <a:spcBef>
                <a:spcPts val="400"/>
              </a:spcBef>
            </a:pPr>
            <a:r>
              <a:rPr lang="en-US" sz="2400" dirty="0" err="1" smtClean="0">
                <a:cs typeface="Arial" pitchFamily="34" charset="0"/>
              </a:rPr>
              <a:t>Ayurveda</a:t>
            </a:r>
            <a:r>
              <a:rPr lang="en-US" sz="2400" dirty="0" smtClean="0">
                <a:cs typeface="Arial" pitchFamily="34" charset="0"/>
              </a:rPr>
              <a:t> is a science of life </a:t>
            </a:r>
          </a:p>
          <a:p>
            <a:pPr lvl="1" algn="just">
              <a:lnSpc>
                <a:spcPct val="120000"/>
              </a:lnSpc>
              <a:spcBef>
                <a:spcPts val="400"/>
              </a:spcBef>
            </a:pPr>
            <a:r>
              <a:rPr lang="en-US" sz="2000" dirty="0" smtClean="0">
                <a:cs typeface="Arial" pitchFamily="34" charset="0"/>
              </a:rPr>
              <a:t>In </a:t>
            </a:r>
            <a:r>
              <a:rPr lang="en-US" sz="2000" dirty="0" err="1" smtClean="0">
                <a:cs typeface="Arial" pitchFamily="34" charset="0"/>
              </a:rPr>
              <a:t>sanskrit</a:t>
            </a:r>
            <a:r>
              <a:rPr lang="en-US" sz="2000" dirty="0" smtClean="0">
                <a:cs typeface="Arial" pitchFamily="34" charset="0"/>
              </a:rPr>
              <a:t>, </a:t>
            </a:r>
            <a:r>
              <a:rPr lang="en-US" sz="2000" i="1" dirty="0" err="1" smtClean="0">
                <a:cs typeface="Arial" pitchFamily="34" charset="0"/>
              </a:rPr>
              <a:t>Ayur</a:t>
            </a:r>
            <a:r>
              <a:rPr lang="en-US" sz="2000" dirty="0" smtClean="0">
                <a:cs typeface="Arial" pitchFamily="34" charset="0"/>
              </a:rPr>
              <a:t> means life, </a:t>
            </a:r>
            <a:r>
              <a:rPr lang="en-US" sz="2000" i="1" dirty="0" smtClean="0">
                <a:cs typeface="Arial" pitchFamily="34" charset="0"/>
              </a:rPr>
              <a:t>Veda</a:t>
            </a:r>
            <a:r>
              <a:rPr lang="en-US" sz="2000" dirty="0" smtClean="0">
                <a:cs typeface="Arial" pitchFamily="34" charset="0"/>
              </a:rPr>
              <a:t> means science or knowledge</a:t>
            </a:r>
          </a:p>
          <a:p>
            <a:pPr algn="just">
              <a:lnSpc>
                <a:spcPct val="120000"/>
              </a:lnSpc>
              <a:spcBef>
                <a:spcPts val="400"/>
              </a:spcBef>
            </a:pPr>
            <a:r>
              <a:rPr lang="en-US" sz="2400" dirty="0" smtClean="0">
                <a:cs typeface="Arial" pitchFamily="34" charset="0"/>
              </a:rPr>
              <a:t>It has been practiced for over 5,000 years</a:t>
            </a:r>
          </a:p>
          <a:p>
            <a:pPr algn="just">
              <a:lnSpc>
                <a:spcPct val="120000"/>
              </a:lnSpc>
              <a:spcBef>
                <a:spcPts val="400"/>
              </a:spcBef>
            </a:pPr>
            <a:r>
              <a:rPr lang="en-US" sz="2400" dirty="0" smtClean="0">
                <a:cs typeface="Arial" pitchFamily="34" charset="0"/>
              </a:rPr>
              <a:t>It provides a holistic approach to health designed to help people live long, healthy, and well-balanced lives</a:t>
            </a:r>
          </a:p>
          <a:p>
            <a:pPr algn="just">
              <a:lnSpc>
                <a:spcPct val="120000"/>
              </a:lnSpc>
              <a:spcBef>
                <a:spcPts val="400"/>
              </a:spcBef>
            </a:pPr>
            <a:r>
              <a:rPr lang="en-US" sz="2400" dirty="0" smtClean="0">
                <a:cs typeface="Arial" pitchFamily="34" charset="0"/>
              </a:rPr>
              <a:t>The basic principle of </a:t>
            </a:r>
            <a:r>
              <a:rPr lang="en-US" sz="2400" dirty="0" err="1" smtClean="0">
                <a:cs typeface="Arial" pitchFamily="34" charset="0"/>
              </a:rPr>
              <a:t>Ayurveda</a:t>
            </a:r>
            <a:r>
              <a:rPr lang="en-US" sz="2400" dirty="0" smtClean="0">
                <a:cs typeface="Arial" pitchFamily="34" charset="0"/>
              </a:rPr>
              <a:t> is to prevent and treat illness by maintaining balance in the body, mind, and consciousness through proper drinking, diet, and lifestyle, as well as herbal remedies</a:t>
            </a:r>
          </a:p>
          <a:p>
            <a:pPr algn="just">
              <a:lnSpc>
                <a:spcPct val="120000"/>
              </a:lnSpc>
              <a:spcBef>
                <a:spcPts val="400"/>
              </a:spcBef>
            </a:pPr>
            <a:endParaRPr lang="en-US" dirty="0"/>
          </a:p>
        </p:txBody>
      </p:sp>
      <p:sp>
        <p:nvSpPr>
          <p:cNvPr id="4"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lt1"/>
                </a:solidFill>
                <a:effectLst/>
                <a:uLnTx/>
                <a:uFillTx/>
                <a:latin typeface="+mn-lt"/>
                <a:ea typeface="+mn-ea"/>
                <a:cs typeface="+mn-cs"/>
              </a:rPr>
              <a:t>  </a:t>
            </a:r>
            <a:r>
              <a:rPr lang="en-US" sz="4000" dirty="0" smtClean="0"/>
              <a:t>What is </a:t>
            </a:r>
            <a:r>
              <a:rPr lang="en-US" sz="4000" dirty="0" err="1" smtClean="0"/>
              <a:t>Ayurveda</a:t>
            </a:r>
            <a:r>
              <a:rPr lang="en-US" sz="4000" dirty="0" smtClean="0"/>
              <a:t>?</a:t>
            </a:r>
            <a:endParaRPr kumimoji="0" lang="en-IN" sz="4000" b="0" i="0" u="none" strike="noStrike" kern="1200" cap="none" spc="0" normalizeH="0" baseline="0" noProof="0" dirty="0">
              <a:ln>
                <a:noFill/>
              </a:ln>
              <a:solidFill>
                <a:schemeClr val="lt1"/>
              </a:solidFill>
              <a:effectLst/>
              <a:uLnTx/>
              <a:uFillTx/>
              <a:latin typeface="+mn-lt"/>
              <a:ea typeface="+mn-ea"/>
              <a:cs typeface="+mn-cs"/>
            </a:endParaRPr>
          </a:p>
        </p:txBody>
      </p:sp>
      <p:pic>
        <p:nvPicPr>
          <p:cNvPr id="5" name="Picture 4" descr="Ayurveda.jpg"/>
          <p:cNvPicPr>
            <a:picLocks noChangeAspect="1"/>
          </p:cNvPicPr>
          <p:nvPr/>
        </p:nvPicPr>
        <p:blipFill>
          <a:blip r:embed="rId2"/>
          <a:stretch>
            <a:fillRect/>
          </a:stretch>
        </p:blipFill>
        <p:spPr>
          <a:xfrm>
            <a:off x="5243114" y="1600200"/>
            <a:ext cx="3410350" cy="4572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5334000" cy="5257800"/>
          </a:xfrm>
        </p:spPr>
        <p:txBody>
          <a:bodyPr>
            <a:normAutofit fontScale="47500" lnSpcReduction="20000"/>
          </a:bodyPr>
          <a:lstStyle/>
          <a:p>
            <a:pPr algn="just">
              <a:lnSpc>
                <a:spcPct val="120000"/>
              </a:lnSpc>
              <a:spcBef>
                <a:spcPts val="400"/>
              </a:spcBef>
            </a:pPr>
            <a:r>
              <a:rPr lang="en-US" sz="4200" dirty="0" smtClean="0"/>
              <a:t>Flaxseed </a:t>
            </a:r>
            <a:r>
              <a:rPr lang="en-US" sz="4200" dirty="0"/>
              <a:t>oil is a rich source of the essential fatty acids such as </a:t>
            </a:r>
            <a:r>
              <a:rPr lang="en-US" sz="4200" dirty="0" smtClean="0"/>
              <a:t>Alpha-</a:t>
            </a:r>
            <a:r>
              <a:rPr lang="en-US" sz="4200" dirty="0" err="1"/>
              <a:t>L</a:t>
            </a:r>
            <a:r>
              <a:rPr lang="en-US" sz="4200" dirty="0" err="1" smtClean="0"/>
              <a:t>inolenic</a:t>
            </a:r>
            <a:r>
              <a:rPr lang="en-US" sz="4200" dirty="0" smtClean="0"/>
              <a:t> </a:t>
            </a:r>
            <a:r>
              <a:rPr lang="en-US" sz="4200" dirty="0"/>
              <a:t>A</a:t>
            </a:r>
            <a:r>
              <a:rPr lang="en-US" sz="4200" dirty="0" smtClean="0"/>
              <a:t>cid </a:t>
            </a:r>
            <a:r>
              <a:rPr lang="en-US" sz="4200" dirty="0"/>
              <a:t>(</a:t>
            </a:r>
            <a:r>
              <a:rPr lang="en-US" sz="4200" b="1" dirty="0"/>
              <a:t>ALA</a:t>
            </a:r>
            <a:r>
              <a:rPr lang="en-US" sz="4200" dirty="0" smtClean="0"/>
              <a:t>).</a:t>
            </a:r>
          </a:p>
          <a:p>
            <a:pPr algn="just">
              <a:lnSpc>
                <a:spcPct val="120000"/>
              </a:lnSpc>
              <a:spcBef>
                <a:spcPts val="400"/>
              </a:spcBef>
            </a:pPr>
            <a:r>
              <a:rPr lang="en-US" sz="4200" dirty="0" smtClean="0"/>
              <a:t>Flax </a:t>
            </a:r>
            <a:r>
              <a:rPr lang="en-US" sz="4200" dirty="0"/>
              <a:t>Seed Oil Contains approximately </a:t>
            </a:r>
            <a:r>
              <a:rPr lang="en-US" sz="4200" b="1" dirty="0"/>
              <a:t>50-60% Omega-3 </a:t>
            </a:r>
            <a:r>
              <a:rPr lang="en-US" sz="4200" dirty="0"/>
              <a:t>&amp;</a:t>
            </a:r>
            <a:r>
              <a:rPr lang="en-US" sz="4200" b="1" dirty="0"/>
              <a:t> </a:t>
            </a:r>
            <a:r>
              <a:rPr lang="en-US" sz="4200" dirty="0"/>
              <a:t>roughly</a:t>
            </a:r>
            <a:r>
              <a:rPr lang="en-US" sz="4200" b="1" dirty="0"/>
              <a:t> 18-20% </a:t>
            </a:r>
            <a:r>
              <a:rPr lang="en-US" sz="4200" b="1" dirty="0" smtClean="0"/>
              <a:t>Omega-6.</a:t>
            </a:r>
          </a:p>
          <a:p>
            <a:pPr algn="just">
              <a:lnSpc>
                <a:spcPct val="120000"/>
              </a:lnSpc>
              <a:spcBef>
                <a:spcPts val="400"/>
              </a:spcBef>
            </a:pPr>
            <a:r>
              <a:rPr lang="en-US" sz="4200" dirty="0" smtClean="0"/>
              <a:t>Omega </a:t>
            </a:r>
            <a:r>
              <a:rPr lang="en-US" sz="4200" dirty="0"/>
              <a:t>3 fatty acids are "good" fats that have been shown to have heart-healthy </a:t>
            </a:r>
            <a:r>
              <a:rPr lang="en-US" sz="4200" dirty="0" smtClean="0"/>
              <a:t>effects</a:t>
            </a:r>
            <a:endParaRPr lang="en-US" sz="4200" dirty="0"/>
          </a:p>
          <a:p>
            <a:pPr algn="just">
              <a:lnSpc>
                <a:spcPct val="120000"/>
              </a:lnSpc>
              <a:spcBef>
                <a:spcPts val="400"/>
              </a:spcBef>
            </a:pPr>
            <a:r>
              <a:rPr lang="en-US" sz="4200" dirty="0"/>
              <a:t>Flaxseed oil is also a rich source of </a:t>
            </a:r>
            <a:r>
              <a:rPr lang="en-US" sz="4200" b="1" dirty="0"/>
              <a:t>Vitamin</a:t>
            </a:r>
            <a:r>
              <a:rPr lang="en-US" sz="4200" dirty="0"/>
              <a:t> </a:t>
            </a:r>
            <a:r>
              <a:rPr lang="en-US" sz="4200" b="1" dirty="0"/>
              <a:t>E</a:t>
            </a:r>
            <a:r>
              <a:rPr lang="en-US" sz="4200" dirty="0"/>
              <a:t> which is a powerful antioxidant required for maintaining the integrity of cell membranes by protecting it from harmful </a:t>
            </a:r>
            <a:r>
              <a:rPr lang="en-US" sz="4200" dirty="0" smtClean="0"/>
              <a:t>free-radicals</a:t>
            </a:r>
            <a:endParaRPr lang="en-US" sz="4200" dirty="0"/>
          </a:p>
          <a:p>
            <a:pPr algn="just">
              <a:lnSpc>
                <a:spcPct val="120000"/>
              </a:lnSpc>
              <a:spcBef>
                <a:spcPts val="400"/>
              </a:spcBef>
            </a:pPr>
            <a:r>
              <a:rPr lang="en-US" sz="4200" dirty="0"/>
              <a:t>Flaxseed oil is </a:t>
            </a:r>
            <a:r>
              <a:rPr lang="en-US" sz="4200" dirty="0" smtClean="0"/>
              <a:t>rich </a:t>
            </a:r>
            <a:r>
              <a:rPr lang="en-US" sz="4200" dirty="0"/>
              <a:t>in </a:t>
            </a:r>
            <a:r>
              <a:rPr lang="en-US" sz="4200" b="1" dirty="0"/>
              <a:t>magnesium</a:t>
            </a:r>
            <a:r>
              <a:rPr lang="en-US" sz="4200" dirty="0"/>
              <a:t> and </a:t>
            </a:r>
            <a:r>
              <a:rPr lang="en-US" sz="4200" b="1" dirty="0"/>
              <a:t>potassium</a:t>
            </a:r>
            <a:r>
              <a:rPr lang="en-US" sz="4200" dirty="0"/>
              <a:t> which plays a key role in regulating blood pressure </a:t>
            </a:r>
            <a:r>
              <a:rPr lang="en-US" sz="4200" dirty="0" smtClean="0"/>
              <a:t>naturally</a:t>
            </a:r>
          </a:p>
          <a:p>
            <a:pPr algn="just">
              <a:lnSpc>
                <a:spcPct val="120000"/>
              </a:lnSpc>
              <a:spcBef>
                <a:spcPts val="400"/>
              </a:spcBef>
            </a:pPr>
            <a:r>
              <a:rPr lang="en-US" sz="4200" dirty="0"/>
              <a:t>Flax Seed Oil also contains </a:t>
            </a:r>
            <a:r>
              <a:rPr lang="en-US" sz="4200" b="1" dirty="0" smtClean="0"/>
              <a:t>Vitamin-B</a:t>
            </a:r>
            <a:r>
              <a:rPr lang="en-US" sz="4200" dirty="0" smtClean="0"/>
              <a:t>, </a:t>
            </a:r>
            <a:r>
              <a:rPr lang="en-US" sz="4200" b="1" dirty="0"/>
              <a:t>C</a:t>
            </a:r>
            <a:r>
              <a:rPr lang="en-US" sz="4200" b="1" dirty="0" smtClean="0"/>
              <a:t>opper</a:t>
            </a:r>
            <a:r>
              <a:rPr lang="en-US" sz="4200" dirty="0" smtClean="0"/>
              <a:t>, </a:t>
            </a:r>
            <a:r>
              <a:rPr lang="en-US" sz="4200" b="1" dirty="0"/>
              <a:t>P</a:t>
            </a:r>
            <a:r>
              <a:rPr lang="en-US" sz="4200" b="1" dirty="0" smtClean="0"/>
              <a:t>rotein</a:t>
            </a:r>
            <a:r>
              <a:rPr lang="en-US" sz="4200" dirty="0" smtClean="0"/>
              <a:t> &amp; </a:t>
            </a:r>
            <a:r>
              <a:rPr lang="en-US" sz="4200" b="1" dirty="0"/>
              <a:t>Z</a:t>
            </a:r>
            <a:r>
              <a:rPr lang="en-US" sz="4200" b="1" dirty="0" smtClean="0"/>
              <a:t>inc</a:t>
            </a:r>
            <a:endParaRPr lang="en-US" sz="4200" b="1" dirty="0"/>
          </a:p>
        </p:txBody>
      </p:sp>
      <p:pic>
        <p:nvPicPr>
          <p:cNvPr id="4" name="Picture 2" descr="http://therawcardiologist.com/wp-content/uploads/2012/08/Flax-Oil.jpg"/>
          <p:cNvPicPr>
            <a:picLocks noChangeAspect="1" noChangeArrowheads="1"/>
          </p:cNvPicPr>
          <p:nvPr/>
        </p:nvPicPr>
        <p:blipFill>
          <a:blip r:embed="rId2"/>
          <a:srcRect/>
          <a:stretch>
            <a:fillRect/>
          </a:stretch>
        </p:blipFill>
        <p:spPr bwMode="auto">
          <a:xfrm>
            <a:off x="6248400" y="2057400"/>
            <a:ext cx="2819400" cy="2819400"/>
          </a:xfrm>
          <a:prstGeom prst="rect">
            <a:avLst/>
          </a:prstGeom>
          <a:noFill/>
        </p:spPr>
      </p:pic>
      <p:sp>
        <p:nvSpPr>
          <p:cNvPr id="6"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What is Flaxseed Oil?</a:t>
            </a:r>
            <a:endParaRPr lang="en-IN" sz="4000" dirty="0">
              <a:latin typeface="+mn-lt"/>
            </a:endParaRPr>
          </a:p>
        </p:txBody>
      </p:sp>
    </p:spTree>
    <p:extLst>
      <p:ext uri="{BB962C8B-B14F-4D97-AF65-F5344CB8AC3E}">
        <p14:creationId xmlns:p14="http://schemas.microsoft.com/office/powerpoint/2010/main" xmlns="" val="391120640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2419350" y="1981200"/>
            <a:ext cx="4305301" cy="25146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rgbClr val="1B3B90"/>
                </a:solidFill>
                <a:effectLst/>
                <a:uLnTx/>
                <a:uFillTx/>
                <a:latin typeface="+mj-lt"/>
                <a:ea typeface="+mj-ea"/>
                <a:cs typeface="+mj-cs"/>
              </a:rPr>
              <a:t>                       </a:t>
            </a:r>
            <a:r>
              <a:rPr kumimoji="0" lang="en-US" sz="6000" b="1" i="0" u="none" strike="noStrike" kern="1200" cap="none" spc="0" normalizeH="0" baseline="0" noProof="0" dirty="0" err="1" smtClean="0">
                <a:ln>
                  <a:noFill/>
                </a:ln>
                <a:solidFill>
                  <a:srgbClr val="1B3B90"/>
                </a:solidFill>
                <a:effectLst/>
                <a:uLnTx/>
                <a:uFillTx/>
                <a:latin typeface="+mj-lt"/>
                <a:ea typeface="+mj-ea"/>
                <a:cs typeface="+mj-cs"/>
              </a:rPr>
              <a:t>Gluco</a:t>
            </a:r>
            <a:r>
              <a:rPr lang="en-US" sz="6000" b="1" dirty="0" err="1" smtClean="0">
                <a:solidFill>
                  <a:srgbClr val="FFC000"/>
                </a:solidFill>
                <a:latin typeface="+mj-lt"/>
                <a:ea typeface="+mj-ea"/>
                <a:cs typeface="+mj-cs"/>
              </a:rPr>
              <a:t>h</a:t>
            </a:r>
            <a:r>
              <a:rPr kumimoji="0" lang="en-US" sz="6000" b="1" i="0" u="none" strike="noStrike" kern="1200" cap="none" spc="0" normalizeH="0" baseline="0" noProof="0" dirty="0" err="1" smtClean="0">
                <a:ln>
                  <a:noFill/>
                </a:ln>
                <a:solidFill>
                  <a:srgbClr val="FFC000"/>
                </a:solidFill>
                <a:effectLst/>
                <a:uLnTx/>
                <a:uFillTx/>
                <a:latin typeface="+mj-lt"/>
                <a:ea typeface="+mj-ea"/>
                <a:cs typeface="+mj-cs"/>
              </a:rPr>
              <a:t>ealth</a:t>
            </a:r>
            <a:endParaRPr kumimoji="0" lang="en-US" sz="6000" b="1" i="0" u="none" strike="noStrike" kern="1200" cap="none" spc="0" normalizeH="0" baseline="0" noProof="0" dirty="0" smtClean="0">
              <a:ln>
                <a:noFill/>
              </a:ln>
              <a:solidFill>
                <a:srgbClr val="FFC000"/>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1B3B90"/>
                </a:solidFill>
                <a:effectLst/>
                <a:uLnTx/>
                <a:uFillTx/>
                <a:latin typeface="+mj-lt"/>
                <a:ea typeface="+mj-ea"/>
                <a:cs typeface="+mj-cs"/>
              </a:rPr>
              <a:t>Maintain</a:t>
            </a:r>
            <a:r>
              <a:rPr kumimoji="0" lang="en-US" sz="2400" b="1" i="0" u="none" strike="noStrike" kern="1200" cap="none" spc="0" normalizeH="0" noProof="0" dirty="0" smtClean="0">
                <a:ln>
                  <a:noFill/>
                </a:ln>
                <a:solidFill>
                  <a:srgbClr val="1B3B90"/>
                </a:solidFill>
                <a:effectLst/>
                <a:uLnTx/>
                <a:uFillTx/>
                <a:latin typeface="+mj-lt"/>
                <a:ea typeface="+mj-ea"/>
                <a:cs typeface="+mj-cs"/>
              </a:rPr>
              <a:t> Health, Naturally!</a:t>
            </a:r>
            <a:endParaRPr kumimoji="0" lang="en-US" sz="2400" b="0" i="0" u="none" strike="noStrike" kern="1200" cap="none" spc="0" normalizeH="0" baseline="0" noProof="0" dirty="0" smtClean="0">
              <a:ln>
                <a:noFill/>
              </a:ln>
              <a:solidFill>
                <a:srgbClr val="1B3B90"/>
              </a:solidFill>
              <a:effectLst/>
              <a:uLnTx/>
              <a:uFillTx/>
              <a:latin typeface="+mj-lt"/>
              <a:ea typeface="+mj-ea"/>
              <a:cs typeface="+mj-cs"/>
            </a:endParaRPr>
          </a:p>
        </p:txBody>
      </p:sp>
      <p:pic>
        <p:nvPicPr>
          <p:cNvPr id="6" name="Picture 3" descr="C:\Users\Abhinav\Desktop\Logos\Ayushante_wo bg.pn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2781300" y="2178515"/>
            <a:ext cx="3581400" cy="79328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694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5257800" cy="4876800"/>
          </a:xfrm>
        </p:spPr>
        <p:txBody>
          <a:bodyPr>
            <a:noAutofit/>
          </a:bodyPr>
          <a:lstStyle/>
          <a:p>
            <a:pPr algn="just">
              <a:lnSpc>
                <a:spcPct val="120000"/>
              </a:lnSpc>
              <a:spcBef>
                <a:spcPts val="400"/>
              </a:spcBef>
              <a:defRPr/>
            </a:pPr>
            <a:r>
              <a:rPr lang="en-US" sz="2000" b="1" dirty="0" smtClean="0"/>
              <a:t>At</a:t>
            </a:r>
            <a:r>
              <a:rPr lang="en-US" sz="2000" dirty="0" smtClean="0"/>
              <a:t> </a:t>
            </a:r>
            <a:r>
              <a:rPr lang="en-US" sz="2000" b="1" dirty="0"/>
              <a:t>present</a:t>
            </a:r>
            <a:r>
              <a:rPr lang="en-US" sz="2000" dirty="0"/>
              <a:t>, confirmed </a:t>
            </a:r>
            <a:r>
              <a:rPr lang="en-US" sz="2000" b="1" dirty="0"/>
              <a:t>diabetes patients</a:t>
            </a:r>
            <a:r>
              <a:rPr lang="en-US" sz="2000" dirty="0"/>
              <a:t> in India are </a:t>
            </a:r>
            <a:r>
              <a:rPr lang="en-US" sz="2000" b="1" dirty="0"/>
              <a:t>67 million</a:t>
            </a:r>
            <a:r>
              <a:rPr lang="en-US" sz="2000" dirty="0"/>
              <a:t>, with another </a:t>
            </a:r>
            <a:r>
              <a:rPr lang="en-US" sz="2000" b="1" dirty="0"/>
              <a:t>30 million in </a:t>
            </a:r>
            <a:r>
              <a:rPr lang="en-US" sz="2000" b="1" dirty="0" smtClean="0"/>
              <a:t>pre-diabetes group</a:t>
            </a:r>
          </a:p>
          <a:p>
            <a:pPr algn="just">
              <a:lnSpc>
                <a:spcPct val="120000"/>
              </a:lnSpc>
              <a:spcBef>
                <a:spcPts val="400"/>
              </a:spcBef>
              <a:defRPr/>
            </a:pPr>
            <a:r>
              <a:rPr lang="en-US" sz="2000" dirty="0" smtClean="0"/>
              <a:t>By </a:t>
            </a:r>
            <a:r>
              <a:rPr lang="en-US" sz="2000" b="1" dirty="0"/>
              <a:t>2030</a:t>
            </a:r>
            <a:r>
              <a:rPr lang="en-US" sz="2000" dirty="0"/>
              <a:t>, India will have the </a:t>
            </a:r>
            <a:r>
              <a:rPr lang="en-US" sz="2000" b="1" dirty="0"/>
              <a:t>largest</a:t>
            </a:r>
            <a:r>
              <a:rPr lang="en-US" sz="2000" dirty="0"/>
              <a:t> </a:t>
            </a:r>
            <a:r>
              <a:rPr lang="en-US" sz="2000" b="1" dirty="0"/>
              <a:t>number</a:t>
            </a:r>
            <a:r>
              <a:rPr lang="en-US" sz="2000" dirty="0"/>
              <a:t> of patients in the world. Diabetes is not only a blood sugar problem, but brings along other complications as </a:t>
            </a:r>
            <a:r>
              <a:rPr lang="en-US" sz="2000" dirty="0" smtClean="0"/>
              <a:t>well</a:t>
            </a:r>
            <a:endParaRPr lang="en-US" sz="2000" dirty="0"/>
          </a:p>
          <a:p>
            <a:pPr algn="just">
              <a:lnSpc>
                <a:spcPct val="120000"/>
              </a:lnSpc>
              <a:spcBef>
                <a:spcPts val="400"/>
              </a:spcBef>
              <a:defRPr/>
            </a:pPr>
            <a:r>
              <a:rPr lang="en-US" sz="2000" dirty="0"/>
              <a:t>“One-third of the diabetics develop coronary artery disease (CAD), irrespective of the precaution they take and death of 80% diabetics can be attributed to </a:t>
            </a:r>
            <a:r>
              <a:rPr lang="en-US" sz="2000" dirty="0" smtClean="0"/>
              <a:t>CAD</a:t>
            </a:r>
          </a:p>
          <a:p>
            <a:pPr marL="674370" lvl="2" indent="-274320" algn="just">
              <a:lnSpc>
                <a:spcPct val="120000"/>
              </a:lnSpc>
              <a:spcBef>
                <a:spcPts val="400"/>
              </a:spcBef>
              <a:defRPr/>
            </a:pPr>
            <a:r>
              <a:rPr lang="en-US" sz="1600" dirty="0" smtClean="0"/>
              <a:t>(Prof </a:t>
            </a:r>
            <a:r>
              <a:rPr lang="en-US" sz="1600" dirty="0"/>
              <a:t>AK Srivastava, chairman, Divine Heart Multi-Specialty </a:t>
            </a:r>
            <a:r>
              <a:rPr lang="en-US" sz="1600" dirty="0" smtClean="0"/>
              <a:t>Hospital)</a:t>
            </a:r>
            <a:endParaRPr lang="en-US" sz="1600" dirty="0"/>
          </a:p>
          <a:p>
            <a:pPr algn="just">
              <a:lnSpc>
                <a:spcPct val="120000"/>
              </a:lnSpc>
              <a:spcBef>
                <a:spcPts val="400"/>
              </a:spcBef>
            </a:pPr>
            <a:endParaRPr lang="en-IN" sz="2000" dirty="0"/>
          </a:p>
        </p:txBody>
      </p:sp>
      <p:sp>
        <p:nvSpPr>
          <p:cNvPr id="5"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lt1"/>
                </a:solidFill>
                <a:effectLst/>
                <a:uLnTx/>
                <a:uFillTx/>
                <a:latin typeface="+mn-lt"/>
                <a:ea typeface="+mn-ea"/>
                <a:cs typeface="+mn-cs"/>
              </a:rPr>
              <a:t>  </a:t>
            </a:r>
            <a:r>
              <a:rPr lang="en-US" sz="4000" dirty="0" smtClean="0"/>
              <a:t>Diabetes</a:t>
            </a:r>
            <a:endParaRPr kumimoji="0" lang="en-IN" sz="4000" b="0" i="0" u="none" strike="noStrike" kern="1200" cap="none" spc="0" normalizeH="0" baseline="0" noProof="0" dirty="0">
              <a:ln>
                <a:noFill/>
              </a:ln>
              <a:solidFill>
                <a:schemeClr val="lt1"/>
              </a:solidFill>
              <a:effectLst/>
              <a:uLnTx/>
              <a:uFillTx/>
              <a:latin typeface="+mn-lt"/>
              <a:ea typeface="+mn-ea"/>
              <a:cs typeface="+mn-cs"/>
            </a:endParaRPr>
          </a:p>
        </p:txBody>
      </p:sp>
      <p:pic>
        <p:nvPicPr>
          <p:cNvPr id="6" name="Picture 5" descr="diabetes1.jpg"/>
          <p:cNvPicPr>
            <a:picLocks noChangeAspect="1"/>
          </p:cNvPicPr>
          <p:nvPr/>
        </p:nvPicPr>
        <p:blipFill>
          <a:blip r:embed="rId2" cstate="screen">
            <a:extLst>
              <a:ext uri="{28A0092B-C50C-407E-A947-70E740481C1C}">
                <a14:useLocalDpi xmlns:a14="http://schemas.microsoft.com/office/drawing/2010/main" xmlns=""/>
              </a:ext>
            </a:extLst>
          </a:blip>
          <a:srcRect/>
          <a:stretch>
            <a:fillRect/>
          </a:stretch>
        </p:blipFill>
        <p:spPr>
          <a:xfrm>
            <a:off x="5943600" y="2133600"/>
            <a:ext cx="2596816" cy="2819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95705117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xmlns="" val="3975184763"/>
              </p:ext>
            </p:extLst>
          </p:nvPr>
        </p:nvGraphicFramePr>
        <p:xfrm>
          <a:off x="228600" y="1828801"/>
          <a:ext cx="8686800" cy="4433455"/>
        </p:xfrm>
        <a:graphic>
          <a:graphicData uri="http://schemas.openxmlformats.org/drawingml/2006/table">
            <a:tbl>
              <a:tblPr firstRow="1" bandRow="1">
                <a:tableStyleId>{5940675A-B579-460E-94D1-54222C63F5DA}</a:tableStyleId>
              </a:tblPr>
              <a:tblGrid>
                <a:gridCol w="1608664"/>
                <a:gridCol w="1367367"/>
                <a:gridCol w="1286933"/>
                <a:gridCol w="4423836"/>
              </a:tblGrid>
              <a:tr h="489066">
                <a:tc>
                  <a:txBody>
                    <a:bodyPr/>
                    <a:lstStyle/>
                    <a:p>
                      <a:pPr algn="ctr"/>
                      <a:endParaRPr lang="en-US" sz="1400" b="1" dirty="0"/>
                    </a:p>
                  </a:txBody>
                  <a:tcPr anchor="ctr"/>
                </a:tc>
                <a:tc>
                  <a:txBody>
                    <a:bodyPr/>
                    <a:lstStyle/>
                    <a:p>
                      <a:pPr algn="ctr"/>
                      <a:r>
                        <a:rPr lang="en-US" sz="1600" b="1" dirty="0" smtClean="0"/>
                        <a:t>BOTANICAL</a:t>
                      </a:r>
                      <a:r>
                        <a:rPr lang="en-US" sz="1600" b="1" baseline="0" dirty="0" smtClean="0"/>
                        <a:t> NAME</a:t>
                      </a:r>
                      <a:endParaRPr lang="en-US" sz="1600" b="1" dirty="0"/>
                    </a:p>
                  </a:txBody>
                  <a:tcPr anchor="ctr"/>
                </a:tc>
                <a:tc>
                  <a:txBody>
                    <a:bodyPr/>
                    <a:lstStyle/>
                    <a:p>
                      <a:pPr algn="ctr"/>
                      <a:r>
                        <a:rPr lang="en-US" sz="1600" b="1" dirty="0" smtClean="0"/>
                        <a:t>COMMON </a:t>
                      </a:r>
                    </a:p>
                    <a:p>
                      <a:pPr algn="ctr"/>
                      <a:r>
                        <a:rPr lang="en-US" sz="1600" b="1" dirty="0" smtClean="0"/>
                        <a:t>NAME</a:t>
                      </a:r>
                      <a:endParaRPr lang="en-US" sz="1600" b="1" dirty="0"/>
                    </a:p>
                  </a:txBody>
                  <a:tcPr anchor="ctr"/>
                </a:tc>
                <a:tc>
                  <a:txBody>
                    <a:bodyPr/>
                    <a:lstStyle/>
                    <a:p>
                      <a:pPr algn="ctr"/>
                      <a:r>
                        <a:rPr lang="en-US" sz="1600" b="1" dirty="0" smtClean="0"/>
                        <a:t> BENEFITS</a:t>
                      </a:r>
                      <a:endParaRPr lang="en-US" sz="1600" b="1" dirty="0"/>
                    </a:p>
                  </a:txBody>
                  <a:tcPr anchor="ctr"/>
                </a:tc>
              </a:tr>
              <a:tr h="1131346">
                <a:tc>
                  <a:txBody>
                    <a:bodyPr/>
                    <a:lstStyle/>
                    <a:p>
                      <a:pPr algn="just"/>
                      <a:endParaRPr lang="en-US" dirty="0"/>
                    </a:p>
                  </a:txBody>
                  <a:tcPr/>
                </a:tc>
                <a:tc>
                  <a:txBody>
                    <a:bodyPr/>
                    <a:lstStyle/>
                    <a:p>
                      <a:pPr algn="just"/>
                      <a:r>
                        <a:rPr lang="en-US" sz="1600" i="1" kern="1200" dirty="0" err="1" smtClean="0"/>
                        <a:t>Pterocarpus</a:t>
                      </a:r>
                      <a:r>
                        <a:rPr lang="en-US" sz="1600" i="1" kern="1200" dirty="0" smtClean="0"/>
                        <a:t> </a:t>
                      </a:r>
                      <a:r>
                        <a:rPr lang="en-US" sz="1600" i="1" kern="1200" dirty="0" err="1" smtClean="0"/>
                        <a:t>marsupium</a:t>
                      </a:r>
                      <a:r>
                        <a:rPr lang="en-US" sz="1600" i="1" kern="1200" dirty="0" smtClean="0"/>
                        <a:t> </a:t>
                      </a:r>
                      <a:endParaRPr lang="en-US" sz="1600" i="1" dirty="0"/>
                    </a:p>
                  </a:txBody>
                  <a:tcPr/>
                </a:tc>
                <a:tc>
                  <a:txBody>
                    <a:bodyPr/>
                    <a:lstStyle/>
                    <a:p>
                      <a:pPr algn="just"/>
                      <a:r>
                        <a:rPr lang="en-US" sz="1800" kern="1200" dirty="0" smtClean="0"/>
                        <a:t>Vijay </a:t>
                      </a:r>
                      <a:r>
                        <a:rPr lang="en-US" sz="1800" kern="1200" dirty="0" err="1" smtClean="0"/>
                        <a:t>Sar</a:t>
                      </a:r>
                      <a:endParaRPr lang="en-US" i="1"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IN" dirty="0" smtClean="0"/>
                        <a:t>Is an effective blood glucose lowering agent and enhance regeneration of pancreatic </a:t>
                      </a:r>
                      <a:r>
                        <a:rPr lang="el-GR" dirty="0" smtClean="0"/>
                        <a:t>β</a:t>
                      </a:r>
                      <a:r>
                        <a:rPr lang="en-US" dirty="0" smtClean="0"/>
                        <a:t>-cells that produces</a:t>
                      </a:r>
                      <a:r>
                        <a:rPr lang="en-US" baseline="0" dirty="0" smtClean="0"/>
                        <a:t> insulin in the body.</a:t>
                      </a:r>
                      <a:endParaRPr lang="en-US" dirty="0" smtClean="0"/>
                    </a:p>
                  </a:txBody>
                  <a:tcPr/>
                </a:tc>
              </a:tr>
              <a:tr h="1347110">
                <a:tc>
                  <a:txBody>
                    <a:bodyPr/>
                    <a:lstStyle/>
                    <a:p>
                      <a:pPr algn="just"/>
                      <a:endParaRPr lang="en-US" dirty="0"/>
                    </a:p>
                  </a:txBody>
                  <a:tcPr/>
                </a:tc>
                <a:tc>
                  <a:txBody>
                    <a:bodyPr/>
                    <a:lstStyle/>
                    <a:p>
                      <a:pPr algn="just"/>
                      <a:r>
                        <a:rPr lang="en-US" sz="1600" i="1" kern="1200" dirty="0" err="1" smtClean="0"/>
                        <a:t>Cinnamomum</a:t>
                      </a:r>
                      <a:r>
                        <a:rPr lang="en-US" sz="1600" i="1" kern="1200" dirty="0" smtClean="0"/>
                        <a:t> </a:t>
                      </a:r>
                      <a:r>
                        <a:rPr lang="en-US" sz="1600" i="1" kern="1200" dirty="0" err="1" smtClean="0"/>
                        <a:t>zeylanicum</a:t>
                      </a:r>
                      <a:r>
                        <a:rPr lang="en-US" sz="1800" i="1" kern="1200" dirty="0" smtClean="0"/>
                        <a:t> </a:t>
                      </a:r>
                      <a:endParaRPr lang="en-US" i="1" dirty="0"/>
                    </a:p>
                  </a:txBody>
                  <a:tcPr/>
                </a:tc>
                <a:tc>
                  <a:txBody>
                    <a:bodyPr/>
                    <a:lstStyle/>
                    <a:p>
                      <a:pPr algn="just"/>
                      <a:r>
                        <a:rPr lang="en-US" sz="1800" kern="1200" dirty="0" smtClean="0"/>
                        <a:t>Cinnamon</a:t>
                      </a:r>
                      <a:r>
                        <a:rPr lang="en-US" sz="1800" kern="1200" baseline="0" dirty="0" smtClean="0"/>
                        <a:t>, </a:t>
                      </a:r>
                      <a:r>
                        <a:rPr lang="en-US" sz="1800" kern="1200" baseline="0" dirty="0" err="1" smtClean="0"/>
                        <a:t>dal-chini</a:t>
                      </a:r>
                      <a:endParaRPr lang="en-US" sz="1800" i="1"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n-lt"/>
                          <a:ea typeface="+mn-ea"/>
                          <a:cs typeface="+mn-cs"/>
                        </a:rPr>
                        <a:t>It plays a regulatory role in glucose and cholesterol levels in the</a:t>
                      </a:r>
                      <a:r>
                        <a:rPr lang="en-US" sz="1800" kern="1200" baseline="0" dirty="0" smtClean="0">
                          <a:solidFill>
                            <a:schemeClr val="tx1"/>
                          </a:solidFill>
                          <a:latin typeface="+mn-lt"/>
                          <a:ea typeface="+mn-ea"/>
                          <a:cs typeface="+mn-cs"/>
                        </a:rPr>
                        <a:t> blood. </a:t>
                      </a:r>
                      <a:r>
                        <a:rPr lang="en-US" sz="1800" kern="1200" dirty="0" smtClean="0">
                          <a:solidFill>
                            <a:schemeClr val="tx1"/>
                          </a:solidFill>
                          <a:latin typeface="+mn-lt"/>
                          <a:ea typeface="+mn-ea"/>
                          <a:cs typeface="+mn-cs"/>
                        </a:rPr>
                        <a:t>It</a:t>
                      </a:r>
                      <a:r>
                        <a:rPr lang="en-US" sz="1800" kern="1200" baseline="0" dirty="0" smtClean="0">
                          <a:solidFill>
                            <a:schemeClr val="tx1"/>
                          </a:solidFill>
                          <a:latin typeface="+mn-lt"/>
                          <a:ea typeface="+mn-ea"/>
                          <a:cs typeface="+mn-cs"/>
                        </a:rPr>
                        <a:t> improves </a:t>
                      </a:r>
                      <a:r>
                        <a:rPr lang="en-US" sz="1800" kern="1200" dirty="0" smtClean="0">
                          <a:solidFill>
                            <a:schemeClr val="tx1"/>
                          </a:solidFill>
                          <a:latin typeface="+mn-lt"/>
                          <a:ea typeface="+mn-ea"/>
                          <a:cs typeface="+mn-cs"/>
                        </a:rPr>
                        <a:t>insulin sensitivity and  slow</a:t>
                      </a:r>
                      <a:r>
                        <a:rPr lang="en-US" sz="1800" kern="1200" baseline="0" dirty="0" smtClean="0">
                          <a:solidFill>
                            <a:schemeClr val="tx1"/>
                          </a:solidFill>
                          <a:latin typeface="+mn-lt"/>
                          <a:ea typeface="+mn-ea"/>
                          <a:cs typeface="+mn-cs"/>
                        </a:rPr>
                        <a:t>s the </a:t>
                      </a:r>
                      <a:r>
                        <a:rPr lang="en-US" sz="1800" kern="1200" dirty="0" smtClean="0">
                          <a:solidFill>
                            <a:schemeClr val="tx1"/>
                          </a:solidFill>
                          <a:latin typeface="+mn-lt"/>
                          <a:ea typeface="+mn-ea"/>
                          <a:cs typeface="+mn-cs"/>
                        </a:rPr>
                        <a:t>absorption of carbohydrates in the small intestine</a:t>
                      </a:r>
                      <a:endParaRPr lang="en-US" dirty="0"/>
                    </a:p>
                  </a:txBody>
                  <a:tcPr/>
                </a:tc>
              </a:tr>
              <a:tr h="1375879">
                <a:tc>
                  <a:txBody>
                    <a:bodyPr/>
                    <a:lstStyle/>
                    <a:p>
                      <a:pPr algn="just"/>
                      <a:endParaRPr lang="en-US" dirty="0"/>
                    </a:p>
                  </a:txBody>
                  <a:tcPr/>
                </a:tc>
                <a:tc>
                  <a:txBody>
                    <a:bodyPr/>
                    <a:lstStyle/>
                    <a:p>
                      <a:pPr algn="just"/>
                      <a:r>
                        <a:rPr lang="en-US" sz="1600" i="1" dirty="0" smtClean="0"/>
                        <a:t>Curcuma Longa</a:t>
                      </a:r>
                      <a:endParaRPr lang="en-US" sz="1600" i="1" dirty="0"/>
                    </a:p>
                  </a:txBody>
                  <a:tcPr/>
                </a:tc>
                <a:tc>
                  <a:txBody>
                    <a:bodyPr/>
                    <a:lstStyle/>
                    <a:p>
                      <a:pPr algn="just"/>
                      <a:r>
                        <a:rPr lang="en-US" sz="1800" i="0" dirty="0" smtClean="0"/>
                        <a:t>Turmeric, </a:t>
                      </a:r>
                      <a:r>
                        <a:rPr lang="en-US" sz="1800" i="0" dirty="0" err="1" smtClean="0"/>
                        <a:t>Haldi</a:t>
                      </a:r>
                      <a:r>
                        <a:rPr lang="en-US" sz="1800" i="0" baseline="0" dirty="0" smtClean="0"/>
                        <a:t>, </a:t>
                      </a:r>
                      <a:r>
                        <a:rPr lang="en-US" sz="1800" i="0" baseline="0" dirty="0" err="1" smtClean="0"/>
                        <a:t>Haridra</a:t>
                      </a:r>
                      <a:endParaRPr lang="en-US" sz="1800" i="0" dirty="0"/>
                    </a:p>
                  </a:txBody>
                  <a:tcPr/>
                </a:tc>
                <a:tc>
                  <a:txBody>
                    <a:bodyPr/>
                    <a:lstStyle/>
                    <a:p>
                      <a:pPr algn="just"/>
                      <a:r>
                        <a:rPr lang="en-US" dirty="0" err="1" smtClean="0"/>
                        <a:t>Curcumin</a:t>
                      </a:r>
                      <a:r>
                        <a:rPr lang="en-US" baseline="0" dirty="0" smtClean="0"/>
                        <a:t> in turmeric fights diabetes risk in pre-diabetics. Studies have </a:t>
                      </a:r>
                      <a:r>
                        <a:rPr lang="en-US" sz="1800" b="0" i="0" kern="1200" dirty="0" smtClean="0">
                          <a:solidFill>
                            <a:schemeClr val="tx1"/>
                          </a:solidFill>
                          <a:latin typeface="+mn-lt"/>
                          <a:ea typeface="+mn-ea"/>
                          <a:cs typeface="+mn-cs"/>
                        </a:rPr>
                        <a:t>shown that</a:t>
                      </a:r>
                      <a:r>
                        <a:rPr lang="en-US" sz="1800" b="0" i="0" kern="1200" baseline="0" dirty="0" smtClean="0">
                          <a:solidFill>
                            <a:schemeClr val="tx1"/>
                          </a:solidFill>
                          <a:latin typeface="+mn-lt"/>
                          <a:ea typeface="+mn-ea"/>
                          <a:cs typeface="+mn-cs"/>
                        </a:rPr>
                        <a:t> </a:t>
                      </a:r>
                      <a:r>
                        <a:rPr lang="en-US" sz="1800" b="0" i="0" kern="1200" dirty="0" smtClean="0">
                          <a:solidFill>
                            <a:schemeClr val="tx1"/>
                          </a:solidFill>
                          <a:latin typeface="+mn-lt"/>
                          <a:ea typeface="+mn-ea"/>
                          <a:cs typeface="+mn-cs"/>
                        </a:rPr>
                        <a:t>turmeric normalizes insulin and triglyceride levels</a:t>
                      </a:r>
                      <a:endParaRPr lang="en-US" dirty="0"/>
                    </a:p>
                  </a:txBody>
                  <a:tcPr/>
                </a:tc>
              </a:tr>
            </a:tbl>
          </a:graphicData>
        </a:graphic>
      </p:graphicFrame>
      <p:sp>
        <p:nvSpPr>
          <p:cNvPr id="12"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eaLnBrk="0" fontAlgn="auto" hangingPunct="0">
              <a:spcBef>
                <a:spcPts val="0"/>
              </a:spcBef>
              <a:spcAft>
                <a:spcPts val="0"/>
              </a:spcAft>
              <a:defRPr/>
            </a:pPr>
            <a:r>
              <a:rPr kumimoji="0" lang="en-US" sz="4000" i="0" u="none" strike="noStrike" kern="1200" cap="none" spc="0" normalizeH="0" baseline="0" noProof="0" dirty="0" smtClean="0">
                <a:ln>
                  <a:noFill/>
                </a:ln>
                <a:solidFill>
                  <a:schemeClr val="lt1"/>
                </a:solidFill>
                <a:effectLst/>
                <a:uLnTx/>
                <a:uFillTx/>
                <a:latin typeface="+mn-lt"/>
                <a:ea typeface="+mn-ea"/>
                <a:cs typeface="+mn-cs"/>
              </a:rPr>
              <a:t>  </a:t>
            </a:r>
            <a:r>
              <a:rPr lang="en-US" sz="2800" dirty="0" smtClean="0"/>
              <a:t>Key </a:t>
            </a:r>
            <a:r>
              <a:rPr lang="en-US" sz="2800" dirty="0" err="1" smtClean="0"/>
              <a:t>Glycemic</a:t>
            </a:r>
            <a:r>
              <a:rPr lang="en-US" sz="2800" dirty="0" smtClean="0"/>
              <a:t> Supporting Ingredients in </a:t>
            </a:r>
            <a:r>
              <a:rPr lang="en-US" sz="2800" dirty="0" err="1" smtClean="0"/>
              <a:t>Glucohealth</a:t>
            </a:r>
            <a:r>
              <a:rPr lang="en-US" sz="2800" dirty="0" smtClean="0"/>
              <a:t> </a:t>
            </a:r>
            <a:endParaRPr lang="en-US" sz="2500" dirty="0"/>
          </a:p>
        </p:txBody>
      </p:sp>
      <p:pic>
        <p:nvPicPr>
          <p:cNvPr id="13" name="Picture 12" descr="original3.1300964.1.jpg"/>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457200" y="2438400"/>
            <a:ext cx="1188720" cy="970083"/>
          </a:xfrm>
          <a:prstGeom prst="rect">
            <a:avLst/>
          </a:prstGeom>
        </p:spPr>
      </p:pic>
      <p:pic>
        <p:nvPicPr>
          <p:cNvPr id="14" name="Picture 13" descr="117.jpg"/>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457200" y="3733800"/>
            <a:ext cx="1188720" cy="835624"/>
          </a:xfrm>
          <a:prstGeom prst="rect">
            <a:avLst/>
          </a:prstGeom>
        </p:spPr>
      </p:pic>
      <p:pic>
        <p:nvPicPr>
          <p:cNvPr id="15" name="Picture 14" descr="tur.jpg"/>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457200" y="5029200"/>
            <a:ext cx="1188720" cy="985585"/>
          </a:xfrm>
          <a:prstGeom prst="rect">
            <a:avLst/>
          </a:prstGeom>
        </p:spPr>
      </p:pic>
    </p:spTree>
    <p:extLst>
      <p:ext uri="{BB962C8B-B14F-4D97-AF65-F5344CB8AC3E}">
        <p14:creationId xmlns:p14="http://schemas.microsoft.com/office/powerpoint/2010/main" xmlns="" val="130965022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eaLnBrk="0" fontAlgn="auto" hangingPunct="0">
              <a:spcBef>
                <a:spcPts val="0"/>
              </a:spcBef>
              <a:spcAft>
                <a:spcPts val="0"/>
              </a:spcAft>
              <a:defRPr/>
            </a:pPr>
            <a:r>
              <a:rPr kumimoji="0" lang="en-US" sz="4000" i="0" u="none" strike="noStrike" kern="1200" cap="none" spc="0" normalizeH="0" baseline="0" noProof="0" dirty="0" smtClean="0">
                <a:ln>
                  <a:noFill/>
                </a:ln>
                <a:solidFill>
                  <a:schemeClr val="lt1"/>
                </a:solidFill>
                <a:effectLst/>
                <a:uLnTx/>
                <a:uFillTx/>
                <a:latin typeface="+mn-lt"/>
                <a:ea typeface="+mn-ea"/>
                <a:cs typeface="+mn-cs"/>
              </a:rPr>
              <a:t>  </a:t>
            </a:r>
            <a:r>
              <a:rPr lang="en-US" sz="2800" dirty="0" smtClean="0"/>
              <a:t>Key </a:t>
            </a:r>
            <a:r>
              <a:rPr lang="en-US" sz="2800" dirty="0" err="1" smtClean="0"/>
              <a:t>Glycemic</a:t>
            </a:r>
            <a:r>
              <a:rPr lang="en-US" sz="2800" dirty="0" smtClean="0"/>
              <a:t> Supporting Ingredients in </a:t>
            </a:r>
            <a:r>
              <a:rPr lang="en-US" sz="2800" dirty="0" err="1" smtClean="0"/>
              <a:t>Glucohealth</a:t>
            </a:r>
            <a:r>
              <a:rPr lang="en-US" sz="2800" dirty="0" smtClean="0"/>
              <a:t> </a:t>
            </a:r>
            <a:endParaRPr lang="en-US" sz="2500" dirty="0"/>
          </a:p>
        </p:txBody>
      </p:sp>
      <p:graphicFrame>
        <p:nvGraphicFramePr>
          <p:cNvPr id="11" name="Table 10"/>
          <p:cNvGraphicFramePr>
            <a:graphicFrameLocks noGrp="1"/>
          </p:cNvGraphicFramePr>
          <p:nvPr>
            <p:extLst>
              <p:ext uri="{D42A27DB-BD31-4B8C-83A1-F6EECF244321}">
                <p14:modId xmlns:p14="http://schemas.microsoft.com/office/powerpoint/2010/main" xmlns="" val="3661877107"/>
              </p:ext>
            </p:extLst>
          </p:nvPr>
        </p:nvGraphicFramePr>
        <p:xfrm>
          <a:off x="228600" y="1501641"/>
          <a:ext cx="8534400" cy="4758089"/>
        </p:xfrm>
        <a:graphic>
          <a:graphicData uri="http://schemas.openxmlformats.org/drawingml/2006/table">
            <a:tbl>
              <a:tblPr firstRow="1" bandRow="1">
                <a:tableStyleId>{5940675A-B579-460E-94D1-54222C63F5DA}</a:tableStyleId>
              </a:tblPr>
              <a:tblGrid>
                <a:gridCol w="1580442"/>
                <a:gridCol w="1343379"/>
                <a:gridCol w="1264355"/>
                <a:gridCol w="4346224"/>
              </a:tblGrid>
              <a:tr h="491236">
                <a:tc>
                  <a:txBody>
                    <a:bodyPr/>
                    <a:lstStyle/>
                    <a:p>
                      <a:pPr algn="ctr"/>
                      <a:endParaRPr lang="en-US" sz="1600" b="1" dirty="0"/>
                    </a:p>
                  </a:txBody>
                  <a:tcPr anchor="ctr"/>
                </a:tc>
                <a:tc>
                  <a:txBody>
                    <a:bodyPr/>
                    <a:lstStyle/>
                    <a:p>
                      <a:pPr algn="ctr"/>
                      <a:r>
                        <a:rPr lang="en-US" sz="1600" b="1" dirty="0" smtClean="0"/>
                        <a:t>BOTANICAL</a:t>
                      </a:r>
                      <a:r>
                        <a:rPr lang="en-US" sz="1600" b="1" baseline="0" dirty="0" smtClean="0"/>
                        <a:t> NAME</a:t>
                      </a:r>
                      <a:endParaRPr lang="en-US" sz="1600" b="1" dirty="0"/>
                    </a:p>
                  </a:txBody>
                  <a:tcPr anchor="ctr"/>
                </a:tc>
                <a:tc>
                  <a:txBody>
                    <a:bodyPr/>
                    <a:lstStyle/>
                    <a:p>
                      <a:pPr algn="ctr"/>
                      <a:r>
                        <a:rPr lang="en-US" sz="1600" b="1" dirty="0" smtClean="0"/>
                        <a:t>COMMON </a:t>
                      </a:r>
                    </a:p>
                    <a:p>
                      <a:pPr algn="ctr"/>
                      <a:r>
                        <a:rPr lang="en-US" sz="1600" b="1" dirty="0" smtClean="0"/>
                        <a:t>NAME</a:t>
                      </a:r>
                      <a:endParaRPr lang="en-US" sz="1600" b="1" dirty="0"/>
                    </a:p>
                  </a:txBody>
                  <a:tcPr anchor="ctr"/>
                </a:tc>
                <a:tc>
                  <a:txBody>
                    <a:bodyPr/>
                    <a:lstStyle/>
                    <a:p>
                      <a:pPr algn="ctr"/>
                      <a:r>
                        <a:rPr lang="en-US" sz="1600" b="1" dirty="0" smtClean="0"/>
                        <a:t> BENEFITS</a:t>
                      </a:r>
                      <a:endParaRPr lang="en-US" sz="1600" b="1" dirty="0"/>
                    </a:p>
                  </a:txBody>
                  <a:tcPr anchor="ctr"/>
                </a:tc>
              </a:tr>
              <a:tr h="1647084">
                <a:tc>
                  <a:txBody>
                    <a:bodyPr/>
                    <a:lstStyle/>
                    <a:p>
                      <a:pPr algn="just"/>
                      <a:endParaRPr lang="en-US" dirty="0"/>
                    </a:p>
                  </a:txBody>
                  <a:tcPr/>
                </a:tc>
                <a:tc>
                  <a:txBody>
                    <a:bodyPr/>
                    <a:lstStyle/>
                    <a:p>
                      <a:pPr algn="just"/>
                      <a:r>
                        <a:rPr lang="en-US" sz="1600" i="1" kern="1200" dirty="0" err="1" smtClean="0"/>
                        <a:t>Emblica</a:t>
                      </a:r>
                      <a:r>
                        <a:rPr lang="en-US" sz="1600" i="1" kern="1200" dirty="0" smtClean="0"/>
                        <a:t> </a:t>
                      </a:r>
                      <a:r>
                        <a:rPr lang="en-US" sz="1600" i="1" kern="1200" dirty="0" err="1" smtClean="0"/>
                        <a:t>officinalis</a:t>
                      </a:r>
                      <a:r>
                        <a:rPr lang="en-US" sz="1600" i="1" kern="1200" dirty="0" smtClean="0"/>
                        <a:t> </a:t>
                      </a:r>
                      <a:endParaRPr lang="en-US" sz="1600" i="1" dirty="0"/>
                    </a:p>
                  </a:txBody>
                  <a:tcPr/>
                </a:tc>
                <a:tc>
                  <a:txBody>
                    <a:bodyPr/>
                    <a:lstStyle/>
                    <a:p>
                      <a:pPr algn="just"/>
                      <a:r>
                        <a:rPr lang="en-US" sz="1800" kern="1200" dirty="0" err="1" smtClean="0"/>
                        <a:t>Amla</a:t>
                      </a:r>
                      <a:r>
                        <a:rPr lang="en-US" sz="1800" kern="1200" dirty="0" smtClean="0"/>
                        <a:t>,</a:t>
                      </a:r>
                      <a:r>
                        <a:rPr lang="en-US" sz="1800" kern="1200" baseline="0" dirty="0" smtClean="0"/>
                        <a:t> </a:t>
                      </a:r>
                      <a:r>
                        <a:rPr lang="en-US" sz="1800" kern="1200" baseline="0" dirty="0" err="1" smtClean="0"/>
                        <a:t>Amalaki</a:t>
                      </a:r>
                      <a:endParaRPr lang="en-US" i="1"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0" i="0" kern="1200" dirty="0" smtClean="0">
                          <a:solidFill>
                            <a:schemeClr val="tx1"/>
                          </a:solidFill>
                          <a:latin typeface="+mn-lt"/>
                          <a:ea typeface="+mn-ea"/>
                          <a:cs typeface="+mn-cs"/>
                        </a:rPr>
                        <a:t>It stimulates cells that secrete the hormone insulin, thereby reducing the blood sugar level in diabetic patients. The fruit helps in proper absorption of insulin which simultaneously reduces the level of high sugar level</a:t>
                      </a:r>
                      <a:endParaRPr lang="en-IN" dirty="0" smtClean="0"/>
                    </a:p>
                  </a:txBody>
                  <a:tcPr/>
                </a:tc>
              </a:tr>
              <a:tr h="1126952">
                <a:tc>
                  <a:txBody>
                    <a:bodyPr/>
                    <a:lstStyle/>
                    <a:p>
                      <a:pPr algn="just"/>
                      <a:endParaRPr lang="en-US" dirty="0"/>
                    </a:p>
                  </a:txBody>
                  <a:tcPr/>
                </a:tc>
                <a:tc>
                  <a:txBody>
                    <a:bodyPr/>
                    <a:lstStyle/>
                    <a:p>
                      <a:pPr algn="just"/>
                      <a:r>
                        <a:rPr lang="en-US" i="1" dirty="0" err="1" smtClean="0"/>
                        <a:t>Tinospora</a:t>
                      </a:r>
                      <a:r>
                        <a:rPr lang="en-US" i="1" dirty="0" smtClean="0"/>
                        <a:t> </a:t>
                      </a:r>
                      <a:r>
                        <a:rPr lang="en-US" i="1" dirty="0" err="1" smtClean="0"/>
                        <a:t>cordifolia</a:t>
                      </a:r>
                      <a:endParaRPr lang="en-US" i="1" dirty="0"/>
                    </a:p>
                  </a:txBody>
                  <a:tcPr/>
                </a:tc>
                <a:tc>
                  <a:txBody>
                    <a:bodyPr/>
                    <a:lstStyle/>
                    <a:p>
                      <a:pPr algn="just"/>
                      <a:r>
                        <a:rPr lang="en-US" sz="1800" kern="1200" dirty="0" err="1" smtClean="0"/>
                        <a:t>Guduchi</a:t>
                      </a:r>
                      <a:endParaRPr lang="en-US" sz="1800" i="1"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baseline="0" dirty="0" smtClean="0"/>
                        <a:t>Helps to </a:t>
                      </a:r>
                      <a:r>
                        <a:rPr lang="en-US" sz="1800" kern="1200" dirty="0" smtClean="0">
                          <a:solidFill>
                            <a:schemeClr val="tx1"/>
                          </a:solidFill>
                          <a:latin typeface="+mn-lt"/>
                          <a:ea typeface="+mn-ea"/>
                          <a:cs typeface="+mn-cs"/>
                        </a:rPr>
                        <a:t>lower blood glucose</a:t>
                      </a:r>
                      <a:r>
                        <a:rPr lang="en-US" baseline="0" dirty="0" smtClean="0"/>
                        <a:t>, p</a:t>
                      </a:r>
                      <a:r>
                        <a:rPr lang="en-US" dirty="0" smtClean="0"/>
                        <a:t>romotes hepatic health</a:t>
                      </a:r>
                      <a:r>
                        <a:rPr lang="en-US" baseline="0" dirty="0" smtClean="0"/>
                        <a:t>, acts as an antioxidant and </a:t>
                      </a:r>
                      <a:r>
                        <a:rPr lang="en-US" dirty="0" smtClean="0"/>
                        <a:t>prevents</a:t>
                      </a:r>
                      <a:r>
                        <a:rPr lang="en-US" baseline="0" dirty="0" smtClean="0"/>
                        <a:t> oxidative damage. It </a:t>
                      </a:r>
                      <a:r>
                        <a:rPr lang="en-US" sz="1800" kern="1200" dirty="0" smtClean="0">
                          <a:solidFill>
                            <a:schemeClr val="tx1"/>
                          </a:solidFill>
                          <a:latin typeface="+mn-lt"/>
                          <a:ea typeface="+mn-ea"/>
                          <a:cs typeface="+mn-cs"/>
                        </a:rPr>
                        <a:t>help reduction in weight associated with diabetes.</a:t>
                      </a:r>
                      <a:endParaRPr lang="en-US" dirty="0" smtClean="0">
                        <a:latin typeface="Capitals"/>
                      </a:endParaRPr>
                    </a:p>
                  </a:txBody>
                  <a:tcPr/>
                </a:tc>
              </a:tr>
              <a:tr h="1252889">
                <a:tc>
                  <a:txBody>
                    <a:bodyPr/>
                    <a:lstStyle/>
                    <a:p>
                      <a:pPr algn="just"/>
                      <a:endParaRPr lang="en-US" dirty="0"/>
                    </a:p>
                  </a:txBody>
                  <a:tcPr/>
                </a:tc>
                <a:tc>
                  <a:txBody>
                    <a:bodyPr/>
                    <a:lstStyle/>
                    <a:p>
                      <a:pPr algn="just"/>
                      <a:r>
                        <a:rPr lang="en-US" sz="1600" i="1" dirty="0" smtClean="0"/>
                        <a:t>Camellia </a:t>
                      </a:r>
                      <a:r>
                        <a:rPr lang="en-US" sz="1600" i="1" dirty="0" err="1" smtClean="0"/>
                        <a:t>sinesis</a:t>
                      </a:r>
                      <a:endParaRPr lang="en-US" sz="1600" i="1" dirty="0"/>
                    </a:p>
                  </a:txBody>
                  <a:tcPr/>
                </a:tc>
                <a:tc>
                  <a:txBody>
                    <a:bodyPr/>
                    <a:lstStyle/>
                    <a:p>
                      <a:pPr algn="just"/>
                      <a:r>
                        <a:rPr lang="en-US" sz="1800" i="0" dirty="0" err="1" smtClean="0"/>
                        <a:t>Chai</a:t>
                      </a:r>
                      <a:r>
                        <a:rPr lang="en-US" sz="1800" i="0" dirty="0" smtClean="0"/>
                        <a:t>, </a:t>
                      </a:r>
                      <a:r>
                        <a:rPr lang="en-US" sz="1800" i="0" dirty="0" err="1" smtClean="0"/>
                        <a:t>Chaha</a:t>
                      </a:r>
                      <a:endParaRPr lang="en-US" sz="1800" i="0"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kern="1200" dirty="0" smtClean="0"/>
                        <a:t>Hypoglycemic and antioxidant effects by decreasing</a:t>
                      </a:r>
                      <a:r>
                        <a:rPr lang="en-US" sz="1800" kern="1200" baseline="0" dirty="0" smtClean="0"/>
                        <a:t> serum glucose levels and oxidative stress</a:t>
                      </a:r>
                      <a:endParaRPr lang="en-US" b="0" dirty="0" smtClean="0">
                        <a:latin typeface="Capitals"/>
                      </a:endParaRPr>
                    </a:p>
                  </a:txBody>
                  <a:tcPr/>
                </a:tc>
              </a:tr>
            </a:tbl>
          </a:graphicData>
        </a:graphic>
      </p:graphicFrame>
      <p:pic>
        <p:nvPicPr>
          <p:cNvPr id="12" name="Picture 11" descr="benefits-of-amla-in-weight-loss-1-size-3.jpg"/>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457200" y="2473995"/>
            <a:ext cx="1188720" cy="955005"/>
          </a:xfrm>
          <a:prstGeom prst="rect">
            <a:avLst/>
          </a:prstGeom>
        </p:spPr>
      </p:pic>
      <p:pic>
        <p:nvPicPr>
          <p:cNvPr id="13" name="Picture 12" descr="tinospora-cordifolia-guduchi-tinospora-manufacturers-250x250.jpg"/>
          <p:cNvPicPr>
            <a:picLocks noChangeAspect="1"/>
          </p:cNvPicPr>
          <p:nvPr/>
        </p:nvPicPr>
        <p:blipFill>
          <a:blip r:embed="rId3"/>
          <a:stretch>
            <a:fillRect/>
          </a:stretch>
        </p:blipFill>
        <p:spPr>
          <a:xfrm>
            <a:off x="457200" y="3943352"/>
            <a:ext cx="1188720" cy="889163"/>
          </a:xfrm>
          <a:prstGeom prst="rect">
            <a:avLst/>
          </a:prstGeom>
        </p:spPr>
      </p:pic>
      <p:pic>
        <p:nvPicPr>
          <p:cNvPr id="14" name="Picture 13" descr="camellia-sinensis-extract-green-white-tea-enlarged.jpg"/>
          <p:cNvPicPr>
            <a:picLocks noChangeAspect="1"/>
          </p:cNvPicPr>
          <p:nvPr/>
        </p:nvPicPr>
        <p:blipFill>
          <a:blip r:embed="rId4" cstate="screen">
            <a:extLst>
              <a:ext uri="{28A0092B-C50C-407E-A947-70E740481C1C}">
                <a14:useLocalDpi xmlns:a14="http://schemas.microsoft.com/office/drawing/2010/main" xmlns=""/>
              </a:ext>
            </a:extLst>
          </a:blip>
          <a:srcRect b="10256"/>
          <a:stretch>
            <a:fillRect/>
          </a:stretch>
        </p:blipFill>
        <p:spPr>
          <a:xfrm>
            <a:off x="457200" y="5029200"/>
            <a:ext cx="1188720" cy="1066800"/>
          </a:xfrm>
          <a:prstGeom prst="rect">
            <a:avLst/>
          </a:prstGeom>
        </p:spPr>
      </p:pic>
    </p:spTree>
    <p:extLst>
      <p:ext uri="{BB962C8B-B14F-4D97-AF65-F5344CB8AC3E}">
        <p14:creationId xmlns:p14="http://schemas.microsoft.com/office/powerpoint/2010/main" xmlns="" val="48143811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0"/>
            <a:ext cx="5410200" cy="4724400"/>
          </a:xfrm>
        </p:spPr>
        <p:txBody>
          <a:bodyPr>
            <a:normAutofit/>
          </a:bodyPr>
          <a:lstStyle/>
          <a:p>
            <a:pPr algn="just">
              <a:lnSpc>
                <a:spcPct val="150000"/>
              </a:lnSpc>
              <a:defRPr/>
            </a:pPr>
            <a:r>
              <a:rPr lang="en-US" sz="1800" dirty="0">
                <a:latin typeface="Capitals"/>
                <a:ea typeface="Perpetua"/>
                <a:cs typeface="Perpetua"/>
              </a:rPr>
              <a:t>Assist body to maintain normal glycemic health </a:t>
            </a:r>
            <a:endParaRPr lang="en-IN" sz="1800" dirty="0">
              <a:latin typeface="Capitals"/>
              <a:ea typeface="Perpetua"/>
              <a:cs typeface="Perpetua"/>
            </a:endParaRPr>
          </a:p>
          <a:p>
            <a:pPr algn="just">
              <a:lnSpc>
                <a:spcPct val="150000"/>
              </a:lnSpc>
              <a:defRPr/>
            </a:pPr>
            <a:r>
              <a:rPr lang="en-US" sz="1800" dirty="0">
                <a:latin typeface="Capitals"/>
                <a:ea typeface="Perpetua"/>
                <a:cs typeface="Perpetua"/>
              </a:rPr>
              <a:t>Strengthen pancreas</a:t>
            </a:r>
            <a:endParaRPr lang="en-IN" sz="1800" dirty="0">
              <a:latin typeface="Capitals"/>
              <a:ea typeface="Perpetua"/>
              <a:cs typeface="Perpetua"/>
            </a:endParaRPr>
          </a:p>
          <a:p>
            <a:pPr algn="just">
              <a:lnSpc>
                <a:spcPct val="150000"/>
              </a:lnSpc>
              <a:defRPr/>
            </a:pPr>
            <a:r>
              <a:rPr lang="en-US" sz="1800" dirty="0">
                <a:latin typeface="Capitals"/>
                <a:ea typeface="Perpetua"/>
                <a:cs typeface="Perpetua"/>
              </a:rPr>
              <a:t>Help optimize insulin secretion</a:t>
            </a:r>
            <a:endParaRPr lang="en-IN" sz="1800" dirty="0">
              <a:latin typeface="Capitals"/>
              <a:ea typeface="Perpetua"/>
              <a:cs typeface="Perpetua"/>
            </a:endParaRPr>
          </a:p>
          <a:p>
            <a:pPr algn="just">
              <a:lnSpc>
                <a:spcPct val="150000"/>
              </a:lnSpc>
              <a:defRPr/>
            </a:pPr>
            <a:r>
              <a:rPr lang="en-US" sz="1800" dirty="0">
                <a:latin typeface="Capitals"/>
                <a:ea typeface="Perpetua"/>
                <a:cs typeface="Perpetua"/>
              </a:rPr>
              <a:t>Facilitate gradual glucose absorption</a:t>
            </a:r>
            <a:endParaRPr lang="en-IN" sz="1800" dirty="0">
              <a:latin typeface="Capitals"/>
              <a:ea typeface="Perpetua"/>
              <a:cs typeface="Perpetua"/>
            </a:endParaRPr>
          </a:p>
          <a:p>
            <a:pPr algn="just">
              <a:lnSpc>
                <a:spcPct val="150000"/>
              </a:lnSpc>
              <a:defRPr/>
            </a:pPr>
            <a:r>
              <a:rPr lang="en-US" sz="1800" dirty="0">
                <a:latin typeface="Capitals"/>
                <a:ea typeface="Perpetua"/>
                <a:cs typeface="Perpetua"/>
              </a:rPr>
              <a:t>Prevent oxidative damages</a:t>
            </a:r>
            <a:endParaRPr lang="en-IN" sz="1800" dirty="0">
              <a:latin typeface="Capitals"/>
              <a:ea typeface="Perpetua"/>
              <a:cs typeface="Perpetua"/>
            </a:endParaRPr>
          </a:p>
          <a:p>
            <a:pPr algn="just">
              <a:lnSpc>
                <a:spcPct val="150000"/>
              </a:lnSpc>
              <a:defRPr/>
            </a:pPr>
            <a:r>
              <a:rPr lang="en-US" sz="1800" dirty="0">
                <a:latin typeface="Capitals"/>
                <a:ea typeface="Perpetua"/>
                <a:cs typeface="Perpetua"/>
              </a:rPr>
              <a:t>Regulate appetite to maintain a healthy body weight</a:t>
            </a:r>
            <a:endParaRPr lang="en-IN" sz="1800" dirty="0">
              <a:latin typeface="Capitals"/>
              <a:ea typeface="Perpetua"/>
              <a:cs typeface="Perpetua"/>
            </a:endParaRPr>
          </a:p>
          <a:p>
            <a:pPr algn="just">
              <a:lnSpc>
                <a:spcPct val="150000"/>
              </a:lnSpc>
              <a:defRPr/>
            </a:pPr>
            <a:r>
              <a:rPr lang="en-US" sz="1800" dirty="0">
                <a:latin typeface="Capitals"/>
                <a:ea typeface="Perpetua"/>
                <a:cs typeface="Perpetua"/>
              </a:rPr>
              <a:t>Provide strength to keep body free from chronic ailments of </a:t>
            </a:r>
            <a:r>
              <a:rPr lang="en-US" sz="1800" dirty="0" smtClean="0">
                <a:latin typeface="Capitals"/>
                <a:ea typeface="Perpetua"/>
                <a:cs typeface="Perpetua"/>
              </a:rPr>
              <a:t>hyperglycemia</a:t>
            </a:r>
            <a:endParaRPr lang="en-IN" sz="1800" dirty="0">
              <a:latin typeface="Capitals"/>
              <a:ea typeface="Perpetua"/>
              <a:cs typeface="Perpetua"/>
            </a:endParaRPr>
          </a:p>
        </p:txBody>
      </p:sp>
      <p:sp>
        <p:nvSpPr>
          <p:cNvPr id="5"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eaLnBrk="0" fontAlgn="auto" hangingPunct="0">
              <a:spcBef>
                <a:spcPts val="0"/>
              </a:spcBef>
              <a:spcAft>
                <a:spcPts val="0"/>
              </a:spcAft>
              <a:defRPr/>
            </a:pPr>
            <a:r>
              <a:rPr kumimoji="0" lang="en-US" sz="3600" b="1" i="0" u="none" strike="noStrike" kern="1200" cap="none" spc="0" normalizeH="0" baseline="0" noProof="0" dirty="0" smtClean="0">
                <a:ln>
                  <a:noFill/>
                </a:ln>
                <a:solidFill>
                  <a:schemeClr val="lt1"/>
                </a:solidFill>
                <a:effectLst/>
                <a:uLnTx/>
                <a:uFillTx/>
                <a:ea typeface="+mn-ea"/>
                <a:cs typeface="+mn-cs"/>
              </a:rPr>
              <a:t>  </a:t>
            </a:r>
            <a:r>
              <a:rPr lang="en-US" sz="3600" dirty="0" smtClean="0"/>
              <a:t>Benefits of </a:t>
            </a:r>
            <a:r>
              <a:rPr lang="en-US" sz="3600" dirty="0" err="1" smtClean="0"/>
              <a:t>Glucohealth</a:t>
            </a:r>
            <a:r>
              <a:rPr lang="en-US" sz="3600" dirty="0" smtClean="0"/>
              <a:t> </a:t>
            </a:r>
            <a:endParaRPr lang="en-US" sz="3600" dirty="0"/>
          </a:p>
        </p:txBody>
      </p:sp>
      <p:pic>
        <p:nvPicPr>
          <p:cNvPr id="6" name="Picture 5" descr="GlucoHealth.png"/>
          <p:cNvPicPr>
            <a:picLocks noChangeAspect="1"/>
          </p:cNvPicPr>
          <p:nvPr/>
        </p:nvPicPr>
        <p:blipFill>
          <a:blip r:embed="rId2" cstate="email"/>
          <a:stretch>
            <a:fillRect/>
          </a:stretch>
        </p:blipFill>
        <p:spPr>
          <a:xfrm>
            <a:off x="6096000" y="1742454"/>
            <a:ext cx="2379682" cy="4201146"/>
          </a:xfrm>
          <a:prstGeom prst="rect">
            <a:avLst/>
          </a:prstGeom>
        </p:spPr>
      </p:pic>
    </p:spTree>
    <p:extLst>
      <p:ext uri="{BB962C8B-B14F-4D97-AF65-F5344CB8AC3E}">
        <p14:creationId xmlns:p14="http://schemas.microsoft.com/office/powerpoint/2010/main" xmlns="" val="427488214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7924800" cy="4525963"/>
          </a:xfrm>
        </p:spPr>
        <p:txBody>
          <a:bodyPr>
            <a:normAutofit/>
          </a:bodyPr>
          <a:lstStyle/>
          <a:p>
            <a:r>
              <a:rPr lang="en-US" sz="2400" dirty="0">
                <a:ea typeface="Papyrus"/>
                <a:cs typeface="Andalus" pitchFamily="2" charset="-78"/>
              </a:rPr>
              <a:t>Dosage: One capsule twice daily before food</a:t>
            </a:r>
          </a:p>
          <a:p>
            <a:r>
              <a:rPr lang="en-US" sz="2400" dirty="0">
                <a:ea typeface="Papyrus"/>
                <a:cs typeface="Andalus" pitchFamily="2" charset="-78"/>
              </a:rPr>
              <a:t>Age Groups – above 14 years</a:t>
            </a:r>
          </a:p>
          <a:p>
            <a:endParaRPr lang="en-IN" sz="2400" dirty="0"/>
          </a:p>
        </p:txBody>
      </p:sp>
      <p:sp>
        <p:nvSpPr>
          <p:cNvPr id="5"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eaLnBrk="0" fontAlgn="auto" hangingPunct="0">
              <a:spcBef>
                <a:spcPts val="0"/>
              </a:spcBef>
              <a:spcAft>
                <a:spcPts val="0"/>
              </a:spcAft>
              <a:defRPr/>
            </a:pPr>
            <a:r>
              <a:rPr kumimoji="0" lang="en-US" sz="4000" i="0" u="none" strike="noStrike" kern="1200" cap="none" spc="0" normalizeH="0" baseline="0" noProof="0" dirty="0" smtClean="0">
                <a:ln>
                  <a:noFill/>
                </a:ln>
                <a:solidFill>
                  <a:schemeClr val="lt1"/>
                </a:solidFill>
                <a:effectLst/>
                <a:uLnTx/>
                <a:uFillTx/>
                <a:latin typeface="+mn-lt"/>
                <a:ea typeface="+mn-ea"/>
                <a:cs typeface="+mn-cs"/>
              </a:rPr>
              <a:t>  </a:t>
            </a:r>
            <a:r>
              <a:rPr lang="en-US" sz="4000" dirty="0" smtClean="0"/>
              <a:t>Dosage</a:t>
            </a:r>
            <a:endParaRPr lang="en-US" sz="4000" dirty="0"/>
          </a:p>
        </p:txBody>
      </p:sp>
      <p:pic>
        <p:nvPicPr>
          <p:cNvPr id="6" name="Picture 5" descr="Dieta-para-Diabeticos-Tipo-1-6.jpg"/>
          <p:cNvPicPr>
            <a:picLocks noChangeAspect="1"/>
          </p:cNvPicPr>
          <p:nvPr/>
        </p:nvPicPr>
        <p:blipFill>
          <a:blip r:embed="rId2"/>
          <a:stretch>
            <a:fillRect/>
          </a:stretch>
        </p:blipFill>
        <p:spPr>
          <a:xfrm>
            <a:off x="4057650" y="2590800"/>
            <a:ext cx="5086350" cy="3649254"/>
          </a:xfrm>
          <a:prstGeom prst="rect">
            <a:avLst/>
          </a:prstGeom>
          <a:noFill/>
          <a:ln>
            <a:noFill/>
          </a:ln>
        </p:spPr>
      </p:pic>
    </p:spTree>
    <p:extLst>
      <p:ext uri="{BB962C8B-B14F-4D97-AF65-F5344CB8AC3E}">
        <p14:creationId xmlns:p14="http://schemas.microsoft.com/office/powerpoint/2010/main" xmlns="" val="201052205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2419350" y="2057400"/>
            <a:ext cx="4305301" cy="25146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rgbClr val="1B3B90"/>
                </a:solidFill>
                <a:effectLst/>
                <a:uLnTx/>
                <a:uFillTx/>
                <a:latin typeface="+mj-lt"/>
                <a:ea typeface="+mj-ea"/>
                <a:cs typeface="+mj-cs"/>
              </a:rPr>
              <a:t>                       Pro</a:t>
            </a:r>
            <a:r>
              <a:rPr lang="en-US" sz="6000" b="1" dirty="0" smtClean="0">
                <a:solidFill>
                  <a:srgbClr val="FFC000"/>
                </a:solidFill>
                <a:latin typeface="+mj-lt"/>
                <a:ea typeface="+mj-ea"/>
                <a:cs typeface="+mj-cs"/>
              </a:rPr>
              <a:t>Card</a:t>
            </a:r>
            <a:endParaRPr kumimoji="0" lang="en-US" sz="6000" b="1" i="0" u="none" strike="noStrike" kern="1200" cap="none" spc="0" normalizeH="0" baseline="0" noProof="0" dirty="0" smtClean="0">
              <a:ln>
                <a:noFill/>
              </a:ln>
              <a:solidFill>
                <a:srgbClr val="FFC000"/>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1B3B90"/>
                </a:solidFill>
                <a:effectLst/>
                <a:uLnTx/>
                <a:uFillTx/>
                <a:latin typeface="+mj-lt"/>
                <a:ea typeface="+mj-ea"/>
                <a:cs typeface="+mj-cs"/>
              </a:rPr>
              <a:t>Maintain</a:t>
            </a:r>
            <a:r>
              <a:rPr kumimoji="0" lang="en-US" sz="2400" b="1" i="0" u="none" strike="noStrike" kern="1200" cap="none" spc="0" normalizeH="0" noProof="0" dirty="0" smtClean="0">
                <a:ln>
                  <a:noFill/>
                </a:ln>
                <a:solidFill>
                  <a:srgbClr val="1B3B90"/>
                </a:solidFill>
                <a:effectLst/>
                <a:uLnTx/>
                <a:uFillTx/>
                <a:latin typeface="+mj-lt"/>
                <a:ea typeface="+mj-ea"/>
                <a:cs typeface="+mj-cs"/>
              </a:rPr>
              <a:t> Health, Naturally!</a:t>
            </a:r>
            <a:endParaRPr kumimoji="0" lang="en-US" sz="2400" b="0" i="0" u="none" strike="noStrike" kern="1200" cap="none" spc="0" normalizeH="0" baseline="0" noProof="0" dirty="0" smtClean="0">
              <a:ln>
                <a:noFill/>
              </a:ln>
              <a:solidFill>
                <a:srgbClr val="1B3B90"/>
              </a:solidFill>
              <a:effectLst/>
              <a:uLnTx/>
              <a:uFillTx/>
              <a:latin typeface="+mj-lt"/>
              <a:ea typeface="+mj-ea"/>
              <a:cs typeface="+mj-cs"/>
            </a:endParaRPr>
          </a:p>
        </p:txBody>
      </p:sp>
      <p:pic>
        <p:nvPicPr>
          <p:cNvPr id="6" name="Picture 3" descr="C:\Users\Abhinav\Desktop\Logos\Ayushante_wo bg.pn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2781300" y="2254715"/>
            <a:ext cx="3581400" cy="79328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694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cg1.jpg"/>
          <p:cNvPicPr>
            <a:picLocks noChangeAspect="1"/>
          </p:cNvPicPr>
          <p:nvPr/>
        </p:nvPicPr>
        <p:blipFill>
          <a:blip r:embed="rId2" cstate="print">
            <a:extLst>
              <a:ext uri="{28A0092B-C50C-407E-A947-70E740481C1C}">
                <a14:useLocalDpi xmlns:a14="http://schemas.microsoft.com/office/drawing/2010/main" xmlns=""/>
              </a:ext>
            </a:extLst>
          </a:blip>
          <a:srcRect/>
          <a:stretch>
            <a:fillRect/>
          </a:stretch>
        </p:blipFill>
        <p:spPr>
          <a:xfrm>
            <a:off x="4724400" y="2514600"/>
            <a:ext cx="3990110" cy="2971800"/>
          </a:xfrm>
          <a:prstGeom prst="rect">
            <a:avLst/>
          </a:prstGeom>
          <a:noFill/>
          <a:ln>
            <a:noFill/>
          </a:ln>
        </p:spPr>
      </p:pic>
      <p:sp>
        <p:nvSpPr>
          <p:cNvPr id="3" name="Content Placeholder 2"/>
          <p:cNvSpPr>
            <a:spLocks noGrp="1"/>
          </p:cNvSpPr>
          <p:nvPr>
            <p:ph idx="1"/>
          </p:nvPr>
        </p:nvSpPr>
        <p:spPr>
          <a:xfrm>
            <a:off x="228600" y="1600200"/>
            <a:ext cx="4876800" cy="4876800"/>
          </a:xfrm>
        </p:spPr>
        <p:txBody>
          <a:bodyPr>
            <a:noAutofit/>
          </a:bodyPr>
          <a:lstStyle/>
          <a:p>
            <a:pPr algn="just">
              <a:lnSpc>
                <a:spcPct val="120000"/>
              </a:lnSpc>
              <a:spcBef>
                <a:spcPts val="400"/>
              </a:spcBef>
              <a:defRPr/>
            </a:pPr>
            <a:r>
              <a:rPr lang="en-US" sz="2000" dirty="0"/>
              <a:t>One out of every four </a:t>
            </a:r>
            <a:r>
              <a:rPr lang="en-US" sz="2000" b="1" dirty="0"/>
              <a:t>Indians between the age–group of 20–29 years have high cholesterol</a:t>
            </a:r>
            <a:r>
              <a:rPr lang="en-US" sz="2000" dirty="0"/>
              <a:t> which is making the y-gen more and more prone to heart and liver </a:t>
            </a:r>
            <a:r>
              <a:rPr lang="en-US" sz="2000" dirty="0" smtClean="0"/>
              <a:t>diseases</a:t>
            </a:r>
            <a:endParaRPr lang="en-US" sz="2000" dirty="0"/>
          </a:p>
          <a:p>
            <a:pPr algn="just">
              <a:lnSpc>
                <a:spcPct val="120000"/>
              </a:lnSpc>
              <a:spcBef>
                <a:spcPts val="400"/>
              </a:spcBef>
              <a:defRPr/>
            </a:pPr>
            <a:r>
              <a:rPr lang="en-US" sz="2000" dirty="0" smtClean="0"/>
              <a:t>Generally</a:t>
            </a:r>
            <a:r>
              <a:rPr lang="en-US" sz="2000" dirty="0"/>
              <a:t>, two out of every five Indians have high </a:t>
            </a:r>
            <a:r>
              <a:rPr lang="en-US" sz="2000" dirty="0" smtClean="0"/>
              <a:t>cholesterol</a:t>
            </a:r>
            <a:endParaRPr lang="en-US" sz="2000" dirty="0"/>
          </a:p>
          <a:p>
            <a:pPr algn="just">
              <a:lnSpc>
                <a:spcPct val="120000"/>
              </a:lnSpc>
              <a:spcBef>
                <a:spcPts val="400"/>
              </a:spcBef>
              <a:defRPr/>
            </a:pPr>
            <a:r>
              <a:rPr lang="en-US" sz="2000" dirty="0"/>
              <a:t> Top doctors in the national capital have found that youth in the country are becoming increasingly prone to high cholesterol </a:t>
            </a:r>
            <a:r>
              <a:rPr lang="en-US" sz="2000" dirty="0" smtClean="0"/>
              <a:t>levels</a:t>
            </a:r>
            <a:endParaRPr lang="en-US" sz="2000" dirty="0"/>
          </a:p>
          <a:p>
            <a:pPr lvl="1" algn="just">
              <a:lnSpc>
                <a:spcPct val="120000"/>
              </a:lnSpc>
              <a:spcBef>
                <a:spcPts val="400"/>
              </a:spcBef>
              <a:defRPr/>
            </a:pPr>
            <a:r>
              <a:rPr lang="en-US" sz="1800" dirty="0" smtClean="0"/>
              <a:t>ZEE News, July</a:t>
            </a:r>
            <a:r>
              <a:rPr lang="en-US" sz="1800" dirty="0"/>
              <a:t>, 11</a:t>
            </a:r>
            <a:r>
              <a:rPr lang="en-US" sz="1800" baseline="30000" dirty="0"/>
              <a:t>th</a:t>
            </a:r>
            <a:r>
              <a:rPr lang="en-US" sz="1800" dirty="0"/>
              <a:t>, </a:t>
            </a:r>
            <a:r>
              <a:rPr lang="en-US" sz="1800" dirty="0" smtClean="0"/>
              <a:t>2013</a:t>
            </a:r>
            <a:endParaRPr lang="en-US" sz="1800" dirty="0"/>
          </a:p>
        </p:txBody>
      </p:sp>
      <p:sp>
        <p:nvSpPr>
          <p:cNvPr id="5"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eaLnBrk="0" fontAlgn="auto" hangingPunct="0">
              <a:spcBef>
                <a:spcPts val="0"/>
              </a:spcBef>
              <a:spcAft>
                <a:spcPts val="0"/>
              </a:spcAft>
              <a:defRPr/>
            </a:pPr>
            <a:r>
              <a:rPr kumimoji="0" lang="en-US" sz="4000" b="0" i="0" u="none" strike="noStrike" kern="1200" cap="none" spc="0" normalizeH="0" baseline="0" noProof="0" dirty="0" smtClean="0">
                <a:ln>
                  <a:noFill/>
                </a:ln>
                <a:solidFill>
                  <a:schemeClr val="lt1"/>
                </a:solidFill>
                <a:effectLst/>
                <a:uLnTx/>
                <a:uFillTx/>
                <a:latin typeface="+mn-lt"/>
                <a:ea typeface="+mn-ea"/>
                <a:cs typeface="+mn-cs"/>
              </a:rPr>
              <a:t>  </a:t>
            </a:r>
            <a:r>
              <a:rPr lang="en-US" sz="4000" dirty="0" smtClean="0"/>
              <a:t>Heart Disease</a:t>
            </a:r>
            <a:endParaRPr lang="en-US" sz="4000" dirty="0"/>
          </a:p>
        </p:txBody>
      </p:sp>
    </p:spTree>
    <p:extLst>
      <p:ext uri="{BB962C8B-B14F-4D97-AF65-F5344CB8AC3E}">
        <p14:creationId xmlns:p14="http://schemas.microsoft.com/office/powerpoint/2010/main" xmlns="" val="54143062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xmlns="" val="3828723463"/>
              </p:ext>
            </p:extLst>
          </p:nvPr>
        </p:nvGraphicFramePr>
        <p:xfrm>
          <a:off x="152400" y="1676400"/>
          <a:ext cx="8839200" cy="4619492"/>
        </p:xfrm>
        <a:graphic>
          <a:graphicData uri="http://schemas.openxmlformats.org/drawingml/2006/table">
            <a:tbl>
              <a:tblPr firstRow="1" bandRow="1">
                <a:tableStyleId>{5940675A-B579-460E-94D1-54222C63F5DA}</a:tableStyleId>
              </a:tblPr>
              <a:tblGrid>
                <a:gridCol w="1636886"/>
                <a:gridCol w="1391356"/>
                <a:gridCol w="1309511"/>
                <a:gridCol w="4501447"/>
              </a:tblGrid>
              <a:tr h="538716">
                <a:tc>
                  <a:txBody>
                    <a:bodyPr/>
                    <a:lstStyle/>
                    <a:p>
                      <a:pPr algn="ctr"/>
                      <a:endParaRPr lang="en-US" sz="1600" b="1" dirty="0"/>
                    </a:p>
                  </a:txBody>
                  <a:tcPr anchor="ctr"/>
                </a:tc>
                <a:tc>
                  <a:txBody>
                    <a:bodyPr/>
                    <a:lstStyle/>
                    <a:p>
                      <a:pPr algn="ctr"/>
                      <a:r>
                        <a:rPr lang="en-US" sz="1600" b="1" dirty="0" smtClean="0"/>
                        <a:t>BOTANICAL</a:t>
                      </a:r>
                      <a:r>
                        <a:rPr lang="en-US" sz="1600" b="1" baseline="0" dirty="0" smtClean="0"/>
                        <a:t> NAME</a:t>
                      </a:r>
                      <a:endParaRPr lang="en-US" sz="1600" b="1" dirty="0"/>
                    </a:p>
                  </a:txBody>
                  <a:tcPr anchor="ctr"/>
                </a:tc>
                <a:tc>
                  <a:txBody>
                    <a:bodyPr/>
                    <a:lstStyle/>
                    <a:p>
                      <a:pPr algn="ctr"/>
                      <a:r>
                        <a:rPr lang="en-US" sz="1600" b="1" dirty="0" smtClean="0"/>
                        <a:t>COMMON </a:t>
                      </a:r>
                    </a:p>
                    <a:p>
                      <a:pPr algn="ctr"/>
                      <a:r>
                        <a:rPr lang="en-US" sz="1600" b="1" dirty="0" smtClean="0"/>
                        <a:t>NAME</a:t>
                      </a:r>
                      <a:endParaRPr lang="en-US" sz="1600" b="1" dirty="0"/>
                    </a:p>
                  </a:txBody>
                  <a:tcPr anchor="ctr"/>
                </a:tc>
                <a:tc>
                  <a:txBody>
                    <a:bodyPr/>
                    <a:lstStyle/>
                    <a:p>
                      <a:pPr algn="ctr"/>
                      <a:r>
                        <a:rPr lang="en-US" sz="1600" b="1" dirty="0" smtClean="0"/>
                        <a:t> BENEFITS</a:t>
                      </a:r>
                      <a:endParaRPr lang="en-US" sz="1600" b="1" dirty="0"/>
                    </a:p>
                  </a:txBody>
                  <a:tcPr anchor="ctr"/>
                </a:tc>
              </a:tr>
              <a:tr h="2126512">
                <a:tc>
                  <a:txBody>
                    <a:bodyPr/>
                    <a:lstStyle/>
                    <a:p>
                      <a:pPr algn="just"/>
                      <a:endParaRPr lang="en-US" dirty="0"/>
                    </a:p>
                  </a:txBody>
                  <a:tcPr/>
                </a:tc>
                <a:tc>
                  <a:txBody>
                    <a:bodyPr/>
                    <a:lstStyle/>
                    <a:p>
                      <a:pPr algn="just"/>
                      <a:r>
                        <a:rPr lang="en-US" sz="1600" i="1" kern="1200" dirty="0" err="1" smtClean="0"/>
                        <a:t>Terminalia</a:t>
                      </a:r>
                      <a:r>
                        <a:rPr lang="en-US" sz="1600" i="1" kern="1200" dirty="0" smtClean="0"/>
                        <a:t> </a:t>
                      </a:r>
                      <a:r>
                        <a:rPr lang="en-US" sz="1600" i="1" kern="1200" dirty="0" err="1" smtClean="0"/>
                        <a:t>arjuna</a:t>
                      </a:r>
                      <a:endParaRPr lang="en-US" sz="1600" i="1" dirty="0"/>
                    </a:p>
                  </a:txBody>
                  <a:tcPr/>
                </a:tc>
                <a:tc>
                  <a:txBody>
                    <a:bodyPr/>
                    <a:lstStyle/>
                    <a:p>
                      <a:pPr algn="just"/>
                      <a:r>
                        <a:rPr lang="en-US" sz="1800" kern="1200" dirty="0" err="1" smtClean="0"/>
                        <a:t>Arjuna</a:t>
                      </a:r>
                      <a:endParaRPr lang="en-US" i="1"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n-lt"/>
                          <a:ea typeface="+mn-ea"/>
                          <a:cs typeface="+mn-cs"/>
                        </a:rPr>
                        <a:t>Popularly</a:t>
                      </a:r>
                      <a:r>
                        <a:rPr lang="en-US" sz="1800" kern="1200" baseline="0" dirty="0" smtClean="0">
                          <a:solidFill>
                            <a:schemeClr val="tx1"/>
                          </a:solidFill>
                          <a:latin typeface="+mn-lt"/>
                          <a:ea typeface="+mn-ea"/>
                          <a:cs typeface="+mn-cs"/>
                        </a:rPr>
                        <a:t> known</a:t>
                      </a:r>
                      <a:r>
                        <a:rPr lang="en-US" sz="1800" kern="1200" dirty="0" smtClean="0">
                          <a:solidFill>
                            <a:schemeClr val="tx1"/>
                          </a:solidFill>
                          <a:latin typeface="+mn-lt"/>
                          <a:ea typeface="+mn-ea"/>
                          <a:cs typeface="+mn-cs"/>
                        </a:rPr>
                        <a:t> as a heart tonic. It helps in maintaining healthy heart function, relieving mental stress and nervousness</a:t>
                      </a:r>
                    </a:p>
                    <a:p>
                      <a:pPr marL="0" marR="0" indent="0" algn="just"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n-lt"/>
                          <a:ea typeface="+mn-ea"/>
                          <a:cs typeface="+mn-cs"/>
                        </a:rPr>
                        <a:t>It helps maintain a healthy cardiovascular system. </a:t>
                      </a:r>
                    </a:p>
                    <a:p>
                      <a:pPr marL="0" marR="0" indent="0" algn="just"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n-lt"/>
                          <a:ea typeface="+mn-ea"/>
                          <a:cs typeface="+mn-cs"/>
                        </a:rPr>
                        <a:t>It helps to brings down the level of harmful lipids in the blood. It also help to maintain normal blood pressure. </a:t>
                      </a:r>
                    </a:p>
                  </a:txBody>
                  <a:tcPr/>
                </a:tc>
              </a:tr>
              <a:tr h="1754372">
                <a:tc>
                  <a:txBody>
                    <a:bodyPr/>
                    <a:lstStyle/>
                    <a:p>
                      <a:pPr algn="just"/>
                      <a:endParaRPr lang="en-US" dirty="0"/>
                    </a:p>
                  </a:txBody>
                  <a:tcPr/>
                </a:tc>
                <a:tc>
                  <a:txBody>
                    <a:bodyPr/>
                    <a:lstStyle/>
                    <a:p>
                      <a:pPr algn="just"/>
                      <a:r>
                        <a:rPr lang="en-US" sz="1600" i="1" kern="1200" dirty="0" err="1" smtClean="0"/>
                        <a:t>Withania</a:t>
                      </a:r>
                      <a:r>
                        <a:rPr lang="en-US" sz="1600" i="1" kern="1200" baseline="0" dirty="0" smtClean="0"/>
                        <a:t> </a:t>
                      </a:r>
                      <a:r>
                        <a:rPr lang="en-US" sz="1600" i="1" kern="1200" baseline="0" dirty="0" err="1" smtClean="0"/>
                        <a:t>somnifera</a:t>
                      </a:r>
                      <a:endParaRPr lang="en-US" i="1" dirty="0"/>
                    </a:p>
                  </a:txBody>
                  <a:tcPr/>
                </a:tc>
                <a:tc>
                  <a:txBody>
                    <a:bodyPr/>
                    <a:lstStyle/>
                    <a:p>
                      <a:pPr algn="just"/>
                      <a:r>
                        <a:rPr lang="en-US" sz="1800" kern="1200" dirty="0" err="1" smtClean="0"/>
                        <a:t>Ashwa-gandha</a:t>
                      </a:r>
                      <a:endParaRPr lang="en-US" sz="1800" i="1"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n-lt"/>
                          <a:ea typeface="+mn-ea"/>
                          <a:cs typeface="+mn-cs"/>
                        </a:rPr>
                        <a:t>It’s a powerful cardio-protective agent and </a:t>
                      </a:r>
                      <a:r>
                        <a:rPr lang="en-US" sz="1800" kern="1200" dirty="0" err="1" smtClean="0">
                          <a:solidFill>
                            <a:schemeClr val="tx1"/>
                          </a:solidFill>
                          <a:latin typeface="+mn-lt"/>
                          <a:ea typeface="+mn-ea"/>
                          <a:cs typeface="+mn-cs"/>
                        </a:rPr>
                        <a:t>adaptogen</a:t>
                      </a:r>
                      <a:r>
                        <a:rPr lang="en-US" sz="1800" kern="1200" dirty="0" smtClean="0">
                          <a:solidFill>
                            <a:schemeClr val="tx1"/>
                          </a:solidFill>
                          <a:latin typeface="+mn-lt"/>
                          <a:ea typeface="+mn-ea"/>
                          <a:cs typeface="+mn-cs"/>
                        </a:rPr>
                        <a:t>. It stimulates the synthesis of antioxidant enzymes and protects the heart from harmful free radicals. It also helps</a:t>
                      </a:r>
                      <a:r>
                        <a:rPr lang="en-US" sz="1800" kern="1200" baseline="0" dirty="0" smtClean="0">
                          <a:solidFill>
                            <a:schemeClr val="tx1"/>
                          </a:solidFill>
                          <a:latin typeface="+mn-lt"/>
                          <a:ea typeface="+mn-ea"/>
                          <a:cs typeface="+mn-cs"/>
                        </a:rPr>
                        <a:t> to </a:t>
                      </a:r>
                      <a:r>
                        <a:rPr lang="en-US" sz="1800" kern="1200" dirty="0" smtClean="0">
                          <a:solidFill>
                            <a:schemeClr val="tx1"/>
                          </a:solidFill>
                          <a:latin typeface="+mn-lt"/>
                          <a:ea typeface="+mn-ea"/>
                          <a:cs typeface="+mn-cs"/>
                        </a:rPr>
                        <a:t>lower the risk of developing heart disease</a:t>
                      </a:r>
                      <a:endParaRPr lang="en-US" dirty="0"/>
                    </a:p>
                  </a:txBody>
                  <a:tcPr/>
                </a:tc>
              </a:tr>
            </a:tbl>
          </a:graphicData>
        </a:graphic>
      </p:graphicFrame>
      <p:pic>
        <p:nvPicPr>
          <p:cNvPr id="11" name="Picture 10" descr="arjun1.jpg"/>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198620" y="2979620"/>
            <a:ext cx="1554480" cy="982780"/>
          </a:xfrm>
          <a:prstGeom prst="rect">
            <a:avLst/>
          </a:prstGeom>
        </p:spPr>
      </p:pic>
      <p:pic>
        <p:nvPicPr>
          <p:cNvPr id="12" name="Picture 11" descr="ashwagandha-root-878065.jpg"/>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198620" y="4875581"/>
            <a:ext cx="1554480" cy="1068019"/>
          </a:xfrm>
          <a:prstGeom prst="rect">
            <a:avLst/>
          </a:prstGeom>
        </p:spPr>
      </p:pic>
      <p:sp>
        <p:nvSpPr>
          <p:cNvPr id="13"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eaLnBrk="0" fontAlgn="auto" hangingPunct="0">
              <a:spcBef>
                <a:spcPts val="0"/>
              </a:spcBef>
              <a:spcAft>
                <a:spcPts val="0"/>
              </a:spcAft>
              <a:defRPr/>
            </a:pPr>
            <a:r>
              <a:rPr kumimoji="0" lang="en-US" sz="4000" i="0" u="none" strike="noStrike" kern="1200" cap="none" spc="0" normalizeH="0" baseline="0" noProof="0" dirty="0" smtClean="0">
                <a:ln>
                  <a:noFill/>
                </a:ln>
                <a:solidFill>
                  <a:schemeClr val="lt1"/>
                </a:solidFill>
                <a:effectLst/>
                <a:uLnTx/>
                <a:uFillTx/>
                <a:latin typeface="+mn-lt"/>
                <a:ea typeface="+mn-ea"/>
                <a:cs typeface="+mn-cs"/>
              </a:rPr>
              <a:t>  </a:t>
            </a:r>
            <a:r>
              <a:rPr lang="en-US" sz="2800" dirty="0" smtClean="0"/>
              <a:t>Key Cardio Supportive Ingredients in </a:t>
            </a:r>
            <a:r>
              <a:rPr lang="en-US" sz="2800" dirty="0" err="1" smtClean="0"/>
              <a:t>Procard</a:t>
            </a:r>
            <a:r>
              <a:rPr lang="en-US" sz="2800" dirty="0" smtClean="0"/>
              <a:t> </a:t>
            </a:r>
            <a:endParaRPr lang="en-US" sz="2500" dirty="0"/>
          </a:p>
        </p:txBody>
      </p:sp>
    </p:spTree>
    <p:extLst>
      <p:ext uri="{BB962C8B-B14F-4D97-AF65-F5344CB8AC3E}">
        <p14:creationId xmlns:p14="http://schemas.microsoft.com/office/powerpoint/2010/main" xmlns="" val="262013792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xmlns="" val="2963331322"/>
              </p:ext>
            </p:extLst>
          </p:nvPr>
        </p:nvGraphicFramePr>
        <p:xfrm>
          <a:off x="381000" y="1692033"/>
          <a:ext cx="8610600" cy="4556367"/>
        </p:xfrm>
        <a:graphic>
          <a:graphicData uri="http://schemas.openxmlformats.org/drawingml/2006/table">
            <a:tbl>
              <a:tblPr firstRow="1" bandRow="1">
                <a:tableStyleId>{5940675A-B579-460E-94D1-54222C63F5DA}</a:tableStyleId>
              </a:tblPr>
              <a:tblGrid>
                <a:gridCol w="1594553"/>
                <a:gridCol w="1355373"/>
                <a:gridCol w="1275644"/>
                <a:gridCol w="4385030"/>
              </a:tblGrid>
              <a:tr h="495804">
                <a:tc>
                  <a:txBody>
                    <a:bodyPr/>
                    <a:lstStyle/>
                    <a:p>
                      <a:pPr algn="ctr"/>
                      <a:endParaRPr lang="en-US" sz="1400" b="1" dirty="0"/>
                    </a:p>
                  </a:txBody>
                  <a:tcPr/>
                </a:tc>
                <a:tc>
                  <a:txBody>
                    <a:bodyPr/>
                    <a:lstStyle/>
                    <a:p>
                      <a:pPr algn="ctr"/>
                      <a:r>
                        <a:rPr lang="en-US" sz="1400" b="1" dirty="0" smtClean="0"/>
                        <a:t>BOTANICAL</a:t>
                      </a:r>
                      <a:r>
                        <a:rPr lang="en-US" sz="1400" b="1" baseline="0" dirty="0" smtClean="0"/>
                        <a:t> NAME</a:t>
                      </a:r>
                      <a:endParaRPr lang="en-US" sz="1400" b="1" dirty="0"/>
                    </a:p>
                  </a:txBody>
                  <a:tcPr/>
                </a:tc>
                <a:tc>
                  <a:txBody>
                    <a:bodyPr/>
                    <a:lstStyle/>
                    <a:p>
                      <a:pPr algn="ctr"/>
                      <a:r>
                        <a:rPr lang="en-US" sz="1400" b="1" dirty="0" smtClean="0"/>
                        <a:t>COMMON </a:t>
                      </a:r>
                    </a:p>
                    <a:p>
                      <a:pPr algn="ctr"/>
                      <a:r>
                        <a:rPr lang="en-US" sz="1400" b="1" dirty="0" smtClean="0"/>
                        <a:t>NAME</a:t>
                      </a:r>
                      <a:endParaRPr lang="en-US" sz="1400" b="1" dirty="0"/>
                    </a:p>
                  </a:txBody>
                  <a:tcPr/>
                </a:tc>
                <a:tc>
                  <a:txBody>
                    <a:bodyPr/>
                    <a:lstStyle/>
                    <a:p>
                      <a:pPr algn="ctr"/>
                      <a:r>
                        <a:rPr lang="en-US" sz="1400" b="1" dirty="0" smtClean="0"/>
                        <a:t> BENEFITS</a:t>
                      </a:r>
                      <a:endParaRPr lang="en-US" sz="1400" b="1" dirty="0"/>
                    </a:p>
                  </a:txBody>
                  <a:tcPr/>
                </a:tc>
              </a:tr>
              <a:tr h="1399916">
                <a:tc>
                  <a:txBody>
                    <a:bodyPr/>
                    <a:lstStyle/>
                    <a:p>
                      <a:pPr algn="just"/>
                      <a:endParaRPr lang="en-US" dirty="0"/>
                    </a:p>
                  </a:txBody>
                  <a:tcPr/>
                </a:tc>
                <a:tc>
                  <a:txBody>
                    <a:bodyPr/>
                    <a:lstStyle/>
                    <a:p>
                      <a:pPr algn="just"/>
                      <a:r>
                        <a:rPr lang="en-US" sz="1600" i="1" dirty="0" err="1" smtClean="0"/>
                        <a:t>Allium</a:t>
                      </a:r>
                      <a:r>
                        <a:rPr lang="en-US" sz="1600" i="1" baseline="0" dirty="0" smtClean="0"/>
                        <a:t> </a:t>
                      </a:r>
                      <a:r>
                        <a:rPr lang="en-US" sz="1600" i="1" baseline="0" dirty="0" err="1" smtClean="0"/>
                        <a:t>sativum</a:t>
                      </a:r>
                      <a:endParaRPr lang="en-US" sz="1600" i="1" dirty="0"/>
                    </a:p>
                  </a:txBody>
                  <a:tcPr/>
                </a:tc>
                <a:tc>
                  <a:txBody>
                    <a:bodyPr/>
                    <a:lstStyle/>
                    <a:p>
                      <a:pPr algn="just"/>
                      <a:r>
                        <a:rPr lang="en-US" sz="1800" i="0" dirty="0" smtClean="0"/>
                        <a:t>Garlic,</a:t>
                      </a:r>
                      <a:r>
                        <a:rPr lang="en-US" sz="1800" i="0" baseline="0" dirty="0" smtClean="0"/>
                        <a:t> </a:t>
                      </a:r>
                      <a:r>
                        <a:rPr lang="en-US" sz="1800" i="0" baseline="0" dirty="0" err="1" smtClean="0"/>
                        <a:t>lehsun</a:t>
                      </a:r>
                      <a:r>
                        <a:rPr lang="en-US" sz="1800" i="0" baseline="0" dirty="0" smtClean="0"/>
                        <a:t>, </a:t>
                      </a:r>
                      <a:r>
                        <a:rPr lang="en-US" sz="1800" i="0" baseline="0" dirty="0" err="1" smtClean="0"/>
                        <a:t>lashuna</a:t>
                      </a:r>
                      <a:endParaRPr lang="en-US" sz="1800" i="0" dirty="0"/>
                    </a:p>
                  </a:txBody>
                  <a:tcPr/>
                </a:tc>
                <a:tc>
                  <a:txBody>
                    <a:bodyPr/>
                    <a:lstStyle/>
                    <a:p>
                      <a:pPr algn="just"/>
                      <a:r>
                        <a:rPr lang="en-US" dirty="0" smtClean="0"/>
                        <a:t>It supports healthy heart</a:t>
                      </a:r>
                      <a:r>
                        <a:rPr lang="en-US" baseline="0" dirty="0" smtClean="0"/>
                        <a:t> rate, helps in lowering cholesterol levels in the blood. It acts as a cardio-protective agent, helps to reduce blood pressure and improves blood flow</a:t>
                      </a:r>
                      <a:endParaRPr lang="en-US" dirty="0" smtClean="0"/>
                    </a:p>
                  </a:txBody>
                  <a:tcPr/>
                </a:tc>
              </a:tr>
              <a:tr h="1137432">
                <a:tc>
                  <a:txBody>
                    <a:bodyPr/>
                    <a:lstStyle/>
                    <a:p>
                      <a:pPr algn="just"/>
                      <a:endParaRPr lang="en-US" dirty="0"/>
                    </a:p>
                  </a:txBody>
                  <a:tcPr/>
                </a:tc>
                <a:tc>
                  <a:txBody>
                    <a:bodyPr/>
                    <a:lstStyle/>
                    <a:p>
                      <a:pPr algn="just"/>
                      <a:r>
                        <a:rPr lang="en-US" sz="1600" i="1" kern="1200" dirty="0" err="1" smtClean="0"/>
                        <a:t>Balsamodendron</a:t>
                      </a:r>
                      <a:r>
                        <a:rPr lang="en-US" sz="1600" i="1" kern="1200" dirty="0" smtClean="0"/>
                        <a:t> </a:t>
                      </a:r>
                      <a:r>
                        <a:rPr lang="en-US" sz="1600" i="1" kern="1200" dirty="0" err="1" smtClean="0"/>
                        <a:t>mukul</a:t>
                      </a:r>
                      <a:endParaRPr lang="en-US" sz="1600" i="1" dirty="0"/>
                    </a:p>
                  </a:txBody>
                  <a:tcPr/>
                </a:tc>
                <a:tc>
                  <a:txBody>
                    <a:bodyPr/>
                    <a:lstStyle/>
                    <a:p>
                      <a:pPr algn="just"/>
                      <a:r>
                        <a:rPr lang="en-US" sz="1800" kern="1200" dirty="0" err="1" smtClean="0"/>
                        <a:t>Guggul</a:t>
                      </a:r>
                      <a:endParaRPr lang="en-US" i="1"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n-lt"/>
                          <a:ea typeface="+mn-ea"/>
                          <a:cs typeface="+mn-cs"/>
                        </a:rPr>
                        <a:t>Helps in reduction of cholesterol. It strengthens the heart</a:t>
                      </a:r>
                      <a:r>
                        <a:rPr lang="en-US" sz="1800" kern="1200" baseline="0" dirty="0" smtClean="0">
                          <a:solidFill>
                            <a:schemeClr val="tx1"/>
                          </a:solidFill>
                          <a:latin typeface="+mn-lt"/>
                          <a:ea typeface="+mn-ea"/>
                          <a:cs typeface="+mn-cs"/>
                        </a:rPr>
                        <a:t>. </a:t>
                      </a:r>
                      <a:r>
                        <a:rPr lang="en-US" sz="1800" kern="1200" dirty="0" smtClean="0">
                          <a:solidFill>
                            <a:schemeClr val="tx1"/>
                          </a:solidFill>
                          <a:latin typeface="+mn-lt"/>
                          <a:ea typeface="+mn-ea"/>
                          <a:cs typeface="+mn-cs"/>
                        </a:rPr>
                        <a:t>It also has anticoagulant and anti-platelet activity inhibits the formation of blood clots</a:t>
                      </a:r>
                      <a:endParaRPr lang="en-IN" dirty="0" smtClean="0"/>
                    </a:p>
                  </a:txBody>
                  <a:tcPr/>
                </a:tc>
              </a:tr>
              <a:tr h="1386447">
                <a:tc>
                  <a:txBody>
                    <a:bodyPr/>
                    <a:lstStyle/>
                    <a:p>
                      <a:pPr algn="just"/>
                      <a:endParaRPr lang="en-US" dirty="0"/>
                    </a:p>
                  </a:txBody>
                  <a:tcPr/>
                </a:tc>
                <a:tc>
                  <a:txBody>
                    <a:bodyPr/>
                    <a:lstStyle/>
                    <a:p>
                      <a:pPr algn="just"/>
                      <a:r>
                        <a:rPr lang="en-US" i="1" dirty="0" err="1" smtClean="0"/>
                        <a:t>Saccharum</a:t>
                      </a:r>
                      <a:r>
                        <a:rPr lang="en-US" i="1" baseline="0" dirty="0" smtClean="0"/>
                        <a:t> </a:t>
                      </a:r>
                      <a:r>
                        <a:rPr lang="en-US" i="1" baseline="0" dirty="0" err="1" smtClean="0"/>
                        <a:t>officinarum</a:t>
                      </a:r>
                      <a:endParaRPr lang="en-US" i="1" dirty="0"/>
                    </a:p>
                  </a:txBody>
                  <a:tcPr/>
                </a:tc>
                <a:tc>
                  <a:txBody>
                    <a:bodyPr/>
                    <a:lstStyle/>
                    <a:p>
                      <a:pPr algn="just"/>
                      <a:r>
                        <a:rPr lang="en-US" sz="1800" kern="1200" dirty="0" err="1" smtClean="0"/>
                        <a:t>Ikshu</a:t>
                      </a:r>
                      <a:r>
                        <a:rPr lang="en-US" sz="1800" kern="1200" dirty="0" smtClean="0"/>
                        <a:t>, sugar cane</a:t>
                      </a:r>
                      <a:endParaRPr lang="en-US" sz="1800" i="1" dirty="0"/>
                    </a:p>
                  </a:txBody>
                  <a:tcPr/>
                </a:tc>
                <a:tc>
                  <a:txBody>
                    <a:bodyPr/>
                    <a:lstStyle/>
                    <a:p>
                      <a:pPr algn="just">
                        <a:lnSpc>
                          <a:spcPct val="100000"/>
                        </a:lnSpc>
                        <a:defRPr/>
                      </a:pPr>
                      <a:r>
                        <a:rPr lang="en-US" sz="1800" dirty="0" err="1" smtClean="0"/>
                        <a:t>Policosanol</a:t>
                      </a:r>
                      <a:r>
                        <a:rPr lang="en-US" sz="1800" dirty="0" smtClean="0"/>
                        <a:t> in </a:t>
                      </a:r>
                      <a:r>
                        <a:rPr lang="en-US" sz="1800" i="1" dirty="0" err="1" smtClean="0"/>
                        <a:t>Saccharum</a:t>
                      </a:r>
                      <a:r>
                        <a:rPr lang="en-US" sz="1800" i="1" dirty="0" smtClean="0"/>
                        <a:t> </a:t>
                      </a:r>
                      <a:r>
                        <a:rPr lang="en-US" sz="1800" i="1" dirty="0" err="1" smtClean="0"/>
                        <a:t>officinarum</a:t>
                      </a:r>
                      <a:r>
                        <a:rPr lang="en-US" sz="1800" dirty="0" smtClean="0"/>
                        <a:t> is beneficial in lowering serum cholesterol levels and in prevention of the onset of </a:t>
                      </a:r>
                      <a:r>
                        <a:rPr lang="en-US" sz="1800" dirty="0" err="1" smtClean="0"/>
                        <a:t>atherogenesis</a:t>
                      </a:r>
                      <a:r>
                        <a:rPr lang="en-US" sz="1800" dirty="0" smtClean="0"/>
                        <a:t>.</a:t>
                      </a:r>
                    </a:p>
                  </a:txBody>
                  <a:tcPr/>
                </a:tc>
              </a:tr>
            </a:tbl>
          </a:graphicData>
        </a:graphic>
      </p:graphicFrame>
      <p:pic>
        <p:nvPicPr>
          <p:cNvPr id="10" name="Picture 9" descr="97689577-copy-e1417513331763-810x609.jpg"/>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576264" y="2590800"/>
            <a:ext cx="1247052" cy="914739"/>
          </a:xfrm>
          <a:prstGeom prst="rect">
            <a:avLst/>
          </a:prstGeom>
        </p:spPr>
      </p:pic>
      <p:pic>
        <p:nvPicPr>
          <p:cNvPr id="11" name="Picture 10" descr="1104dp_04_o+1104dp_renewable_diesel_fuel_reinvented+sugar_cane.jpg"/>
          <p:cNvPicPr>
            <a:picLocks noChangeAspect="1"/>
          </p:cNvPicPr>
          <p:nvPr/>
        </p:nvPicPr>
        <p:blipFill>
          <a:blip r:embed="rId3" cstate="screen">
            <a:extLst>
              <a:ext uri="{28A0092B-C50C-407E-A947-70E740481C1C}">
                <a14:useLocalDpi xmlns:a14="http://schemas.microsoft.com/office/drawing/2010/main" xmlns=""/>
              </a:ext>
            </a:extLst>
          </a:blip>
          <a:srcRect/>
          <a:stretch>
            <a:fillRect/>
          </a:stretch>
        </p:blipFill>
        <p:spPr>
          <a:xfrm>
            <a:off x="609600" y="5181600"/>
            <a:ext cx="1157977" cy="852262"/>
          </a:xfrm>
          <a:prstGeom prst="rect">
            <a:avLst/>
          </a:prstGeom>
        </p:spPr>
      </p:pic>
      <p:pic>
        <p:nvPicPr>
          <p:cNvPr id="12" name="Picture 11" descr="guggul-gum-thar.jpg"/>
          <p:cNvPicPr>
            <a:picLocks noChangeAspect="1"/>
          </p:cNvPicPr>
          <p:nvPr/>
        </p:nvPicPr>
        <p:blipFill>
          <a:blip r:embed="rId4" cstate="screen">
            <a:extLst>
              <a:ext uri="{28A0092B-C50C-407E-A947-70E740481C1C}">
                <a14:useLocalDpi xmlns:a14="http://schemas.microsoft.com/office/drawing/2010/main" xmlns=""/>
              </a:ext>
            </a:extLst>
          </a:blip>
          <a:srcRect/>
          <a:stretch>
            <a:fillRect/>
          </a:stretch>
        </p:blipFill>
        <p:spPr>
          <a:xfrm>
            <a:off x="609600" y="3886200"/>
            <a:ext cx="1157977" cy="893286"/>
          </a:xfrm>
          <a:prstGeom prst="rect">
            <a:avLst/>
          </a:prstGeom>
        </p:spPr>
      </p:pic>
      <p:sp>
        <p:nvSpPr>
          <p:cNvPr id="13"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eaLnBrk="0" fontAlgn="auto" hangingPunct="0">
              <a:spcBef>
                <a:spcPts val="0"/>
              </a:spcBef>
              <a:spcAft>
                <a:spcPts val="0"/>
              </a:spcAft>
              <a:defRPr/>
            </a:pPr>
            <a:r>
              <a:rPr kumimoji="0" lang="en-US" sz="4000" i="0" u="none" strike="noStrike" kern="1200" cap="none" spc="0" normalizeH="0" baseline="0" noProof="0" dirty="0" smtClean="0">
                <a:ln>
                  <a:noFill/>
                </a:ln>
                <a:solidFill>
                  <a:schemeClr val="lt1"/>
                </a:solidFill>
                <a:effectLst/>
                <a:uLnTx/>
                <a:uFillTx/>
                <a:latin typeface="+mn-lt"/>
                <a:ea typeface="+mn-ea"/>
                <a:cs typeface="+mn-cs"/>
              </a:rPr>
              <a:t>  </a:t>
            </a:r>
            <a:r>
              <a:rPr lang="en-US" sz="2800" dirty="0" smtClean="0"/>
              <a:t>Key Cardio Supportive Ingredients in </a:t>
            </a:r>
            <a:r>
              <a:rPr lang="en-US" sz="2800" dirty="0" err="1" smtClean="0"/>
              <a:t>Procard</a:t>
            </a:r>
            <a:r>
              <a:rPr lang="en-US" sz="2800" dirty="0" smtClean="0"/>
              <a:t> </a:t>
            </a:r>
            <a:endParaRPr lang="en-US" sz="2500" dirty="0"/>
          </a:p>
        </p:txBody>
      </p:sp>
    </p:spTree>
    <p:extLst>
      <p:ext uri="{BB962C8B-B14F-4D97-AF65-F5344CB8AC3E}">
        <p14:creationId xmlns:p14="http://schemas.microsoft.com/office/powerpoint/2010/main" xmlns="" val="17103892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5181600" cy="4876800"/>
          </a:xfrm>
        </p:spPr>
        <p:txBody>
          <a:bodyPr>
            <a:normAutofit/>
          </a:bodyPr>
          <a:lstStyle/>
          <a:p>
            <a:pPr algn="just">
              <a:spcBef>
                <a:spcPts val="1200"/>
              </a:spcBef>
            </a:pPr>
            <a:r>
              <a:rPr lang="en-GB" sz="2100" dirty="0"/>
              <a:t>Helps lower cholesterol &amp; triglycerides</a:t>
            </a:r>
          </a:p>
          <a:p>
            <a:pPr algn="just">
              <a:spcBef>
                <a:spcPts val="1200"/>
              </a:spcBef>
            </a:pPr>
            <a:r>
              <a:rPr lang="en-GB" sz="2100" dirty="0"/>
              <a:t>Prevents  </a:t>
            </a:r>
            <a:r>
              <a:rPr lang="en-GB" sz="2100" dirty="0" smtClean="0"/>
              <a:t>blockage of arteries</a:t>
            </a:r>
            <a:endParaRPr lang="en-GB" sz="2100" dirty="0"/>
          </a:p>
          <a:p>
            <a:pPr algn="just">
              <a:spcBef>
                <a:spcPts val="1200"/>
              </a:spcBef>
            </a:pPr>
            <a:r>
              <a:rPr lang="en-GB" sz="2100" dirty="0"/>
              <a:t>Helps prevent accumulation of fatty deposits inside blood vessels</a:t>
            </a:r>
          </a:p>
          <a:p>
            <a:pPr algn="just">
              <a:spcBef>
                <a:spcPts val="1200"/>
              </a:spcBef>
            </a:pPr>
            <a:r>
              <a:rPr lang="en-GB" sz="2100" dirty="0"/>
              <a:t>Stabilizes blood sugar levels and aids in regulating high blood </a:t>
            </a:r>
            <a:r>
              <a:rPr lang="en-GB" sz="2100" dirty="0" smtClean="0"/>
              <a:t>pressure</a:t>
            </a:r>
          </a:p>
          <a:p>
            <a:pPr algn="just">
              <a:spcBef>
                <a:spcPts val="1200"/>
              </a:spcBef>
            </a:pPr>
            <a:r>
              <a:rPr lang="en-IN" sz="2100" dirty="0"/>
              <a:t>Play a role in burning body </a:t>
            </a:r>
            <a:r>
              <a:rPr lang="en-IN" sz="2100" dirty="0" smtClean="0"/>
              <a:t>fat</a:t>
            </a:r>
            <a:endParaRPr lang="en-GB" sz="2100" dirty="0"/>
          </a:p>
          <a:p>
            <a:pPr algn="just">
              <a:spcBef>
                <a:spcPts val="1200"/>
              </a:spcBef>
            </a:pPr>
            <a:r>
              <a:rPr lang="en-IN" sz="2100" dirty="0" smtClean="0"/>
              <a:t>Aid </a:t>
            </a:r>
            <a:r>
              <a:rPr lang="en-IN" sz="2100" dirty="0"/>
              <a:t>in the growth of </a:t>
            </a:r>
            <a:r>
              <a:rPr lang="en-IN" sz="2100" dirty="0" smtClean="0"/>
              <a:t>healthy hair</a:t>
            </a:r>
            <a:r>
              <a:rPr lang="en-IN" sz="2100" dirty="0"/>
              <a:t> and </a:t>
            </a:r>
            <a:r>
              <a:rPr lang="en-IN" sz="2100" dirty="0" smtClean="0"/>
              <a:t>nails</a:t>
            </a:r>
            <a:endParaRPr lang="en-IN" sz="2100" dirty="0"/>
          </a:p>
          <a:p>
            <a:pPr algn="just">
              <a:spcBef>
                <a:spcPts val="1200"/>
              </a:spcBef>
            </a:pPr>
            <a:r>
              <a:rPr lang="en-IN" sz="2100" dirty="0" smtClean="0"/>
              <a:t>Promote </a:t>
            </a:r>
            <a:r>
              <a:rPr lang="en-IN" sz="2100" dirty="0"/>
              <a:t>healthy </a:t>
            </a:r>
            <a:r>
              <a:rPr lang="en-IN" sz="2100" dirty="0" smtClean="0"/>
              <a:t>skin</a:t>
            </a:r>
            <a:endParaRPr lang="en-IN" sz="2100" dirty="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Benefits of Vestige Flaxseed Oil</a:t>
            </a:r>
            <a:endParaRPr lang="en-IN" sz="4000" dirty="0">
              <a:latin typeface="+mn-lt"/>
            </a:endParaRPr>
          </a:p>
        </p:txBody>
      </p:sp>
      <p:pic>
        <p:nvPicPr>
          <p:cNvPr id="6" name="Picture 5" descr="Flax.png"/>
          <p:cNvPicPr>
            <a:picLocks noChangeAspect="1"/>
          </p:cNvPicPr>
          <p:nvPr/>
        </p:nvPicPr>
        <p:blipFill>
          <a:blip r:embed="rId2" cstate="email"/>
          <a:srcRect l="19167" t="15007" r="35000" b="12508"/>
          <a:stretch>
            <a:fillRect/>
          </a:stretch>
        </p:blipFill>
        <p:spPr>
          <a:xfrm>
            <a:off x="5048907" y="1828800"/>
            <a:ext cx="3829707" cy="4038600"/>
          </a:xfrm>
          <a:prstGeom prst="rect">
            <a:avLst/>
          </a:prstGeom>
        </p:spPr>
      </p:pic>
    </p:spTree>
    <p:extLst>
      <p:ext uri="{BB962C8B-B14F-4D97-AF65-F5344CB8AC3E}">
        <p14:creationId xmlns:p14="http://schemas.microsoft.com/office/powerpoint/2010/main" xmlns="" val="170054672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4495800" cy="4525963"/>
          </a:xfrm>
        </p:spPr>
        <p:txBody>
          <a:bodyPr>
            <a:noAutofit/>
          </a:bodyPr>
          <a:lstStyle/>
          <a:p>
            <a:pPr marL="274320" indent="-274320" algn="just">
              <a:lnSpc>
                <a:spcPct val="120000"/>
              </a:lnSpc>
            </a:pPr>
            <a:r>
              <a:rPr lang="en-US" sz="2000" dirty="0"/>
              <a:t>Acts as a cardio-tonic</a:t>
            </a:r>
          </a:p>
          <a:p>
            <a:pPr marL="274320" indent="-274320" algn="just">
              <a:lnSpc>
                <a:spcPct val="120000"/>
              </a:lnSpc>
            </a:pPr>
            <a:r>
              <a:rPr lang="en-US" sz="2000" dirty="0"/>
              <a:t>Helps to manage lipid profile and reduce the risk of atherosclerosis</a:t>
            </a:r>
            <a:endParaRPr lang="en-IN" sz="2000" dirty="0"/>
          </a:p>
          <a:p>
            <a:pPr marL="274320" indent="-274320" algn="just">
              <a:lnSpc>
                <a:spcPct val="120000"/>
              </a:lnSpc>
            </a:pPr>
            <a:r>
              <a:rPr lang="en-US" sz="2000" dirty="0"/>
              <a:t>Helps regulates cholesterol and LDL – “Bad Cholesterol” levels in the blood</a:t>
            </a:r>
          </a:p>
          <a:p>
            <a:pPr marL="274320" indent="-274320" algn="just">
              <a:lnSpc>
                <a:spcPct val="120000"/>
              </a:lnSpc>
            </a:pPr>
            <a:r>
              <a:rPr lang="en-US" sz="2000" dirty="0"/>
              <a:t>Helps to improves HDL – “Good Cholesterol” levels in the blood</a:t>
            </a:r>
          </a:p>
          <a:p>
            <a:pPr marL="274320" indent="-274320" algn="just">
              <a:lnSpc>
                <a:spcPct val="120000"/>
              </a:lnSpc>
            </a:pPr>
            <a:r>
              <a:rPr lang="en-US" sz="2000" dirty="0"/>
              <a:t>Helps to improves blood circulation and useful in management of cardio vascular </a:t>
            </a:r>
            <a:r>
              <a:rPr lang="en-US" sz="2000" dirty="0" smtClean="0"/>
              <a:t>disease</a:t>
            </a:r>
            <a:endParaRPr lang="en-IN" sz="2000" dirty="0"/>
          </a:p>
        </p:txBody>
      </p:sp>
      <p:sp>
        <p:nvSpPr>
          <p:cNvPr id="5"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eaLnBrk="0" fontAlgn="auto" hangingPunct="0">
              <a:spcBef>
                <a:spcPts val="0"/>
              </a:spcBef>
              <a:spcAft>
                <a:spcPts val="0"/>
              </a:spcAft>
              <a:defRPr/>
            </a:pPr>
            <a:r>
              <a:rPr kumimoji="0" lang="en-US" sz="3600" b="1" i="0" u="none" strike="noStrike" kern="1200" cap="none" spc="0" normalizeH="0" baseline="0" noProof="0" dirty="0" smtClean="0">
                <a:ln>
                  <a:noFill/>
                </a:ln>
                <a:solidFill>
                  <a:schemeClr val="lt1"/>
                </a:solidFill>
                <a:effectLst/>
                <a:uLnTx/>
                <a:uFillTx/>
                <a:ea typeface="+mn-ea"/>
                <a:cs typeface="+mn-cs"/>
              </a:rPr>
              <a:t>  </a:t>
            </a:r>
            <a:r>
              <a:rPr lang="en-US" sz="3600" dirty="0" smtClean="0"/>
              <a:t>Benefits of </a:t>
            </a:r>
            <a:r>
              <a:rPr lang="en-US" sz="3600" dirty="0" err="1" smtClean="0"/>
              <a:t>Procard</a:t>
            </a:r>
            <a:endParaRPr lang="en-US" sz="3600" dirty="0"/>
          </a:p>
        </p:txBody>
      </p:sp>
      <p:pic>
        <p:nvPicPr>
          <p:cNvPr id="7" name="Picture 6" descr="Procard.png"/>
          <p:cNvPicPr>
            <a:picLocks noChangeAspect="1"/>
          </p:cNvPicPr>
          <p:nvPr/>
        </p:nvPicPr>
        <p:blipFill>
          <a:blip r:embed="rId2" cstate="email"/>
          <a:stretch>
            <a:fillRect/>
          </a:stretch>
        </p:blipFill>
        <p:spPr>
          <a:xfrm>
            <a:off x="5791200" y="1676400"/>
            <a:ext cx="2407229" cy="4336948"/>
          </a:xfrm>
          <a:prstGeom prst="rect">
            <a:avLst/>
          </a:prstGeom>
        </p:spPr>
      </p:pic>
    </p:spTree>
    <p:extLst>
      <p:ext uri="{BB962C8B-B14F-4D97-AF65-F5344CB8AC3E}">
        <p14:creationId xmlns:p14="http://schemas.microsoft.com/office/powerpoint/2010/main" xmlns="" val="146773938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5867400" cy="4525963"/>
          </a:xfrm>
        </p:spPr>
        <p:txBody>
          <a:bodyPr>
            <a:normAutofit/>
          </a:bodyPr>
          <a:lstStyle/>
          <a:p>
            <a:r>
              <a:rPr lang="en-US" sz="2400" dirty="0" smtClean="0">
                <a:ea typeface="Perpetua"/>
                <a:cs typeface="Perpetua"/>
              </a:rPr>
              <a:t>One to Two Capsules Twice daily</a:t>
            </a:r>
            <a:endParaRPr lang="en-IN" sz="2400" dirty="0"/>
          </a:p>
        </p:txBody>
      </p:sp>
      <p:sp>
        <p:nvSpPr>
          <p:cNvPr id="5"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eaLnBrk="0" fontAlgn="auto" hangingPunct="0">
              <a:spcBef>
                <a:spcPts val="0"/>
              </a:spcBef>
              <a:spcAft>
                <a:spcPts val="0"/>
              </a:spcAft>
              <a:defRPr/>
            </a:pPr>
            <a:r>
              <a:rPr kumimoji="0" lang="en-US" sz="4000" i="0" u="none" strike="noStrike" kern="1200" cap="none" spc="0" normalizeH="0" baseline="0" noProof="0" dirty="0" smtClean="0">
                <a:ln>
                  <a:noFill/>
                </a:ln>
                <a:solidFill>
                  <a:schemeClr val="lt1"/>
                </a:solidFill>
                <a:effectLst/>
                <a:uLnTx/>
                <a:uFillTx/>
                <a:latin typeface="+mn-lt"/>
                <a:ea typeface="+mn-ea"/>
                <a:cs typeface="+mn-cs"/>
              </a:rPr>
              <a:t>  </a:t>
            </a:r>
            <a:r>
              <a:rPr lang="en-US" sz="4000" dirty="0" smtClean="0"/>
              <a:t>Dosage</a:t>
            </a:r>
            <a:endParaRPr lang="en-US" sz="4000" dirty="0"/>
          </a:p>
        </p:txBody>
      </p:sp>
      <p:pic>
        <p:nvPicPr>
          <p:cNvPr id="7" name="Picture 6" descr="doc-heart.jpg"/>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4953000" y="3124200"/>
            <a:ext cx="4191000" cy="3140749"/>
          </a:xfrm>
          <a:prstGeom prst="rect">
            <a:avLst/>
          </a:prstGeom>
          <a:noFill/>
          <a:ln>
            <a:noFill/>
          </a:ln>
        </p:spPr>
      </p:pic>
    </p:spTree>
    <p:extLst>
      <p:ext uri="{BB962C8B-B14F-4D97-AF65-F5344CB8AC3E}">
        <p14:creationId xmlns:p14="http://schemas.microsoft.com/office/powerpoint/2010/main" xmlns="" val="398331525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2419350" y="2057400"/>
            <a:ext cx="4305301" cy="25146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rgbClr val="1B3B90"/>
                </a:solidFill>
                <a:effectLst/>
                <a:uLnTx/>
                <a:uFillTx/>
                <a:latin typeface="+mj-lt"/>
                <a:ea typeface="+mj-ea"/>
                <a:cs typeface="+mj-cs"/>
              </a:rPr>
              <a:t>                       </a:t>
            </a:r>
            <a:r>
              <a:rPr kumimoji="0" lang="en-US" sz="6000" b="1" i="0" u="none" strike="noStrike" kern="1200" cap="none" spc="0" normalizeH="0" baseline="0" noProof="0" dirty="0" err="1" smtClean="0">
                <a:ln>
                  <a:noFill/>
                </a:ln>
                <a:solidFill>
                  <a:srgbClr val="1B3B90"/>
                </a:solidFill>
                <a:effectLst/>
                <a:uLnTx/>
                <a:uFillTx/>
                <a:latin typeface="+mj-lt"/>
                <a:ea typeface="+mj-ea"/>
                <a:cs typeface="+mj-cs"/>
              </a:rPr>
              <a:t>Tox</a:t>
            </a:r>
            <a:r>
              <a:rPr lang="en-US" sz="6000" b="1" dirty="0" smtClean="0">
                <a:solidFill>
                  <a:srgbClr val="FFC000"/>
                </a:solidFill>
                <a:latin typeface="+mj-lt"/>
                <a:ea typeface="+mj-ea"/>
                <a:cs typeface="+mj-cs"/>
              </a:rPr>
              <a:t>Clean</a:t>
            </a:r>
            <a:endParaRPr kumimoji="0" lang="en-US" sz="6000" b="1" i="0" u="none" strike="noStrike" kern="1200" cap="none" spc="0" normalizeH="0" baseline="0" noProof="0" dirty="0" smtClean="0">
              <a:ln>
                <a:noFill/>
              </a:ln>
              <a:solidFill>
                <a:srgbClr val="FFC000"/>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smtClean="0">
                <a:ln>
                  <a:noFill/>
                </a:ln>
                <a:solidFill>
                  <a:srgbClr val="1B3B90"/>
                </a:solidFill>
                <a:effectLst/>
                <a:uLnTx/>
                <a:uFillTx/>
                <a:latin typeface="+mj-lt"/>
                <a:ea typeface="+mj-ea"/>
                <a:cs typeface="+mj-cs"/>
              </a:rPr>
              <a:t>Detox</a:t>
            </a:r>
            <a:r>
              <a:rPr kumimoji="0" lang="en-US" sz="2400" b="1" i="0" u="none" strike="noStrike" kern="1200" cap="none" spc="0" normalizeH="0" noProof="0" dirty="0" smtClean="0">
                <a:ln>
                  <a:noFill/>
                </a:ln>
                <a:solidFill>
                  <a:srgbClr val="1B3B90"/>
                </a:solidFill>
                <a:effectLst/>
                <a:uLnTx/>
                <a:uFillTx/>
                <a:latin typeface="+mj-lt"/>
                <a:ea typeface="+mj-ea"/>
                <a:cs typeface="+mj-cs"/>
              </a:rPr>
              <a:t>, Naturally!</a:t>
            </a:r>
            <a:endParaRPr kumimoji="0" lang="en-US" sz="2400" b="0" i="0" u="none" strike="noStrike" kern="1200" cap="none" spc="0" normalizeH="0" baseline="0" noProof="0" dirty="0" smtClean="0">
              <a:ln>
                <a:noFill/>
              </a:ln>
              <a:solidFill>
                <a:srgbClr val="1B3B90"/>
              </a:solidFill>
              <a:effectLst/>
              <a:uLnTx/>
              <a:uFillTx/>
              <a:latin typeface="+mj-lt"/>
              <a:ea typeface="+mj-ea"/>
              <a:cs typeface="+mj-cs"/>
            </a:endParaRPr>
          </a:p>
        </p:txBody>
      </p:sp>
      <p:pic>
        <p:nvPicPr>
          <p:cNvPr id="6" name="Picture 3" descr="C:\Users\Abhinav\Desktop\Logos\Ayushante_wo bg.pn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2781300" y="2254715"/>
            <a:ext cx="3581400" cy="79328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694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ver-detox.jpg"/>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4445540" y="2209800"/>
            <a:ext cx="4289896" cy="3200400"/>
          </a:xfrm>
          <a:prstGeom prst="rect">
            <a:avLst/>
          </a:prstGeom>
          <a:noFill/>
          <a:ln>
            <a:noFill/>
          </a:ln>
        </p:spPr>
      </p:pic>
      <p:sp>
        <p:nvSpPr>
          <p:cNvPr id="4" name="Content Placeholder 2"/>
          <p:cNvSpPr>
            <a:spLocks noGrp="1"/>
          </p:cNvSpPr>
          <p:nvPr>
            <p:ph idx="1"/>
          </p:nvPr>
        </p:nvSpPr>
        <p:spPr>
          <a:xfrm>
            <a:off x="304800" y="1600200"/>
            <a:ext cx="4419600" cy="5029200"/>
          </a:xfrm>
        </p:spPr>
        <p:txBody>
          <a:bodyPr>
            <a:noAutofit/>
          </a:bodyPr>
          <a:lstStyle/>
          <a:p>
            <a:pPr marL="274320" indent="-274320" algn="just">
              <a:spcBef>
                <a:spcPts val="400"/>
              </a:spcBef>
            </a:pPr>
            <a:r>
              <a:rPr lang="en-US" sz="2100" dirty="0" smtClean="0"/>
              <a:t>Detoxification is the process of </a:t>
            </a:r>
            <a:r>
              <a:rPr lang="en-US" sz="2100" b="1" dirty="0" smtClean="0"/>
              <a:t>clearing</a:t>
            </a:r>
            <a:r>
              <a:rPr lang="en-US" sz="2100" dirty="0" smtClean="0"/>
              <a:t> </a:t>
            </a:r>
            <a:r>
              <a:rPr lang="en-US" sz="2100" b="1" dirty="0" smtClean="0"/>
              <a:t>toxins</a:t>
            </a:r>
            <a:r>
              <a:rPr lang="en-US" sz="2100" dirty="0" smtClean="0"/>
              <a:t> from the body</a:t>
            </a:r>
          </a:p>
          <a:p>
            <a:pPr marL="274320" indent="-274320" algn="just">
              <a:spcBef>
                <a:spcPts val="400"/>
              </a:spcBef>
            </a:pPr>
            <a:r>
              <a:rPr lang="en-US" sz="2100" dirty="0" smtClean="0"/>
              <a:t>Poor digestion, colon dysfunction, reduced liver function, and poor elimination from the body, all add to increased toxicity in the body</a:t>
            </a:r>
          </a:p>
          <a:p>
            <a:pPr marL="274320" lvl="0" indent="-274320" algn="just">
              <a:spcBef>
                <a:spcPts val="400"/>
              </a:spcBef>
              <a:defRPr/>
            </a:pPr>
            <a:r>
              <a:rPr lang="en-US" sz="2100" dirty="0" smtClean="0"/>
              <a:t>Naturally, the body clears toxins in the liver and excrete through the kidneys, skin and lungs</a:t>
            </a:r>
          </a:p>
          <a:p>
            <a:pPr marL="274320" lvl="0" indent="-274320" algn="just">
              <a:spcBef>
                <a:spcPts val="400"/>
              </a:spcBef>
              <a:defRPr/>
            </a:pPr>
            <a:r>
              <a:rPr lang="en-US" sz="2100" dirty="0" smtClean="0"/>
              <a:t>When the liver gets overburdened, it starts to store toxins in the fat tissues, and these re-circulate in the blood and lead to many diseases</a:t>
            </a:r>
          </a:p>
          <a:p>
            <a:pPr marL="274320" indent="-274320" algn="just">
              <a:spcBef>
                <a:spcPts val="400"/>
              </a:spcBef>
            </a:pPr>
            <a:endParaRPr lang="en-US" sz="2100" dirty="0" smtClean="0"/>
          </a:p>
        </p:txBody>
      </p:sp>
      <p:sp>
        <p:nvSpPr>
          <p:cNvPr id="7"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eaLnBrk="0" fontAlgn="auto" hangingPunct="0">
              <a:spcBef>
                <a:spcPts val="0"/>
              </a:spcBef>
              <a:spcAft>
                <a:spcPts val="0"/>
              </a:spcAft>
              <a:defRPr/>
            </a:pPr>
            <a:r>
              <a:rPr kumimoji="0" lang="en-US" sz="4000" i="0" u="none" strike="noStrike" kern="1200" cap="none" spc="0" normalizeH="0" baseline="0" noProof="0" dirty="0" smtClean="0">
                <a:ln>
                  <a:noFill/>
                </a:ln>
                <a:solidFill>
                  <a:schemeClr val="lt1"/>
                </a:solidFill>
                <a:effectLst/>
                <a:uLnTx/>
                <a:uFillTx/>
                <a:latin typeface="+mn-lt"/>
                <a:ea typeface="+mn-ea"/>
                <a:cs typeface="+mn-cs"/>
              </a:rPr>
              <a:t>  </a:t>
            </a:r>
            <a:r>
              <a:rPr lang="en-US" sz="4000" dirty="0" smtClean="0"/>
              <a:t>Detoxification</a:t>
            </a:r>
            <a:endParaRPr lang="en-US" sz="4000" dirty="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santhosh\Pictures\ayurveda\Toxins-in-body-2.jpg"/>
          <p:cNvPicPr>
            <a:picLocks noChangeAspect="1" noChangeArrowheads="1"/>
          </p:cNvPicPr>
          <p:nvPr/>
        </p:nvPicPr>
        <p:blipFill>
          <a:blip r:embed="rId2" cstate="print">
            <a:extLst>
              <a:ext uri="{28A0092B-C50C-407E-A947-70E740481C1C}">
                <a14:useLocalDpi xmlns="" xmlns:a14="http://schemas.microsoft.com/office/drawing/2010/main"/>
              </a:ext>
            </a:extLst>
          </a:blip>
          <a:srcRect/>
          <a:stretch>
            <a:fillRect/>
          </a:stretch>
        </p:blipFill>
        <p:spPr bwMode="auto">
          <a:xfrm>
            <a:off x="838200" y="1529862"/>
            <a:ext cx="7467600" cy="4642338"/>
          </a:xfrm>
          <a:prstGeom prst="rect">
            <a:avLst/>
          </a:prstGeom>
          <a:noFill/>
          <a:ln>
            <a:noFill/>
          </a:ln>
        </p:spPr>
      </p:pic>
      <p:sp>
        <p:nvSpPr>
          <p:cNvPr id="7"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spcBef>
                <a:spcPct val="0"/>
              </a:spcBef>
              <a:defRPr/>
            </a:pPr>
            <a:r>
              <a:rPr kumimoji="0" lang="en-US" sz="4000" i="0" u="none" strike="noStrike" kern="1200" cap="none" spc="0" normalizeH="0" baseline="0" noProof="0" dirty="0" smtClean="0">
                <a:ln>
                  <a:noFill/>
                </a:ln>
                <a:solidFill>
                  <a:schemeClr val="lt1"/>
                </a:solidFill>
                <a:effectLst/>
                <a:uLnTx/>
                <a:uFillTx/>
                <a:latin typeface="+mn-lt"/>
                <a:ea typeface="+mn-ea"/>
                <a:cs typeface="+mn-cs"/>
              </a:rPr>
              <a:t>  </a:t>
            </a:r>
            <a:r>
              <a:rPr lang="en-US" sz="3500" dirty="0" smtClean="0">
                <a:solidFill>
                  <a:schemeClr val="bg1"/>
                </a:solidFill>
              </a:rPr>
              <a:t>Process of Detoxification &amp; Elimination</a:t>
            </a:r>
            <a:endParaRPr lang="en-US" sz="4000" dirty="0">
              <a:solidFill>
                <a:schemeClr val="bg1"/>
              </a:solidFill>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eaLnBrk="0" fontAlgn="auto" hangingPunct="0">
              <a:spcBef>
                <a:spcPts val="0"/>
              </a:spcBef>
              <a:spcAft>
                <a:spcPts val="0"/>
              </a:spcAft>
              <a:defRPr/>
            </a:pPr>
            <a:r>
              <a:rPr kumimoji="0" lang="en-US" sz="4000" i="0" u="none" strike="noStrike" kern="1200" cap="none" spc="0" normalizeH="0" baseline="0" noProof="0" dirty="0" smtClean="0">
                <a:ln>
                  <a:noFill/>
                </a:ln>
                <a:solidFill>
                  <a:schemeClr val="lt1"/>
                </a:solidFill>
                <a:effectLst/>
                <a:uLnTx/>
                <a:uFillTx/>
                <a:latin typeface="+mn-lt"/>
                <a:ea typeface="+mn-ea"/>
                <a:cs typeface="+mn-cs"/>
              </a:rPr>
              <a:t>  </a:t>
            </a:r>
            <a:r>
              <a:rPr lang="en-US" sz="3200" dirty="0" smtClean="0">
                <a:solidFill>
                  <a:schemeClr val="bg1"/>
                </a:solidFill>
              </a:rPr>
              <a:t>Key Detoxifying Ingredients in </a:t>
            </a:r>
            <a:r>
              <a:rPr lang="en-US" sz="3200" dirty="0" err="1" smtClean="0">
                <a:solidFill>
                  <a:schemeClr val="bg1"/>
                </a:solidFill>
              </a:rPr>
              <a:t>Toxclean</a:t>
            </a:r>
            <a:endParaRPr lang="en-US" sz="3200"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xmlns="" val="1160813283"/>
              </p:ext>
            </p:extLst>
          </p:nvPr>
        </p:nvGraphicFramePr>
        <p:xfrm>
          <a:off x="304799" y="1600200"/>
          <a:ext cx="8534401" cy="4672555"/>
        </p:xfrm>
        <a:graphic>
          <a:graphicData uri="http://schemas.openxmlformats.org/drawingml/2006/table">
            <a:tbl>
              <a:tblPr firstRow="1" bandRow="1">
                <a:tableStyleId>{5940675A-B579-460E-94D1-54222C63F5DA}</a:tableStyleId>
              </a:tblPr>
              <a:tblGrid>
                <a:gridCol w="1580442"/>
                <a:gridCol w="1343379"/>
                <a:gridCol w="1264355"/>
                <a:gridCol w="4346225"/>
              </a:tblGrid>
              <a:tr h="554626">
                <a:tc>
                  <a:txBody>
                    <a:bodyPr/>
                    <a:lstStyle/>
                    <a:p>
                      <a:pPr algn="ctr"/>
                      <a:endParaRPr lang="en-US" sz="1600" b="1" dirty="0"/>
                    </a:p>
                  </a:txBody>
                  <a:tcPr anchor="ctr"/>
                </a:tc>
                <a:tc>
                  <a:txBody>
                    <a:bodyPr/>
                    <a:lstStyle/>
                    <a:p>
                      <a:pPr algn="ctr"/>
                      <a:r>
                        <a:rPr lang="en-US" sz="1600" b="1" dirty="0" smtClean="0"/>
                        <a:t>BOTANICAL</a:t>
                      </a:r>
                      <a:r>
                        <a:rPr lang="en-US" sz="1600" b="1" baseline="0" dirty="0" smtClean="0"/>
                        <a:t> NAME</a:t>
                      </a:r>
                      <a:endParaRPr lang="en-US" sz="1600" b="1" dirty="0"/>
                    </a:p>
                  </a:txBody>
                  <a:tcPr anchor="ctr"/>
                </a:tc>
                <a:tc>
                  <a:txBody>
                    <a:bodyPr/>
                    <a:lstStyle/>
                    <a:p>
                      <a:pPr algn="ctr"/>
                      <a:r>
                        <a:rPr lang="en-US" sz="1600" b="1" dirty="0" smtClean="0"/>
                        <a:t>COMMON </a:t>
                      </a:r>
                    </a:p>
                    <a:p>
                      <a:pPr algn="ctr"/>
                      <a:r>
                        <a:rPr lang="en-US" sz="1600" b="1" dirty="0" smtClean="0"/>
                        <a:t>NAME</a:t>
                      </a:r>
                      <a:endParaRPr lang="en-US" sz="1600" b="1" dirty="0"/>
                    </a:p>
                  </a:txBody>
                  <a:tcPr anchor="ctr"/>
                </a:tc>
                <a:tc>
                  <a:txBody>
                    <a:bodyPr/>
                    <a:lstStyle/>
                    <a:p>
                      <a:pPr algn="ctr"/>
                      <a:r>
                        <a:rPr lang="en-US" sz="1600" b="1" dirty="0" smtClean="0"/>
                        <a:t> BENEFITS</a:t>
                      </a:r>
                      <a:endParaRPr lang="en-US" sz="1600" b="1" dirty="0"/>
                    </a:p>
                  </a:txBody>
                  <a:tcPr anchor="ctr"/>
                </a:tc>
              </a:tr>
              <a:tr h="1722259">
                <a:tc>
                  <a:txBody>
                    <a:bodyPr/>
                    <a:lstStyle/>
                    <a:p>
                      <a:endParaRPr lang="en-US" dirty="0"/>
                    </a:p>
                  </a:txBody>
                  <a:tcPr/>
                </a:tc>
                <a:tc>
                  <a:txBody>
                    <a:bodyPr/>
                    <a:lstStyle/>
                    <a:p>
                      <a:r>
                        <a:rPr lang="en-US" sz="1600" i="1" kern="1200" dirty="0" err="1" smtClean="0"/>
                        <a:t>Triphala</a:t>
                      </a:r>
                      <a:r>
                        <a:rPr lang="en-US" sz="1600" i="1" kern="1200" baseline="0" dirty="0" smtClean="0"/>
                        <a:t> (</a:t>
                      </a:r>
                      <a:r>
                        <a:rPr lang="en-US" sz="1600" i="1" kern="1200" dirty="0" err="1" smtClean="0"/>
                        <a:t>Emblica</a:t>
                      </a:r>
                      <a:r>
                        <a:rPr lang="en-US" sz="1600" i="1" kern="1200" dirty="0" smtClean="0"/>
                        <a:t> </a:t>
                      </a:r>
                      <a:r>
                        <a:rPr lang="en-US" sz="1600" i="1" kern="1200" dirty="0" err="1" smtClean="0"/>
                        <a:t>officinalis</a:t>
                      </a:r>
                      <a:r>
                        <a:rPr lang="en-US" sz="1600" i="1" kern="1200" dirty="0" smtClean="0"/>
                        <a:t>, </a:t>
                      </a:r>
                      <a:r>
                        <a:rPr lang="en-US" sz="1600" i="1" kern="1200" dirty="0" err="1" smtClean="0"/>
                        <a:t>Terminalia</a:t>
                      </a:r>
                      <a:r>
                        <a:rPr lang="en-US" sz="1600" i="1" kern="1200" baseline="0" dirty="0" smtClean="0"/>
                        <a:t> </a:t>
                      </a:r>
                      <a:r>
                        <a:rPr lang="en-US" sz="1600" i="1" kern="1200" baseline="0" dirty="0" err="1" smtClean="0"/>
                        <a:t>bellirica</a:t>
                      </a:r>
                      <a:r>
                        <a:rPr lang="en-US" sz="1600" i="1" kern="1200" baseline="0" dirty="0" smtClean="0"/>
                        <a:t>, </a:t>
                      </a:r>
                      <a:r>
                        <a:rPr lang="en-US" sz="1600" i="1" kern="1200" baseline="0" dirty="0" err="1" smtClean="0"/>
                        <a:t>Terminalia</a:t>
                      </a:r>
                      <a:r>
                        <a:rPr lang="en-US" sz="1600" i="1" kern="1200" baseline="0" dirty="0" smtClean="0"/>
                        <a:t> </a:t>
                      </a:r>
                      <a:r>
                        <a:rPr lang="en-US" sz="1600" i="1" kern="1200" baseline="0" dirty="0" err="1" smtClean="0"/>
                        <a:t>chebula</a:t>
                      </a:r>
                      <a:r>
                        <a:rPr lang="en-US" sz="1600" i="1" kern="1200" dirty="0" smtClean="0"/>
                        <a:t> )</a:t>
                      </a:r>
                      <a:endParaRPr lang="en-US" sz="1600" i="1" dirty="0"/>
                    </a:p>
                  </a:txBody>
                  <a:tcPr/>
                </a:tc>
                <a:tc>
                  <a:txBody>
                    <a:bodyPr/>
                    <a:lstStyle/>
                    <a:p>
                      <a:r>
                        <a:rPr lang="en-US" sz="1800" kern="1200" dirty="0" err="1" smtClean="0"/>
                        <a:t>Triphala</a:t>
                      </a:r>
                      <a:r>
                        <a:rPr lang="en-US" sz="1800" kern="1200" dirty="0" smtClean="0"/>
                        <a:t> </a:t>
                      </a:r>
                      <a:endParaRPr lang="en-US" i="1" dirty="0"/>
                    </a:p>
                  </a:txBody>
                  <a:tcPr/>
                </a:tc>
                <a:tc>
                  <a:txBody>
                    <a:bodyPr/>
                    <a:lstStyle/>
                    <a:p>
                      <a:r>
                        <a:rPr lang="en-US" dirty="0" smtClean="0"/>
                        <a:t>Regulate digestion</a:t>
                      </a:r>
                    </a:p>
                    <a:p>
                      <a:r>
                        <a:rPr lang="en-US" dirty="0" smtClean="0"/>
                        <a:t>Relieve constipation</a:t>
                      </a:r>
                    </a:p>
                    <a:p>
                      <a:r>
                        <a:rPr lang="en-US" dirty="0" smtClean="0"/>
                        <a:t>Flush out toxins</a:t>
                      </a:r>
                    </a:p>
                    <a:p>
                      <a:r>
                        <a:rPr lang="en-US" dirty="0" smtClean="0"/>
                        <a:t>Purify blood</a:t>
                      </a:r>
                    </a:p>
                    <a:p>
                      <a:r>
                        <a:rPr lang="en-US" dirty="0" smtClean="0"/>
                        <a:t>Helps cleanse the colon</a:t>
                      </a:r>
                      <a:endParaRPr lang="en-US" b="1" dirty="0" smtClean="0"/>
                    </a:p>
                  </a:txBody>
                  <a:tcPr/>
                </a:tc>
              </a:tr>
              <a:tr h="960521">
                <a:tc>
                  <a:txBody>
                    <a:bodyPr/>
                    <a:lstStyle/>
                    <a:p>
                      <a:endParaRPr lang="en-US" dirty="0"/>
                    </a:p>
                  </a:txBody>
                  <a:tcPr/>
                </a:tc>
                <a:tc>
                  <a:txBody>
                    <a:bodyPr/>
                    <a:lstStyle/>
                    <a:p>
                      <a:r>
                        <a:rPr lang="en-US" i="1" dirty="0" err="1" smtClean="0"/>
                        <a:t>Azadirachta</a:t>
                      </a:r>
                      <a:r>
                        <a:rPr lang="en-US" i="1" dirty="0" smtClean="0"/>
                        <a:t> </a:t>
                      </a:r>
                      <a:r>
                        <a:rPr lang="en-US" i="1" dirty="0" err="1" smtClean="0"/>
                        <a:t>indica</a:t>
                      </a:r>
                      <a:endParaRPr lang="en-US" i="1" dirty="0"/>
                    </a:p>
                  </a:txBody>
                  <a:tcPr/>
                </a:tc>
                <a:tc>
                  <a:txBody>
                    <a:bodyPr/>
                    <a:lstStyle/>
                    <a:p>
                      <a:r>
                        <a:rPr lang="en-US" sz="1800" kern="1200" dirty="0" err="1" smtClean="0"/>
                        <a:t>Neem</a:t>
                      </a:r>
                      <a:r>
                        <a:rPr lang="en-US" sz="1800" kern="1200" dirty="0" smtClean="0"/>
                        <a:t>, </a:t>
                      </a:r>
                      <a:r>
                        <a:rPr lang="en-US" sz="1800" kern="1200" dirty="0" err="1" smtClean="0"/>
                        <a:t>Nimba</a:t>
                      </a:r>
                      <a:endParaRPr lang="en-US" sz="1800" i="1" dirty="0"/>
                    </a:p>
                  </a:txBody>
                  <a:tcPr/>
                </a:tc>
                <a:tc>
                  <a:txBody>
                    <a:bodyPr/>
                    <a:lstStyle/>
                    <a:p>
                      <a:r>
                        <a:rPr lang="en-US" dirty="0" err="1" smtClean="0"/>
                        <a:t>Immunomodulatory</a:t>
                      </a:r>
                      <a:endParaRPr lang="en-US" dirty="0" smtClean="0"/>
                    </a:p>
                    <a:p>
                      <a:r>
                        <a:rPr lang="en-US" dirty="0" smtClean="0"/>
                        <a:t>Broad Spectrum Anti</a:t>
                      </a:r>
                      <a:r>
                        <a:rPr lang="en-US" baseline="0" dirty="0" smtClean="0"/>
                        <a:t> microbial</a:t>
                      </a:r>
                    </a:p>
                    <a:p>
                      <a:r>
                        <a:rPr lang="en-US" baseline="0" dirty="0" smtClean="0"/>
                        <a:t>Anti inflammatory</a:t>
                      </a:r>
                      <a:endParaRPr lang="en-US" b="1" dirty="0" smtClean="0"/>
                    </a:p>
                  </a:txBody>
                  <a:tcPr/>
                </a:tc>
              </a:tr>
              <a:tr h="1334594">
                <a:tc>
                  <a:txBody>
                    <a:bodyPr/>
                    <a:lstStyle/>
                    <a:p>
                      <a:endParaRPr lang="en-US" dirty="0"/>
                    </a:p>
                  </a:txBody>
                  <a:tcPr/>
                </a:tc>
                <a:tc>
                  <a:txBody>
                    <a:bodyPr/>
                    <a:lstStyle/>
                    <a:p>
                      <a:r>
                        <a:rPr lang="en-US" sz="1600" i="1" dirty="0" smtClean="0"/>
                        <a:t>Curcuma</a:t>
                      </a:r>
                      <a:r>
                        <a:rPr lang="en-US" sz="1600" i="1" baseline="0" dirty="0" smtClean="0"/>
                        <a:t>  </a:t>
                      </a:r>
                      <a:r>
                        <a:rPr lang="en-US" sz="1600" i="1" baseline="0" dirty="0" err="1" smtClean="0"/>
                        <a:t>longa</a:t>
                      </a:r>
                      <a:endParaRPr lang="en-US" sz="1600" i="1" dirty="0"/>
                    </a:p>
                  </a:txBody>
                  <a:tcPr/>
                </a:tc>
                <a:tc>
                  <a:txBody>
                    <a:bodyPr/>
                    <a:lstStyle/>
                    <a:p>
                      <a:r>
                        <a:rPr lang="en-US" sz="1800" i="0" dirty="0" err="1" smtClean="0"/>
                        <a:t>Haldi</a:t>
                      </a:r>
                      <a:r>
                        <a:rPr lang="en-US" sz="1800" i="0" dirty="0" smtClean="0"/>
                        <a:t>,</a:t>
                      </a:r>
                      <a:r>
                        <a:rPr lang="en-US" sz="1800" i="0" baseline="0" dirty="0" smtClean="0"/>
                        <a:t> </a:t>
                      </a:r>
                      <a:r>
                        <a:rPr lang="en-US" sz="1800" i="0" baseline="0" dirty="0" err="1" smtClean="0"/>
                        <a:t>Haridra</a:t>
                      </a:r>
                      <a:endParaRPr lang="en-US" sz="1800" i="0" dirty="0"/>
                    </a:p>
                  </a:txBody>
                  <a:tcPr/>
                </a:tc>
                <a:tc>
                  <a:txBody>
                    <a:bodyPr/>
                    <a:lstStyle/>
                    <a:p>
                      <a:r>
                        <a:rPr lang="en-US" dirty="0" smtClean="0"/>
                        <a:t>Anti inflammatory</a:t>
                      </a:r>
                    </a:p>
                    <a:p>
                      <a:r>
                        <a:rPr lang="en-US" dirty="0" smtClean="0"/>
                        <a:t>Anti microbial</a:t>
                      </a:r>
                    </a:p>
                    <a:p>
                      <a:r>
                        <a:rPr lang="en-US" dirty="0" err="1" smtClean="0"/>
                        <a:t>Hepato</a:t>
                      </a:r>
                      <a:r>
                        <a:rPr lang="en-US" dirty="0" smtClean="0"/>
                        <a:t> protective – supports liver function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latin typeface="Capitals"/>
                      </a:endParaRPr>
                    </a:p>
                  </a:txBody>
                  <a:tcPr/>
                </a:tc>
              </a:tr>
            </a:tbl>
          </a:graphicData>
        </a:graphic>
      </p:graphicFrame>
      <p:pic>
        <p:nvPicPr>
          <p:cNvPr id="6" name="Picture 5" descr="triphala-copy.jpg"/>
          <p:cNvPicPr>
            <a:picLocks noChangeAspect="1"/>
          </p:cNvPicPr>
          <p:nvPr/>
        </p:nvPicPr>
        <p:blipFill>
          <a:blip r:embed="rId2" cstate="screen">
            <a:extLst>
              <a:ext uri="{28A0092B-C50C-407E-A947-70E740481C1C}">
                <a14:useLocalDpi xmlns:a14="http://schemas.microsoft.com/office/drawing/2010/main" xmlns=""/>
              </a:ext>
            </a:extLst>
          </a:blip>
          <a:srcRect/>
          <a:stretch>
            <a:fillRect/>
          </a:stretch>
        </p:blipFill>
        <p:spPr>
          <a:xfrm>
            <a:off x="533400" y="2514600"/>
            <a:ext cx="1188720" cy="1053559"/>
          </a:xfrm>
          <a:prstGeom prst="rect">
            <a:avLst/>
          </a:prstGeom>
        </p:spPr>
      </p:pic>
      <p:pic>
        <p:nvPicPr>
          <p:cNvPr id="7" name="Picture 6" descr="36-Amazing-Benefits-And-Uses-Of-Neem-For-Skin-Hair-And-Health.jpg"/>
          <p:cNvPicPr>
            <a:picLocks noChangeAspect="1"/>
          </p:cNvPicPr>
          <p:nvPr/>
        </p:nvPicPr>
        <p:blipFill>
          <a:blip r:embed="rId3" cstate="screen">
            <a:extLst>
              <a:ext uri="{28A0092B-C50C-407E-A947-70E740481C1C}">
                <a14:useLocalDpi xmlns:a14="http://schemas.microsoft.com/office/drawing/2010/main" xmlns=""/>
              </a:ext>
            </a:extLst>
          </a:blip>
          <a:srcRect/>
          <a:stretch>
            <a:fillRect/>
          </a:stretch>
        </p:blipFill>
        <p:spPr>
          <a:xfrm>
            <a:off x="533400" y="4038600"/>
            <a:ext cx="1188720" cy="727317"/>
          </a:xfrm>
          <a:prstGeom prst="rect">
            <a:avLst/>
          </a:prstGeom>
        </p:spPr>
      </p:pic>
      <p:pic>
        <p:nvPicPr>
          <p:cNvPr id="8" name="Picture 7" descr="tur.jpg"/>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533400" y="5181600"/>
            <a:ext cx="1188720" cy="985585"/>
          </a:xfrm>
          <a:prstGeom prst="rect">
            <a:avLst/>
          </a:prstGeom>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eaLnBrk="0" fontAlgn="auto" hangingPunct="0">
              <a:spcBef>
                <a:spcPts val="0"/>
              </a:spcBef>
              <a:spcAft>
                <a:spcPts val="0"/>
              </a:spcAft>
              <a:defRPr/>
            </a:pPr>
            <a:r>
              <a:rPr kumimoji="0" lang="en-US" sz="4000" i="0" u="none" strike="noStrike" kern="1200" cap="none" spc="0" normalizeH="0" baseline="0" noProof="0" dirty="0" smtClean="0">
                <a:ln>
                  <a:noFill/>
                </a:ln>
                <a:solidFill>
                  <a:schemeClr val="lt1"/>
                </a:solidFill>
                <a:effectLst/>
                <a:uLnTx/>
                <a:uFillTx/>
                <a:latin typeface="+mn-lt"/>
                <a:ea typeface="+mn-ea"/>
                <a:cs typeface="+mn-cs"/>
              </a:rPr>
              <a:t>  </a:t>
            </a:r>
            <a:r>
              <a:rPr lang="en-US" sz="3200" dirty="0" smtClean="0">
                <a:solidFill>
                  <a:schemeClr val="bg1"/>
                </a:solidFill>
              </a:rPr>
              <a:t>Key Detoxifying Ingredients in </a:t>
            </a:r>
            <a:r>
              <a:rPr lang="en-US" sz="3200" dirty="0" err="1" smtClean="0">
                <a:solidFill>
                  <a:schemeClr val="bg1"/>
                </a:solidFill>
              </a:rPr>
              <a:t>Toxclean</a:t>
            </a:r>
            <a:endParaRPr lang="en-US" sz="4000"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xmlns="" val="1079798640"/>
              </p:ext>
            </p:extLst>
          </p:nvPr>
        </p:nvGraphicFramePr>
        <p:xfrm>
          <a:off x="304800" y="1517040"/>
          <a:ext cx="8534400" cy="4746600"/>
        </p:xfrm>
        <a:graphic>
          <a:graphicData uri="http://schemas.openxmlformats.org/drawingml/2006/table">
            <a:tbl>
              <a:tblPr firstRow="1" bandRow="1">
                <a:tableStyleId>{5940675A-B579-460E-94D1-54222C63F5DA}</a:tableStyleId>
              </a:tblPr>
              <a:tblGrid>
                <a:gridCol w="1580442"/>
                <a:gridCol w="1343378"/>
                <a:gridCol w="1264355"/>
                <a:gridCol w="4346225"/>
              </a:tblGrid>
              <a:tr h="505649">
                <a:tc>
                  <a:txBody>
                    <a:bodyPr/>
                    <a:lstStyle/>
                    <a:p>
                      <a:pPr algn="ctr"/>
                      <a:endParaRPr lang="en-US" sz="1600" b="1" dirty="0"/>
                    </a:p>
                  </a:txBody>
                  <a:tcPr anchor="ctr"/>
                </a:tc>
                <a:tc>
                  <a:txBody>
                    <a:bodyPr/>
                    <a:lstStyle/>
                    <a:p>
                      <a:pPr algn="ctr"/>
                      <a:r>
                        <a:rPr lang="en-US" sz="1600" b="1" dirty="0" smtClean="0"/>
                        <a:t>BOTANICAL</a:t>
                      </a:r>
                      <a:r>
                        <a:rPr lang="en-US" sz="1600" b="1" baseline="0" dirty="0" smtClean="0"/>
                        <a:t> NAME</a:t>
                      </a:r>
                      <a:endParaRPr lang="en-US" sz="1600" b="1" dirty="0"/>
                    </a:p>
                  </a:txBody>
                  <a:tcPr anchor="ctr"/>
                </a:tc>
                <a:tc>
                  <a:txBody>
                    <a:bodyPr/>
                    <a:lstStyle/>
                    <a:p>
                      <a:pPr algn="ctr"/>
                      <a:r>
                        <a:rPr lang="en-US" sz="1600" b="1" dirty="0" smtClean="0"/>
                        <a:t>COMMON </a:t>
                      </a:r>
                    </a:p>
                    <a:p>
                      <a:pPr algn="ctr"/>
                      <a:r>
                        <a:rPr lang="en-US" sz="1600" b="1" dirty="0" smtClean="0"/>
                        <a:t>NAME</a:t>
                      </a:r>
                      <a:endParaRPr lang="en-US" sz="1600" b="1" dirty="0"/>
                    </a:p>
                  </a:txBody>
                  <a:tcPr anchor="ctr"/>
                </a:tc>
                <a:tc>
                  <a:txBody>
                    <a:bodyPr/>
                    <a:lstStyle/>
                    <a:p>
                      <a:pPr algn="ctr"/>
                      <a:r>
                        <a:rPr lang="en-US" sz="1600" b="1" dirty="0" smtClean="0"/>
                        <a:t> BENEFITS</a:t>
                      </a:r>
                      <a:endParaRPr lang="en-US" sz="1600" b="1" dirty="0"/>
                    </a:p>
                  </a:txBody>
                  <a:tcPr anchor="ctr"/>
                </a:tc>
              </a:tr>
              <a:tr h="1427715">
                <a:tc>
                  <a:txBody>
                    <a:bodyPr/>
                    <a:lstStyle/>
                    <a:p>
                      <a:pPr algn="just"/>
                      <a:endParaRPr lang="en-US" dirty="0"/>
                    </a:p>
                  </a:txBody>
                  <a:tcPr/>
                </a:tc>
                <a:tc>
                  <a:txBody>
                    <a:bodyPr/>
                    <a:lstStyle/>
                    <a:p>
                      <a:pPr algn="just"/>
                      <a:r>
                        <a:rPr lang="en-US" sz="1600" i="1" kern="1200" dirty="0" err="1" smtClean="0"/>
                        <a:t>Swertia</a:t>
                      </a:r>
                      <a:r>
                        <a:rPr lang="en-US" sz="1600" i="1" kern="1200" dirty="0" smtClean="0"/>
                        <a:t> </a:t>
                      </a:r>
                      <a:r>
                        <a:rPr lang="en-US" sz="1600" i="1" kern="1200" dirty="0" err="1" smtClean="0"/>
                        <a:t>chirata</a:t>
                      </a:r>
                      <a:endParaRPr lang="en-US" sz="1600" i="1" dirty="0"/>
                    </a:p>
                  </a:txBody>
                  <a:tcPr/>
                </a:tc>
                <a:tc>
                  <a:txBody>
                    <a:bodyPr/>
                    <a:lstStyle/>
                    <a:p>
                      <a:pPr algn="just"/>
                      <a:r>
                        <a:rPr lang="en-US" sz="1800" kern="1200" dirty="0" err="1" smtClean="0"/>
                        <a:t>Chiretta</a:t>
                      </a:r>
                      <a:endParaRPr lang="en-US" i="1"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0" i="0" kern="1200" dirty="0" smtClean="0">
                          <a:solidFill>
                            <a:schemeClr val="tx1"/>
                          </a:solidFill>
                          <a:latin typeface="+mn-lt"/>
                          <a:ea typeface="+mn-ea"/>
                          <a:cs typeface="+mn-cs"/>
                        </a:rPr>
                        <a:t>Aids</a:t>
                      </a:r>
                      <a:r>
                        <a:rPr lang="en-US" sz="1800" b="0" i="0" kern="1200" baseline="0" dirty="0" smtClean="0">
                          <a:solidFill>
                            <a:schemeClr val="tx1"/>
                          </a:solidFill>
                          <a:latin typeface="+mn-lt"/>
                          <a:ea typeface="+mn-ea"/>
                          <a:cs typeface="+mn-cs"/>
                        </a:rPr>
                        <a:t> in combating </a:t>
                      </a:r>
                      <a:r>
                        <a:rPr lang="en-US" sz="1800" b="0" i="0" u="none" strike="noStrike" kern="1200" dirty="0" smtClean="0">
                          <a:solidFill>
                            <a:schemeClr val="tx1"/>
                          </a:solidFill>
                          <a:latin typeface="+mn-lt"/>
                          <a:ea typeface="+mn-ea"/>
                          <a:cs typeface="+mn-cs"/>
                        </a:rPr>
                        <a:t>constipation</a:t>
                      </a:r>
                      <a:r>
                        <a:rPr lang="en-US" sz="1800" b="0" i="0" kern="1200" dirty="0" smtClean="0">
                          <a:solidFill>
                            <a:schemeClr val="tx1"/>
                          </a:solidFill>
                          <a:latin typeface="+mn-lt"/>
                          <a:ea typeface="+mn-ea"/>
                          <a:cs typeface="+mn-cs"/>
                        </a:rPr>
                        <a:t>, upset </a:t>
                      </a:r>
                      <a:r>
                        <a:rPr lang="en-US" sz="1800" b="0" i="0" u="none" strike="noStrike" kern="1200" dirty="0" smtClean="0">
                          <a:solidFill>
                            <a:schemeClr val="tx1"/>
                          </a:solidFill>
                          <a:latin typeface="+mn-lt"/>
                          <a:ea typeface="+mn-ea"/>
                          <a:cs typeface="+mn-cs"/>
                        </a:rPr>
                        <a:t>stomach, bloating</a:t>
                      </a:r>
                      <a:r>
                        <a:rPr lang="en-US" sz="1800" b="0" i="0" kern="1200" dirty="0" smtClean="0">
                          <a:solidFill>
                            <a:schemeClr val="tx1"/>
                          </a:solidFill>
                          <a:latin typeface="+mn-lt"/>
                          <a:ea typeface="+mn-ea"/>
                          <a:cs typeface="+mn-cs"/>
                        </a:rPr>
                        <a:t>, loss of appetite, intestinal worms</a:t>
                      </a:r>
                      <a:r>
                        <a:rPr lang="en-US" sz="1800" b="0" i="0" kern="1200" baseline="0" dirty="0" smtClean="0">
                          <a:solidFill>
                            <a:schemeClr val="tx1"/>
                          </a:solidFill>
                          <a:latin typeface="+mn-lt"/>
                          <a:ea typeface="+mn-ea"/>
                          <a:cs typeface="+mn-cs"/>
                        </a:rPr>
                        <a:t> and</a:t>
                      </a:r>
                      <a:r>
                        <a:rPr lang="en-US" sz="1800" b="0" i="0" kern="1200" dirty="0" smtClean="0">
                          <a:solidFill>
                            <a:schemeClr val="tx1"/>
                          </a:solidFill>
                          <a:latin typeface="+mn-lt"/>
                          <a:ea typeface="+mn-ea"/>
                          <a:cs typeface="+mn-cs"/>
                        </a:rPr>
                        <a:t> </a:t>
                      </a:r>
                      <a:r>
                        <a:rPr lang="en-US" sz="1800" b="0" i="0" u="none" strike="noStrike" kern="1200" dirty="0" smtClean="0">
                          <a:solidFill>
                            <a:schemeClr val="tx1"/>
                          </a:solidFill>
                          <a:latin typeface="+mn-lt"/>
                          <a:ea typeface="+mn-ea"/>
                          <a:cs typeface="+mn-cs"/>
                        </a:rPr>
                        <a:t>skin</a:t>
                      </a:r>
                      <a:r>
                        <a:rPr lang="en-US" sz="1800" b="0" i="0" kern="1200" dirty="0" smtClean="0">
                          <a:solidFill>
                            <a:schemeClr val="tx1"/>
                          </a:solidFill>
                          <a:latin typeface="+mn-lt"/>
                          <a:ea typeface="+mn-ea"/>
                          <a:cs typeface="+mn-cs"/>
                        </a:rPr>
                        <a:t> diseases. </a:t>
                      </a:r>
                    </a:p>
                    <a:p>
                      <a:pPr marL="0" marR="0" indent="0" algn="just" defTabSz="914400" rtl="0" eaLnBrk="1" fontAlgn="auto" latinLnBrk="0" hangingPunct="1">
                        <a:lnSpc>
                          <a:spcPct val="100000"/>
                        </a:lnSpc>
                        <a:spcBef>
                          <a:spcPts val="0"/>
                        </a:spcBef>
                        <a:spcAft>
                          <a:spcPts val="0"/>
                        </a:spcAft>
                        <a:buClrTx/>
                        <a:buSzTx/>
                        <a:buFontTx/>
                        <a:buNone/>
                        <a:tabLst/>
                        <a:defRPr/>
                      </a:pPr>
                      <a:r>
                        <a:rPr lang="en-US" sz="1800" b="0" i="0" kern="1200" dirty="0" smtClean="0">
                          <a:solidFill>
                            <a:schemeClr val="tx1"/>
                          </a:solidFill>
                          <a:latin typeface="+mn-lt"/>
                          <a:ea typeface="+mn-ea"/>
                          <a:cs typeface="+mn-cs"/>
                        </a:rPr>
                        <a:t>It</a:t>
                      </a:r>
                      <a:r>
                        <a:rPr lang="en-US" sz="1800" b="0" i="0" kern="1200" baseline="0" dirty="0" smtClean="0">
                          <a:solidFill>
                            <a:schemeClr val="tx1"/>
                          </a:solidFill>
                          <a:latin typeface="+mn-lt"/>
                          <a:ea typeface="+mn-ea"/>
                          <a:cs typeface="+mn-cs"/>
                        </a:rPr>
                        <a:t> is considered good for liver and helps in detoxification</a:t>
                      </a:r>
                      <a:endParaRPr lang="en-IN" dirty="0" smtClean="0"/>
                    </a:p>
                  </a:txBody>
                  <a:tcPr/>
                </a:tc>
              </a:tr>
              <a:tr h="1165200">
                <a:tc>
                  <a:txBody>
                    <a:bodyPr/>
                    <a:lstStyle/>
                    <a:p>
                      <a:pPr algn="just"/>
                      <a:endParaRPr lang="en-US" dirty="0"/>
                    </a:p>
                  </a:txBody>
                  <a:tcPr/>
                </a:tc>
                <a:tc>
                  <a:txBody>
                    <a:bodyPr/>
                    <a:lstStyle/>
                    <a:p>
                      <a:pPr algn="just"/>
                      <a:r>
                        <a:rPr lang="en-US" sz="1600" i="1" kern="1200" dirty="0" smtClean="0"/>
                        <a:t>Cassia </a:t>
                      </a:r>
                      <a:r>
                        <a:rPr lang="en-US" sz="1600" i="1" kern="1200" dirty="0" err="1" smtClean="0"/>
                        <a:t>augustifolia</a:t>
                      </a:r>
                      <a:r>
                        <a:rPr lang="en-US" sz="1600" i="1" kern="1200" baseline="0" dirty="0" smtClean="0"/>
                        <a:t> </a:t>
                      </a:r>
                      <a:endParaRPr lang="en-US" i="1" dirty="0"/>
                    </a:p>
                  </a:txBody>
                  <a:tcPr/>
                </a:tc>
                <a:tc>
                  <a:txBody>
                    <a:bodyPr/>
                    <a:lstStyle/>
                    <a:p>
                      <a:pPr algn="just"/>
                      <a:r>
                        <a:rPr lang="en-US" sz="1800" kern="1200" dirty="0" err="1" smtClean="0"/>
                        <a:t>Svarnapatri</a:t>
                      </a:r>
                      <a:endParaRPr lang="en-US" sz="1800" i="1" dirty="0"/>
                    </a:p>
                  </a:txBody>
                  <a:tcPr/>
                </a:tc>
                <a:tc>
                  <a:txBody>
                    <a:bodyPr/>
                    <a:lstStyle/>
                    <a:p>
                      <a:pPr algn="just"/>
                      <a:r>
                        <a:rPr lang="en-US" dirty="0" smtClean="0"/>
                        <a:t>A natural laxative</a:t>
                      </a:r>
                    </a:p>
                    <a:p>
                      <a:pPr algn="just"/>
                      <a:r>
                        <a:rPr lang="en-US" baseline="0" dirty="0" smtClean="0"/>
                        <a:t>A natural diuretic</a:t>
                      </a:r>
                    </a:p>
                    <a:p>
                      <a:pPr algn="just"/>
                      <a:r>
                        <a:rPr lang="en-US" baseline="0" dirty="0" smtClean="0"/>
                        <a:t>Restores metabolic imbalance lost due to indigestion</a:t>
                      </a:r>
                      <a:endParaRPr lang="en-US" b="1" dirty="0" smtClean="0"/>
                    </a:p>
                  </a:txBody>
                  <a:tcPr/>
                </a:tc>
              </a:tr>
              <a:tr h="1515720">
                <a:tc>
                  <a:txBody>
                    <a:bodyPr/>
                    <a:lstStyle/>
                    <a:p>
                      <a:pPr algn="just"/>
                      <a:endParaRPr lang="en-US" dirty="0"/>
                    </a:p>
                  </a:txBody>
                  <a:tcPr/>
                </a:tc>
                <a:tc>
                  <a:txBody>
                    <a:bodyPr/>
                    <a:lstStyle/>
                    <a:p>
                      <a:pPr algn="just"/>
                      <a:r>
                        <a:rPr lang="en-US" sz="1600" i="1" dirty="0" smtClean="0"/>
                        <a:t>Piper </a:t>
                      </a:r>
                      <a:r>
                        <a:rPr lang="en-US" sz="1600" i="1" dirty="0" err="1" smtClean="0"/>
                        <a:t>nigrum</a:t>
                      </a:r>
                      <a:endParaRPr lang="en-US" sz="1600" i="1" dirty="0"/>
                    </a:p>
                  </a:txBody>
                  <a:tcPr/>
                </a:tc>
                <a:tc>
                  <a:txBody>
                    <a:bodyPr/>
                    <a:lstStyle/>
                    <a:p>
                      <a:pPr algn="just"/>
                      <a:r>
                        <a:rPr lang="en-US" sz="1800" i="0" dirty="0" err="1" smtClean="0"/>
                        <a:t>Mircha</a:t>
                      </a:r>
                      <a:r>
                        <a:rPr lang="en-US" sz="1800" i="0" dirty="0" smtClean="0"/>
                        <a:t>, </a:t>
                      </a:r>
                      <a:r>
                        <a:rPr lang="en-US" sz="1800" i="0" dirty="0" err="1" smtClean="0"/>
                        <a:t>Maricha</a:t>
                      </a:r>
                      <a:endParaRPr lang="en-US" sz="1800" i="0" dirty="0"/>
                    </a:p>
                  </a:txBody>
                  <a:tcPr/>
                </a:tc>
                <a:tc>
                  <a:txBody>
                    <a:bodyPr/>
                    <a:lstStyle/>
                    <a:p>
                      <a:pPr algn="just"/>
                      <a:r>
                        <a:rPr lang="en-US" baseline="0" dirty="0" smtClean="0"/>
                        <a:t>Aids the digestive process by improving gut function</a:t>
                      </a:r>
                    </a:p>
                    <a:p>
                      <a:pPr algn="just"/>
                      <a:r>
                        <a:rPr lang="en-US" baseline="0" dirty="0" smtClean="0"/>
                        <a:t>Helps to detoxify deep tissues</a:t>
                      </a:r>
                    </a:p>
                    <a:p>
                      <a:pPr algn="just"/>
                      <a:r>
                        <a:rPr lang="en-US" baseline="0" dirty="0" smtClean="0"/>
                        <a:t>It has </a:t>
                      </a:r>
                      <a:r>
                        <a:rPr lang="en-US" baseline="0" dirty="0" err="1" smtClean="0"/>
                        <a:t>bacteriostatic</a:t>
                      </a:r>
                      <a:r>
                        <a:rPr lang="en-US" baseline="0" dirty="0" smtClean="0"/>
                        <a:t> and </a:t>
                      </a:r>
                      <a:r>
                        <a:rPr lang="en-US" baseline="0" dirty="0" err="1" smtClean="0"/>
                        <a:t>fungistatic</a:t>
                      </a:r>
                      <a:r>
                        <a:rPr lang="en-US" baseline="0" dirty="0" smtClean="0"/>
                        <a:t> properties</a:t>
                      </a:r>
                      <a:endParaRPr lang="en-US" b="1" dirty="0" smtClean="0"/>
                    </a:p>
                  </a:txBody>
                  <a:tcPr/>
                </a:tc>
              </a:tr>
            </a:tbl>
          </a:graphicData>
        </a:graphic>
      </p:graphicFrame>
      <p:pic>
        <p:nvPicPr>
          <p:cNvPr id="6" name="Picture 5" descr="Swertia-paniculata-charaita-kiratatikta.jpg"/>
          <p:cNvPicPr>
            <a:picLocks noChangeAspect="1"/>
          </p:cNvPicPr>
          <p:nvPr/>
        </p:nvPicPr>
        <p:blipFill>
          <a:blip r:embed="rId2" cstate="screen">
            <a:extLst>
              <a:ext uri="{28A0092B-C50C-407E-A947-70E740481C1C}">
                <a14:useLocalDpi xmlns:a14="http://schemas.microsoft.com/office/drawing/2010/main" xmlns=""/>
              </a:ext>
            </a:extLst>
          </a:blip>
          <a:srcRect/>
          <a:stretch>
            <a:fillRect/>
          </a:stretch>
        </p:blipFill>
        <p:spPr>
          <a:xfrm>
            <a:off x="500064" y="2357440"/>
            <a:ext cx="1188720" cy="932920"/>
          </a:xfrm>
          <a:prstGeom prst="rect">
            <a:avLst/>
          </a:prstGeom>
        </p:spPr>
      </p:pic>
      <p:pic>
        <p:nvPicPr>
          <p:cNvPr id="7" name="Picture 6" descr="cassia-angustifolia-leafs.jpg"/>
          <p:cNvPicPr>
            <a:picLocks noChangeAspect="1"/>
          </p:cNvPicPr>
          <p:nvPr/>
        </p:nvPicPr>
        <p:blipFill>
          <a:blip r:embed="rId3" cstate="screen">
            <a:extLst>
              <a:ext uri="{28A0092B-C50C-407E-A947-70E740481C1C}">
                <a14:useLocalDpi xmlns:a14="http://schemas.microsoft.com/office/drawing/2010/main" xmlns=""/>
              </a:ext>
            </a:extLst>
          </a:blip>
          <a:srcRect/>
          <a:stretch>
            <a:fillRect/>
          </a:stretch>
        </p:blipFill>
        <p:spPr>
          <a:xfrm>
            <a:off x="490536" y="3696217"/>
            <a:ext cx="1280160" cy="951983"/>
          </a:xfrm>
          <a:prstGeom prst="rect">
            <a:avLst/>
          </a:prstGeom>
        </p:spPr>
      </p:pic>
      <p:pic>
        <p:nvPicPr>
          <p:cNvPr id="8" name="Picture 7" descr="peppercorn_blackwhite.jpg"/>
          <p:cNvPicPr>
            <a:picLocks noChangeAspect="1"/>
          </p:cNvPicPr>
          <p:nvPr/>
        </p:nvPicPr>
        <p:blipFill>
          <a:blip r:embed="rId4" cstate="screen">
            <a:extLst>
              <a:ext uri="{28A0092B-C50C-407E-A947-70E740481C1C}">
                <a14:useLocalDpi xmlns:a14="http://schemas.microsoft.com/office/drawing/2010/main" xmlns=""/>
              </a:ext>
            </a:extLst>
          </a:blip>
          <a:srcRect/>
          <a:stretch>
            <a:fillRect/>
          </a:stretch>
        </p:blipFill>
        <p:spPr>
          <a:xfrm>
            <a:off x="519112" y="5095240"/>
            <a:ext cx="1188720" cy="924560"/>
          </a:xfrm>
          <a:prstGeom prst="rect">
            <a:avLst/>
          </a:prstGeom>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eaLnBrk="0" fontAlgn="auto" hangingPunct="0">
              <a:spcBef>
                <a:spcPts val="0"/>
              </a:spcBef>
              <a:spcAft>
                <a:spcPts val="0"/>
              </a:spcAft>
              <a:defRPr/>
            </a:pPr>
            <a:r>
              <a:rPr kumimoji="0" lang="en-US" sz="4000" i="0" u="none" strike="noStrike" kern="1200" cap="none" spc="0" normalizeH="0" baseline="0" noProof="0" dirty="0" smtClean="0">
                <a:ln>
                  <a:noFill/>
                </a:ln>
                <a:solidFill>
                  <a:schemeClr val="lt1"/>
                </a:solidFill>
                <a:effectLst/>
                <a:uLnTx/>
                <a:uFillTx/>
                <a:latin typeface="+mn-lt"/>
                <a:ea typeface="+mn-ea"/>
                <a:cs typeface="+mn-cs"/>
              </a:rPr>
              <a:t>  </a:t>
            </a:r>
            <a:r>
              <a:rPr lang="en-US" sz="4000" dirty="0" smtClean="0"/>
              <a:t>Benefits of </a:t>
            </a:r>
            <a:r>
              <a:rPr lang="en-US" sz="4000" dirty="0" err="1" smtClean="0"/>
              <a:t>Toxclean</a:t>
            </a:r>
            <a:endParaRPr lang="en-US" sz="4000" dirty="0"/>
          </a:p>
        </p:txBody>
      </p:sp>
      <p:sp>
        <p:nvSpPr>
          <p:cNvPr id="8" name="Content Placeholder 4"/>
          <p:cNvSpPr txBox="1">
            <a:spLocks/>
          </p:cNvSpPr>
          <p:nvPr/>
        </p:nvSpPr>
        <p:spPr>
          <a:xfrm>
            <a:off x="467544" y="1752600"/>
            <a:ext cx="4561656" cy="4572000"/>
          </a:xfrm>
          <a:prstGeom prst="rect">
            <a:avLst/>
          </a:prstGeom>
        </p:spPr>
        <p:txBody>
          <a:bodyPr vert="horz" lIns="91440" tIns="45720" rIns="91440" bIns="45720" rtlCol="0">
            <a:normAutofit/>
          </a:bodyPr>
          <a:lstStyle/>
          <a:p>
            <a:pPr marL="274320" indent="-274320" algn="just">
              <a:lnSpc>
                <a:spcPct val="150000"/>
              </a:lnSpc>
              <a:buFont typeface="Arial" pitchFamily="34" charset="0"/>
              <a:buChar char="•"/>
            </a:pPr>
            <a:r>
              <a:rPr lang="en-US" sz="2000" dirty="0" smtClean="0"/>
              <a:t>Helps to cleanse colon and purify blood</a:t>
            </a:r>
          </a:p>
          <a:p>
            <a:pPr marL="274320" indent="-274320" algn="just">
              <a:lnSpc>
                <a:spcPct val="150000"/>
              </a:lnSpc>
              <a:buFont typeface="Arial" pitchFamily="34" charset="0"/>
              <a:buChar char="•"/>
            </a:pPr>
            <a:r>
              <a:rPr lang="en-US" sz="2000" dirty="0" smtClean="0"/>
              <a:t>Helps to relieve constipation</a:t>
            </a:r>
          </a:p>
          <a:p>
            <a:pPr marL="274320" indent="-274320" algn="just">
              <a:lnSpc>
                <a:spcPct val="150000"/>
              </a:lnSpc>
              <a:buFont typeface="Arial" pitchFamily="34" charset="0"/>
              <a:buChar char="•"/>
            </a:pPr>
            <a:r>
              <a:rPr lang="en-US" sz="2000" dirty="0" smtClean="0"/>
              <a:t>It has </a:t>
            </a:r>
            <a:r>
              <a:rPr lang="en-US" sz="2000" dirty="0" err="1" smtClean="0"/>
              <a:t>Hepato</a:t>
            </a:r>
            <a:r>
              <a:rPr lang="en-US" sz="2000" dirty="0" smtClean="0"/>
              <a:t>-protective properties – helps to support liver function</a:t>
            </a:r>
          </a:p>
          <a:p>
            <a:pPr marL="274320" indent="-274320" algn="just">
              <a:lnSpc>
                <a:spcPct val="150000"/>
              </a:lnSpc>
              <a:buFont typeface="Arial" pitchFamily="34" charset="0"/>
              <a:buChar char="•"/>
            </a:pPr>
            <a:r>
              <a:rPr lang="en-US" sz="2000" dirty="0" smtClean="0"/>
              <a:t>Helps to regulate digestion and metabolism </a:t>
            </a:r>
          </a:p>
          <a:p>
            <a:pPr marL="274320" indent="-274320" algn="just">
              <a:lnSpc>
                <a:spcPct val="150000"/>
              </a:lnSpc>
              <a:buFont typeface="Arial" pitchFamily="34" charset="0"/>
              <a:buChar char="•"/>
            </a:pPr>
            <a:r>
              <a:rPr lang="en-US" sz="2000" dirty="0" smtClean="0"/>
              <a:t>It has anti – microbial properties and helps promote skin health (acne, pimple, etc.)</a:t>
            </a:r>
          </a:p>
          <a:p>
            <a:pPr marL="274320" marR="0" lvl="0" indent="-274320" algn="just" defTabSz="914400" rtl="0" eaLnBrk="1" fontAlgn="auto" latinLnBrk="0" hangingPunct="1">
              <a:lnSpc>
                <a:spcPct val="150000"/>
              </a:lnSpc>
              <a:spcBef>
                <a:spcPct val="20000"/>
              </a:spcBef>
              <a:spcAft>
                <a:spcPts val="0"/>
              </a:spcAft>
              <a:buClrTx/>
              <a:buSzTx/>
              <a:buFont typeface="Arial" pitchFamily="34" charset="0"/>
              <a:buChar char="•"/>
              <a:tabLst/>
              <a:defRPr/>
            </a:pPr>
            <a:endParaRPr kumimoji="0" lang="en-IN" sz="2800" b="0" i="0" u="none" strike="noStrike" kern="1200" cap="none" spc="0" normalizeH="0" baseline="0" noProof="0" dirty="0" smtClean="0">
              <a:ln>
                <a:noFill/>
              </a:ln>
              <a:solidFill>
                <a:schemeClr val="tx1"/>
              </a:solidFill>
              <a:effectLst/>
              <a:uLnTx/>
              <a:uFillTx/>
              <a:ea typeface="+mn-ea"/>
              <a:cs typeface="+mn-cs"/>
            </a:endParaRPr>
          </a:p>
        </p:txBody>
      </p:sp>
      <p:pic>
        <p:nvPicPr>
          <p:cNvPr id="9" name="Picture 8" descr="Toxclean.png"/>
          <p:cNvPicPr>
            <a:picLocks noChangeAspect="1"/>
          </p:cNvPicPr>
          <p:nvPr/>
        </p:nvPicPr>
        <p:blipFill>
          <a:blip r:embed="rId2" cstate="email"/>
          <a:stretch>
            <a:fillRect/>
          </a:stretch>
        </p:blipFill>
        <p:spPr>
          <a:xfrm>
            <a:off x="5760210" y="1905000"/>
            <a:ext cx="2316989" cy="4267200"/>
          </a:xfrm>
          <a:prstGeom prst="rect">
            <a:avLst/>
          </a:prstGeom>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eaLnBrk="0" fontAlgn="auto" hangingPunct="0">
              <a:spcBef>
                <a:spcPts val="0"/>
              </a:spcBef>
              <a:spcAft>
                <a:spcPts val="0"/>
              </a:spcAft>
              <a:defRPr/>
            </a:pPr>
            <a:r>
              <a:rPr kumimoji="0" lang="en-US" sz="4000" i="0" u="none" strike="noStrike" kern="1200" cap="none" spc="0" normalizeH="0" baseline="0" noProof="0" dirty="0" smtClean="0">
                <a:ln>
                  <a:noFill/>
                </a:ln>
                <a:solidFill>
                  <a:schemeClr val="lt1"/>
                </a:solidFill>
                <a:effectLst/>
                <a:uLnTx/>
                <a:uFillTx/>
                <a:latin typeface="+mn-lt"/>
                <a:ea typeface="+mn-ea"/>
                <a:cs typeface="+mn-cs"/>
              </a:rPr>
              <a:t>  </a:t>
            </a:r>
            <a:r>
              <a:rPr lang="en-US" sz="4000" dirty="0" smtClean="0"/>
              <a:t>Dosage</a:t>
            </a:r>
            <a:endParaRPr lang="en-US" sz="4000" dirty="0"/>
          </a:p>
        </p:txBody>
      </p:sp>
      <p:sp>
        <p:nvSpPr>
          <p:cNvPr id="8" name="Content Placeholder 4"/>
          <p:cNvSpPr txBox="1">
            <a:spLocks/>
          </p:cNvSpPr>
          <p:nvPr/>
        </p:nvSpPr>
        <p:spPr>
          <a:xfrm>
            <a:off x="467544" y="1752600"/>
            <a:ext cx="4561656" cy="4572000"/>
          </a:xfrm>
          <a:prstGeom prst="rect">
            <a:avLst/>
          </a:prstGeom>
        </p:spPr>
        <p:txBody>
          <a:bodyPr vert="horz" lIns="91440" tIns="45720" rIns="91440" bIns="45720" rtlCol="0">
            <a:normAutofit/>
          </a:bodyPr>
          <a:lstStyle/>
          <a:p>
            <a:pPr lvl="1">
              <a:lnSpc>
                <a:spcPct val="150000"/>
              </a:lnSpc>
            </a:pPr>
            <a:r>
              <a:rPr lang="en-US" sz="2400" dirty="0" smtClean="0">
                <a:ea typeface="Perpetua"/>
                <a:cs typeface="Perpetua"/>
              </a:rPr>
              <a:t>One Capsule Thrice daily</a:t>
            </a:r>
            <a:endParaRPr kumimoji="0" lang="en-IN" sz="3200" b="0" i="0" u="none" strike="noStrike" kern="1200" cap="none" spc="0" normalizeH="0" baseline="0" noProof="0" dirty="0" smtClean="0">
              <a:ln>
                <a:noFill/>
              </a:ln>
              <a:solidFill>
                <a:schemeClr val="tx1"/>
              </a:solidFill>
              <a:effectLst/>
              <a:uLnTx/>
              <a:uFillTx/>
              <a:ea typeface="+mn-ea"/>
              <a:cs typeface="+mn-cs"/>
            </a:endParaRPr>
          </a:p>
        </p:txBody>
      </p:sp>
      <p:pic>
        <p:nvPicPr>
          <p:cNvPr id="5" name="Picture 4" descr="images.jpg"/>
          <p:cNvPicPr>
            <a:picLocks noChangeAspect="1"/>
          </p:cNvPicPr>
          <p:nvPr/>
        </p:nvPicPr>
        <p:blipFill>
          <a:blip r:embed="rId2"/>
          <a:stretch>
            <a:fillRect/>
          </a:stretch>
        </p:blipFill>
        <p:spPr>
          <a:xfrm>
            <a:off x="4583688" y="3248024"/>
            <a:ext cx="4560312" cy="3073617"/>
          </a:xfrm>
          <a:prstGeom prst="rect">
            <a:avLst/>
          </a:prstGeom>
          <a:noFill/>
          <a:ln>
            <a:noFill/>
          </a:ln>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2209800" y="2057400"/>
            <a:ext cx="4648200" cy="25146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rgbClr val="1B3B90"/>
                </a:solidFill>
                <a:effectLst/>
                <a:uLnTx/>
                <a:uFillTx/>
                <a:latin typeface="+mj-lt"/>
                <a:ea typeface="+mj-ea"/>
                <a:cs typeface="+mj-cs"/>
              </a:rPr>
              <a:t>                       </a:t>
            </a:r>
            <a:r>
              <a:rPr lang="en-US" sz="6000" b="1" dirty="0" smtClean="0">
                <a:solidFill>
                  <a:srgbClr val="1B3B90"/>
                </a:solidFill>
                <a:latin typeface="+mj-lt"/>
                <a:ea typeface="+mj-ea"/>
                <a:cs typeface="+mj-cs"/>
              </a:rPr>
              <a:t>Vital </a:t>
            </a:r>
            <a:r>
              <a:rPr lang="en-US" sz="6000" b="1" dirty="0" smtClean="0">
                <a:solidFill>
                  <a:srgbClr val="FFC000"/>
                </a:solidFill>
                <a:latin typeface="+mj-lt"/>
                <a:ea typeface="+mj-ea"/>
                <a:cs typeface="+mj-cs"/>
              </a:rPr>
              <a:t>Complex</a:t>
            </a:r>
            <a:endParaRPr kumimoji="0" lang="en-US" sz="6000" b="1" i="0" u="none" strike="noStrike" kern="1200" cap="none" spc="0" normalizeH="0" baseline="0" noProof="0" dirty="0" smtClean="0">
              <a:ln>
                <a:noFill/>
              </a:ln>
              <a:solidFill>
                <a:srgbClr val="FFC000"/>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smtClean="0">
                <a:ln>
                  <a:noFill/>
                </a:ln>
                <a:solidFill>
                  <a:srgbClr val="1B3B90"/>
                </a:solidFill>
                <a:effectLst/>
                <a:uLnTx/>
                <a:uFillTx/>
                <a:latin typeface="+mj-lt"/>
                <a:ea typeface="+mj-ea"/>
                <a:cs typeface="+mj-cs"/>
              </a:rPr>
              <a:t>Detox</a:t>
            </a:r>
            <a:r>
              <a:rPr kumimoji="0" lang="en-US" sz="2400" b="1" i="0" u="none" strike="noStrike" kern="1200" cap="none" spc="0" normalizeH="0" noProof="0" dirty="0" smtClean="0">
                <a:ln>
                  <a:noFill/>
                </a:ln>
                <a:solidFill>
                  <a:srgbClr val="1B3B90"/>
                </a:solidFill>
                <a:effectLst/>
                <a:uLnTx/>
                <a:uFillTx/>
                <a:latin typeface="+mj-lt"/>
                <a:ea typeface="+mj-ea"/>
                <a:cs typeface="+mj-cs"/>
              </a:rPr>
              <a:t>, Naturally!</a:t>
            </a:r>
            <a:endParaRPr kumimoji="0" lang="en-US" sz="2400" b="0" i="0" u="none" strike="noStrike" kern="1200" cap="none" spc="0" normalizeH="0" baseline="0" noProof="0" dirty="0" smtClean="0">
              <a:ln>
                <a:noFill/>
              </a:ln>
              <a:solidFill>
                <a:srgbClr val="1B3B90"/>
              </a:solidFill>
              <a:effectLst/>
              <a:uLnTx/>
              <a:uFillTx/>
              <a:latin typeface="+mj-lt"/>
              <a:ea typeface="+mj-ea"/>
              <a:cs typeface="+mj-cs"/>
            </a:endParaRPr>
          </a:p>
        </p:txBody>
      </p:sp>
      <p:pic>
        <p:nvPicPr>
          <p:cNvPr id="6" name="Picture 3" descr="C:\Users\Abhinav\Desktop\Logos\Ayushante_wo bg.pn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2781300" y="2254715"/>
            <a:ext cx="3581400" cy="79328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694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0"/>
            <a:ext cx="4495800" cy="4800600"/>
          </a:xfrm>
        </p:spPr>
        <p:txBody>
          <a:bodyPr>
            <a:noAutofit/>
          </a:bodyPr>
          <a:lstStyle/>
          <a:p>
            <a:pPr algn="just">
              <a:lnSpc>
                <a:spcPct val="120000"/>
              </a:lnSpc>
            </a:pPr>
            <a:r>
              <a:rPr lang="en-US" sz="2100" dirty="0" smtClean="0"/>
              <a:t>It  </a:t>
            </a:r>
            <a:r>
              <a:rPr lang="en-US" sz="2100" dirty="0"/>
              <a:t>helps to balance </a:t>
            </a:r>
            <a:r>
              <a:rPr lang="en-US" sz="2100" b="1" dirty="0"/>
              <a:t>hormonal</a:t>
            </a:r>
            <a:r>
              <a:rPr lang="en-US" sz="2100" dirty="0"/>
              <a:t> </a:t>
            </a:r>
            <a:r>
              <a:rPr lang="en-US" sz="2100" b="1" dirty="0"/>
              <a:t>levels</a:t>
            </a:r>
            <a:r>
              <a:rPr lang="en-US" sz="2100" dirty="0"/>
              <a:t> in women </a:t>
            </a:r>
          </a:p>
          <a:p>
            <a:pPr algn="just">
              <a:lnSpc>
                <a:spcPct val="120000"/>
              </a:lnSpc>
            </a:pPr>
            <a:r>
              <a:rPr lang="en-US" sz="2100" dirty="0"/>
              <a:t>It </a:t>
            </a:r>
            <a:r>
              <a:rPr lang="en-US" sz="2100" dirty="0" smtClean="0"/>
              <a:t> </a:t>
            </a:r>
            <a:r>
              <a:rPr lang="en-US" sz="2100" dirty="0"/>
              <a:t>help to relieve </a:t>
            </a:r>
            <a:r>
              <a:rPr lang="en-US" sz="2100" b="1" dirty="0"/>
              <a:t>hot</a:t>
            </a:r>
            <a:r>
              <a:rPr lang="en-US" sz="2100" dirty="0"/>
              <a:t> </a:t>
            </a:r>
            <a:r>
              <a:rPr lang="en-US" sz="2100" b="1" dirty="0"/>
              <a:t>flashes</a:t>
            </a:r>
            <a:r>
              <a:rPr lang="en-US" sz="2100" dirty="0"/>
              <a:t> in pre-menopause and menopause</a:t>
            </a:r>
          </a:p>
          <a:p>
            <a:pPr algn="just">
              <a:lnSpc>
                <a:spcPct val="120000"/>
              </a:lnSpc>
            </a:pPr>
            <a:r>
              <a:rPr lang="en-US" sz="2100" dirty="0"/>
              <a:t>It has anti-inflammatory properties – reduces </a:t>
            </a:r>
            <a:r>
              <a:rPr lang="en-US" sz="2100" b="1" dirty="0"/>
              <a:t>cysts</a:t>
            </a:r>
            <a:r>
              <a:rPr lang="en-US" sz="2100" dirty="0"/>
              <a:t> </a:t>
            </a:r>
            <a:r>
              <a:rPr lang="en-US" sz="2100" b="1" dirty="0"/>
              <a:t>in</a:t>
            </a:r>
            <a:r>
              <a:rPr lang="en-US" sz="2100" dirty="0"/>
              <a:t> </a:t>
            </a:r>
            <a:r>
              <a:rPr lang="en-US" sz="2100" b="1" dirty="0"/>
              <a:t>breast</a:t>
            </a:r>
            <a:r>
              <a:rPr lang="en-US" sz="2100" dirty="0"/>
              <a:t> and inflammation in bowels, digestive tracts and joints</a:t>
            </a:r>
          </a:p>
          <a:p>
            <a:pPr algn="just">
              <a:lnSpc>
                <a:spcPct val="120000"/>
              </a:lnSpc>
            </a:pPr>
            <a:r>
              <a:rPr lang="en-US" sz="2100" dirty="0"/>
              <a:t>It helps to regulate the </a:t>
            </a:r>
            <a:r>
              <a:rPr lang="en-US" sz="2100" b="1" dirty="0"/>
              <a:t>menstrual</a:t>
            </a:r>
            <a:r>
              <a:rPr lang="en-US" sz="2100" dirty="0"/>
              <a:t> cycle</a:t>
            </a:r>
          </a:p>
          <a:p>
            <a:pPr algn="just">
              <a:lnSpc>
                <a:spcPct val="120000"/>
              </a:lnSpc>
            </a:pPr>
            <a:r>
              <a:rPr lang="en-US" sz="2100" dirty="0"/>
              <a:t>It also beneficial for women who suffer from </a:t>
            </a:r>
            <a:r>
              <a:rPr lang="en-US" sz="2100" b="1" dirty="0" smtClean="0"/>
              <a:t>osteoporosis</a:t>
            </a:r>
            <a:endParaRPr lang="en-US" sz="2100" b="1" dirty="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fontScale="90000"/>
          </a:bodyPr>
          <a:lstStyle/>
          <a:p>
            <a:pPr algn="l"/>
            <a:r>
              <a:rPr lang="en-US" sz="4000" dirty="0" smtClean="0">
                <a:latin typeface="+mn-lt"/>
              </a:rPr>
              <a:t>  </a:t>
            </a:r>
            <a:r>
              <a:rPr lang="en-US" sz="3800" dirty="0" smtClean="0">
                <a:latin typeface="+mn-lt"/>
              </a:rPr>
              <a:t>Benefits of Vestige Flaxseed Oil for Women</a:t>
            </a:r>
            <a:endParaRPr lang="en-IN" sz="3800" dirty="0">
              <a:latin typeface="+mn-lt"/>
            </a:endParaRPr>
          </a:p>
        </p:txBody>
      </p:sp>
      <p:pic>
        <p:nvPicPr>
          <p:cNvPr id="6" name="Picture 2" descr="http://www.crestock.com/uploads/blog/2010/669451.jpg"/>
          <p:cNvPicPr>
            <a:picLocks noChangeAspect="1" noChangeArrowheads="1"/>
          </p:cNvPicPr>
          <p:nvPr/>
        </p:nvPicPr>
        <p:blipFill>
          <a:blip r:embed="rId2"/>
          <a:srcRect/>
          <a:stretch>
            <a:fillRect/>
          </a:stretch>
        </p:blipFill>
        <p:spPr bwMode="auto">
          <a:xfrm>
            <a:off x="4876800" y="2286000"/>
            <a:ext cx="4118918" cy="274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113245367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eaLnBrk="0" fontAlgn="auto" hangingPunct="0">
              <a:spcBef>
                <a:spcPts val="0"/>
              </a:spcBef>
              <a:spcAft>
                <a:spcPts val="0"/>
              </a:spcAft>
              <a:defRPr/>
            </a:pPr>
            <a:r>
              <a:rPr kumimoji="0" lang="en-US" sz="4000" i="0" u="none" strike="noStrike" kern="1200" cap="none" spc="0" normalizeH="0" baseline="0" noProof="0" dirty="0" smtClean="0">
                <a:ln>
                  <a:noFill/>
                </a:ln>
                <a:solidFill>
                  <a:schemeClr val="lt1"/>
                </a:solidFill>
                <a:effectLst/>
                <a:uLnTx/>
                <a:uFillTx/>
                <a:latin typeface="+mn-lt"/>
                <a:ea typeface="+mn-ea"/>
                <a:cs typeface="+mn-cs"/>
              </a:rPr>
              <a:t>  </a:t>
            </a:r>
            <a:r>
              <a:rPr lang="en-US" sz="4000" dirty="0" smtClean="0"/>
              <a:t>Oxidative Stress</a:t>
            </a:r>
            <a:endParaRPr lang="en-US" sz="4000" dirty="0"/>
          </a:p>
        </p:txBody>
      </p:sp>
      <p:pic>
        <p:nvPicPr>
          <p:cNvPr id="8" name="Picture 4" descr="C:\Users\santhosh\Pictures\oxidation-apple.jpg"/>
          <p:cNvPicPr>
            <a:picLocks noChangeAspect="1" noChangeArrowheads="1"/>
          </p:cNvPicPr>
          <p:nvPr/>
        </p:nvPicPr>
        <p:blipFill>
          <a:blip r:embed="rId2" cstate="print"/>
          <a:stretch>
            <a:fillRect/>
          </a:stretch>
        </p:blipFill>
        <p:spPr bwMode="auto">
          <a:xfrm>
            <a:off x="1845468" y="1576508"/>
            <a:ext cx="5453065" cy="3604569"/>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304800" y="5410200"/>
            <a:ext cx="8534400" cy="1015663"/>
          </a:xfrm>
          <a:prstGeom prst="rect">
            <a:avLst/>
          </a:prstGeom>
          <a:noFill/>
        </p:spPr>
        <p:txBody>
          <a:bodyPr wrap="square" rtlCol="0">
            <a:spAutoFit/>
          </a:bodyPr>
          <a:lstStyle/>
          <a:p>
            <a:pPr algn="just"/>
            <a:r>
              <a:rPr lang="en-US" sz="2000" b="1" dirty="0" smtClean="0"/>
              <a:t>Oxidative stress</a:t>
            </a:r>
            <a:r>
              <a:rPr lang="en-US" sz="2000" dirty="0" smtClean="0"/>
              <a:t> is an imbalance between the production of free radicals and the ability of the body to counteract or detoxify their harmful effects through neutralization by antioxidants</a:t>
            </a:r>
            <a:endParaRPr lang="en-US" sz="2000" dirty="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676400"/>
            <a:ext cx="2819400" cy="4524315"/>
          </a:xfrm>
          <a:prstGeom prst="rect">
            <a:avLst/>
          </a:prstGeom>
          <a:noFill/>
        </p:spPr>
        <p:txBody>
          <a:bodyPr wrap="square" rtlCol="0">
            <a:spAutoFit/>
          </a:bodyPr>
          <a:lstStyle/>
          <a:p>
            <a:pPr marL="274320" indent="-274320" algn="just">
              <a:buFont typeface="Arial" pitchFamily="34" charset="0"/>
              <a:buChar char="•"/>
            </a:pPr>
            <a:r>
              <a:rPr lang="en-US" dirty="0" smtClean="0"/>
              <a:t>Antioxidants are synthetic or natural substances that prevents or delay some types of cell damage by free radicals</a:t>
            </a:r>
          </a:p>
          <a:p>
            <a:pPr marL="274320" indent="-274320" algn="just">
              <a:buFont typeface="Arial" pitchFamily="34" charset="0"/>
              <a:buChar char="•"/>
            </a:pPr>
            <a:r>
              <a:rPr lang="en-US" dirty="0" smtClean="0"/>
              <a:t>Cellular damage is a common pathway for cancer, aging, and a variety of diseases</a:t>
            </a:r>
          </a:p>
          <a:p>
            <a:pPr marL="274320" indent="-274320" algn="just">
              <a:buFont typeface="Arial" pitchFamily="34" charset="0"/>
              <a:buChar char="•"/>
            </a:pPr>
            <a:r>
              <a:rPr lang="en-US" dirty="0" smtClean="0"/>
              <a:t>Antioxidants are found in many foods, including fruits and vegetables, in the form of essential vitamins (like Vitamin A, C, E, K and H) </a:t>
            </a:r>
            <a:endParaRPr lang="en-US" dirty="0"/>
          </a:p>
        </p:txBody>
      </p:sp>
      <p:pic>
        <p:nvPicPr>
          <p:cNvPr id="6" name="Picture 5" descr="how-antioxidants-works.jpg"/>
          <p:cNvPicPr>
            <a:picLocks noChangeAspect="1"/>
          </p:cNvPicPr>
          <p:nvPr/>
        </p:nvPicPr>
        <p:blipFill>
          <a:blip r:embed="rId2"/>
          <a:srcRect l="4604" t="2943" r="3309"/>
          <a:stretch>
            <a:fillRect/>
          </a:stretch>
        </p:blipFill>
        <p:spPr>
          <a:xfrm>
            <a:off x="3163019" y="1981200"/>
            <a:ext cx="5980981" cy="3962400"/>
          </a:xfrm>
          <a:prstGeom prst="rect">
            <a:avLst/>
          </a:prstGeom>
        </p:spPr>
      </p:pic>
      <p:sp>
        <p:nvSpPr>
          <p:cNvPr id="5"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r>
              <a:rPr kumimoji="0" lang="en-US" sz="4000" i="0" u="none" strike="noStrike" kern="1200" cap="none" spc="0" normalizeH="0" baseline="0" noProof="0" dirty="0" smtClean="0">
                <a:ln>
                  <a:noFill/>
                </a:ln>
                <a:solidFill>
                  <a:schemeClr val="lt1"/>
                </a:solidFill>
                <a:effectLst/>
                <a:uLnTx/>
                <a:uFillTx/>
                <a:latin typeface="+mn-lt"/>
                <a:ea typeface="+mn-ea"/>
                <a:cs typeface="+mn-cs"/>
              </a:rPr>
              <a:t>  </a:t>
            </a:r>
            <a:r>
              <a:rPr lang="en-US" sz="4000" dirty="0" smtClean="0">
                <a:solidFill>
                  <a:schemeClr val="bg1"/>
                </a:solidFill>
              </a:rPr>
              <a:t>What are Antioxidants?</a:t>
            </a:r>
            <a:endParaRPr lang="en-IN" sz="4000" dirty="0">
              <a:solidFill>
                <a:schemeClr val="bg1"/>
              </a:solidFill>
            </a:endParaRPr>
          </a:p>
        </p:txBody>
      </p:sp>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eaLnBrk="0" fontAlgn="auto" hangingPunct="0">
              <a:spcBef>
                <a:spcPts val="0"/>
              </a:spcBef>
              <a:spcAft>
                <a:spcPts val="0"/>
              </a:spcAft>
              <a:defRPr/>
            </a:pPr>
            <a:r>
              <a:rPr kumimoji="0" lang="en-US" sz="4000" i="0" u="none" strike="noStrike" kern="1200" cap="none" spc="0" normalizeH="0" baseline="0" noProof="0" dirty="0" smtClean="0">
                <a:ln>
                  <a:noFill/>
                </a:ln>
                <a:solidFill>
                  <a:schemeClr val="lt1"/>
                </a:solidFill>
                <a:effectLst/>
                <a:uLnTx/>
                <a:uFillTx/>
                <a:latin typeface="+mn-lt"/>
                <a:ea typeface="+mn-ea"/>
                <a:cs typeface="+mn-cs"/>
              </a:rPr>
              <a:t>  What are Antioxidants</a:t>
            </a:r>
            <a:r>
              <a:rPr lang="en-US" sz="4000" baseline="0" dirty="0" smtClean="0"/>
              <a:t>?</a:t>
            </a:r>
            <a:endParaRPr lang="en-US" sz="4000" dirty="0"/>
          </a:p>
        </p:txBody>
      </p:sp>
      <p:pic>
        <p:nvPicPr>
          <p:cNvPr id="3" name="Understanding free radicals and antioxidants SIMPLY through animation(ipad).mp4">
            <a:hlinkClick r:id="" action="ppaction://media"/>
          </p:cNvPr>
          <p:cNvPicPr>
            <a:picLocks noRot="1" noChangeAspect="1"/>
          </p:cNvPicPr>
          <p:nvPr>
            <a:videoFile r:link="rId1"/>
          </p:nvPr>
        </p:nvPicPr>
        <p:blipFill>
          <a:blip r:embed="rId3"/>
          <a:stretch>
            <a:fillRect/>
          </a:stretch>
        </p:blipFill>
        <p:spPr>
          <a:xfrm>
            <a:off x="1524000" y="1600200"/>
            <a:ext cx="6096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eaLnBrk="0" fontAlgn="auto" hangingPunct="0">
              <a:spcBef>
                <a:spcPts val="0"/>
              </a:spcBef>
              <a:spcAft>
                <a:spcPts val="0"/>
              </a:spcAft>
              <a:defRPr/>
            </a:pPr>
            <a:r>
              <a:rPr kumimoji="0" lang="en-US" sz="4000" i="0" u="none" strike="noStrike" kern="1200" cap="none" spc="0" normalizeH="0" baseline="0" noProof="0" dirty="0" smtClean="0">
                <a:ln>
                  <a:noFill/>
                </a:ln>
                <a:solidFill>
                  <a:schemeClr val="lt1"/>
                </a:solidFill>
                <a:effectLst/>
                <a:uLnTx/>
                <a:uFillTx/>
                <a:latin typeface="+mn-lt"/>
                <a:ea typeface="+mn-ea"/>
                <a:cs typeface="+mn-cs"/>
              </a:rPr>
              <a:t>  </a:t>
            </a:r>
            <a:r>
              <a:rPr lang="en-US" sz="3200" dirty="0" smtClean="0">
                <a:solidFill>
                  <a:schemeClr val="bg1"/>
                </a:solidFill>
              </a:rPr>
              <a:t>Key Antioxidant Ingredients in Vital Complex</a:t>
            </a:r>
            <a:endParaRPr lang="en-US" sz="3200" dirty="0">
              <a:solidFill>
                <a:schemeClr val="bg1"/>
              </a:solidFill>
            </a:endParaRPr>
          </a:p>
        </p:txBody>
      </p:sp>
      <p:graphicFrame>
        <p:nvGraphicFramePr>
          <p:cNvPr id="13" name="Table 12"/>
          <p:cNvGraphicFramePr>
            <a:graphicFrameLocks noGrp="1"/>
          </p:cNvGraphicFramePr>
          <p:nvPr/>
        </p:nvGraphicFramePr>
        <p:xfrm>
          <a:off x="304800" y="1600201"/>
          <a:ext cx="8534400" cy="4729523"/>
        </p:xfrm>
        <a:graphic>
          <a:graphicData uri="http://schemas.openxmlformats.org/drawingml/2006/table">
            <a:tbl>
              <a:tblPr firstRow="1" bandRow="1">
                <a:tableStyleId>{5940675A-B579-460E-94D1-54222C63F5DA}</a:tableStyleId>
              </a:tblPr>
              <a:tblGrid>
                <a:gridCol w="1957431"/>
                <a:gridCol w="1409350"/>
                <a:gridCol w="1234373"/>
                <a:gridCol w="3933246"/>
              </a:tblGrid>
              <a:tr h="573997">
                <a:tc>
                  <a:txBody>
                    <a:bodyPr/>
                    <a:lstStyle/>
                    <a:p>
                      <a:pPr algn="ctr"/>
                      <a:endParaRPr lang="en-US" sz="1600" b="1" dirty="0"/>
                    </a:p>
                  </a:txBody>
                  <a:tcPr anchor="ctr"/>
                </a:tc>
                <a:tc>
                  <a:txBody>
                    <a:bodyPr/>
                    <a:lstStyle/>
                    <a:p>
                      <a:pPr algn="ctr"/>
                      <a:r>
                        <a:rPr lang="en-US" sz="1600" b="1" dirty="0" smtClean="0"/>
                        <a:t>BOTANICAL</a:t>
                      </a:r>
                      <a:r>
                        <a:rPr lang="en-US" sz="1600" b="1" baseline="0" dirty="0" smtClean="0"/>
                        <a:t> NAME</a:t>
                      </a:r>
                      <a:endParaRPr lang="en-US" sz="1600" b="1" dirty="0"/>
                    </a:p>
                  </a:txBody>
                  <a:tcPr anchor="ctr"/>
                </a:tc>
                <a:tc>
                  <a:txBody>
                    <a:bodyPr/>
                    <a:lstStyle/>
                    <a:p>
                      <a:pPr algn="ctr"/>
                      <a:r>
                        <a:rPr lang="en-US" sz="1600" b="1" dirty="0" smtClean="0"/>
                        <a:t>COMMON </a:t>
                      </a:r>
                    </a:p>
                    <a:p>
                      <a:pPr algn="ctr"/>
                      <a:r>
                        <a:rPr lang="en-US" sz="1600" b="1" dirty="0" smtClean="0"/>
                        <a:t>NAME</a:t>
                      </a:r>
                      <a:endParaRPr lang="en-US" sz="1600" b="1" dirty="0"/>
                    </a:p>
                  </a:txBody>
                  <a:tcPr anchor="ctr"/>
                </a:tc>
                <a:tc>
                  <a:txBody>
                    <a:bodyPr/>
                    <a:lstStyle/>
                    <a:p>
                      <a:pPr algn="ctr"/>
                      <a:r>
                        <a:rPr lang="en-US" sz="1600" b="1" dirty="0" smtClean="0"/>
                        <a:t> BENEFITS</a:t>
                      </a:r>
                      <a:endParaRPr lang="en-US" sz="1600" b="1" dirty="0"/>
                    </a:p>
                  </a:txBody>
                  <a:tcPr anchor="ctr"/>
                </a:tc>
              </a:tr>
              <a:tr h="1784444">
                <a:tc>
                  <a:txBody>
                    <a:bodyPr/>
                    <a:lstStyle/>
                    <a:p>
                      <a:endParaRPr lang="en-US" dirty="0"/>
                    </a:p>
                  </a:txBody>
                  <a:tcPr/>
                </a:tc>
                <a:tc>
                  <a:txBody>
                    <a:bodyPr/>
                    <a:lstStyle/>
                    <a:p>
                      <a:r>
                        <a:rPr lang="en-US" sz="1800" i="1" kern="1200" dirty="0" err="1" smtClean="0"/>
                        <a:t>Emblica</a:t>
                      </a:r>
                      <a:r>
                        <a:rPr lang="en-US" sz="1800" i="1" kern="1200" dirty="0" smtClean="0"/>
                        <a:t> </a:t>
                      </a:r>
                      <a:r>
                        <a:rPr lang="en-US" sz="1800" i="1" kern="1200" dirty="0" err="1" smtClean="0"/>
                        <a:t>officinalis</a:t>
                      </a:r>
                      <a:r>
                        <a:rPr lang="en-US" sz="1800" i="1" kern="1200" dirty="0" smtClean="0"/>
                        <a:t> </a:t>
                      </a:r>
                      <a:endParaRPr lang="en-US" i="1" dirty="0"/>
                    </a:p>
                  </a:txBody>
                  <a:tcPr/>
                </a:tc>
                <a:tc>
                  <a:txBody>
                    <a:bodyPr/>
                    <a:lstStyle/>
                    <a:p>
                      <a:r>
                        <a:rPr lang="en-US" sz="1800" kern="1200" dirty="0" err="1" smtClean="0"/>
                        <a:t>Amalaki</a:t>
                      </a:r>
                      <a:endParaRPr lang="en-US" i="1" dirty="0"/>
                    </a:p>
                  </a:txBody>
                  <a:tcPr/>
                </a:tc>
                <a:tc>
                  <a:txBody>
                    <a:bodyPr/>
                    <a:lstStyle/>
                    <a:p>
                      <a:pPr algn="l"/>
                      <a:r>
                        <a:rPr lang="en-US" sz="1800" b="0" i="0" kern="1200" dirty="0" smtClean="0">
                          <a:solidFill>
                            <a:schemeClr val="tx1"/>
                          </a:solidFill>
                          <a:latin typeface="+mn-lt"/>
                          <a:ea typeface="+mn-ea"/>
                          <a:cs typeface="+mn-cs"/>
                        </a:rPr>
                        <a:t>Also known</a:t>
                      </a:r>
                      <a:r>
                        <a:rPr lang="en-US" sz="1800" b="0" i="0" kern="1200" baseline="0" dirty="0" smtClean="0">
                          <a:solidFill>
                            <a:schemeClr val="tx1"/>
                          </a:solidFill>
                          <a:latin typeface="+mn-lt"/>
                          <a:ea typeface="+mn-ea"/>
                          <a:cs typeface="+mn-cs"/>
                        </a:rPr>
                        <a:t> as Indian </a:t>
                      </a:r>
                      <a:r>
                        <a:rPr lang="en-US" sz="1800" b="0" i="0" kern="1200" dirty="0" smtClean="0">
                          <a:solidFill>
                            <a:schemeClr val="tx1"/>
                          </a:solidFill>
                          <a:latin typeface="+mn-lt"/>
                          <a:ea typeface="+mn-ea"/>
                          <a:cs typeface="+mn-cs"/>
                        </a:rPr>
                        <a:t>Gooseberry, it</a:t>
                      </a:r>
                      <a:r>
                        <a:rPr lang="en-US" sz="1800" b="0" i="0" kern="1200" baseline="0" dirty="0" smtClean="0">
                          <a:solidFill>
                            <a:schemeClr val="tx1"/>
                          </a:solidFill>
                          <a:latin typeface="+mn-lt"/>
                          <a:ea typeface="+mn-ea"/>
                          <a:cs typeface="+mn-cs"/>
                        </a:rPr>
                        <a:t> is a</a:t>
                      </a:r>
                      <a:r>
                        <a:rPr lang="en-US" sz="1800" b="0" i="0" kern="1200" dirty="0" smtClean="0">
                          <a:solidFill>
                            <a:schemeClr val="tx1"/>
                          </a:solidFill>
                          <a:latin typeface="+mn-lt"/>
                          <a:ea typeface="+mn-ea"/>
                          <a:cs typeface="+mn-cs"/>
                        </a:rPr>
                        <a:t>  rich source</a:t>
                      </a:r>
                      <a:r>
                        <a:rPr lang="en-US" sz="1800" b="0" i="0" kern="1200" baseline="0" dirty="0" smtClean="0">
                          <a:solidFill>
                            <a:schemeClr val="tx1"/>
                          </a:solidFill>
                          <a:latin typeface="+mn-lt"/>
                          <a:ea typeface="+mn-ea"/>
                          <a:cs typeface="+mn-cs"/>
                        </a:rPr>
                        <a:t> of</a:t>
                      </a:r>
                      <a:r>
                        <a:rPr lang="en-US" sz="1800" b="0" i="0" kern="1200" dirty="0" smtClean="0">
                          <a:solidFill>
                            <a:schemeClr val="tx1"/>
                          </a:solidFill>
                          <a:latin typeface="+mn-lt"/>
                          <a:ea typeface="+mn-ea"/>
                          <a:cs typeface="+mn-cs"/>
                        </a:rPr>
                        <a:t> Vitamin C, and contains many minerals and vitamins like Calcium, Phosphorus, Iron, Carotene and Vitamin B Complex,</a:t>
                      </a:r>
                      <a:r>
                        <a:rPr lang="en-US" sz="1800" b="0" i="0" kern="1200" baseline="0" dirty="0" smtClean="0">
                          <a:solidFill>
                            <a:schemeClr val="tx1"/>
                          </a:solidFill>
                          <a:latin typeface="+mn-lt"/>
                          <a:ea typeface="+mn-ea"/>
                          <a:cs typeface="+mn-cs"/>
                        </a:rPr>
                        <a:t> making it </a:t>
                      </a:r>
                      <a:r>
                        <a:rPr lang="en-US" sz="1800" b="0" i="0" kern="1200" dirty="0" smtClean="0">
                          <a:solidFill>
                            <a:schemeClr val="tx1"/>
                          </a:solidFill>
                          <a:latin typeface="+mn-lt"/>
                          <a:ea typeface="+mn-ea"/>
                          <a:cs typeface="+mn-cs"/>
                        </a:rPr>
                        <a:t>a powerful antioxidant agent</a:t>
                      </a:r>
                      <a:endParaRPr lang="en-US" sz="1800" kern="1200" dirty="0" smtClean="0"/>
                    </a:p>
                  </a:txBody>
                  <a:tcPr/>
                </a:tc>
              </a:tr>
              <a:tr h="1230732">
                <a:tc>
                  <a:txBody>
                    <a:bodyPr/>
                    <a:lstStyle/>
                    <a:p>
                      <a:endParaRPr lang="en-US" dirty="0"/>
                    </a:p>
                  </a:txBody>
                  <a:tcPr/>
                </a:tc>
                <a:tc>
                  <a:txBody>
                    <a:bodyPr/>
                    <a:lstStyle/>
                    <a:p>
                      <a:r>
                        <a:rPr lang="en-US" sz="1800" i="1" kern="1200" dirty="0" err="1" smtClean="0"/>
                        <a:t>Vitis</a:t>
                      </a:r>
                      <a:r>
                        <a:rPr lang="en-US" sz="1800" i="1" kern="1200" dirty="0" smtClean="0"/>
                        <a:t> </a:t>
                      </a:r>
                      <a:r>
                        <a:rPr lang="en-US" sz="1800" i="1" kern="1200" dirty="0" err="1" smtClean="0"/>
                        <a:t>vinifera</a:t>
                      </a:r>
                      <a:endParaRPr lang="en-US" sz="1800" i="1" dirty="0"/>
                    </a:p>
                  </a:txBody>
                  <a:tcPr/>
                </a:tc>
                <a:tc>
                  <a:txBody>
                    <a:bodyPr/>
                    <a:lstStyle/>
                    <a:p>
                      <a:r>
                        <a:rPr lang="en-US" sz="1800" i="0" kern="1200" dirty="0" err="1" smtClean="0"/>
                        <a:t>Draksha</a:t>
                      </a:r>
                      <a:r>
                        <a:rPr lang="en-US" sz="1800" i="0" kern="1200" dirty="0" smtClean="0"/>
                        <a:t>, </a:t>
                      </a:r>
                      <a:r>
                        <a:rPr lang="en-US" sz="1800" b="0" i="0" kern="1200" dirty="0" err="1" smtClean="0">
                          <a:solidFill>
                            <a:schemeClr val="tx1"/>
                          </a:solidFill>
                          <a:latin typeface="+mn-lt"/>
                          <a:ea typeface="+mn-ea"/>
                          <a:cs typeface="+mn-cs"/>
                        </a:rPr>
                        <a:t>Angoor</a:t>
                      </a:r>
                      <a:endParaRPr lang="en-US" sz="1800" i="0" dirty="0"/>
                    </a:p>
                  </a:txBody>
                  <a:tcPr/>
                </a:tc>
                <a:tc>
                  <a:txBody>
                    <a:bodyPr/>
                    <a:lstStyle/>
                    <a:p>
                      <a:pPr algn="l"/>
                      <a:r>
                        <a:rPr lang="en-US" sz="1800" dirty="0" smtClean="0"/>
                        <a:t>It contains</a:t>
                      </a:r>
                      <a:r>
                        <a:rPr lang="en-US" sz="1800" baseline="0" dirty="0" smtClean="0"/>
                        <a:t> powerful antioxidants known as </a:t>
                      </a:r>
                      <a:r>
                        <a:rPr lang="en-US" sz="1800" baseline="0" dirty="0" err="1" smtClean="0"/>
                        <a:t>polyphenols</a:t>
                      </a:r>
                      <a:r>
                        <a:rPr lang="en-US" sz="1800" baseline="0" dirty="0" smtClean="0"/>
                        <a:t>. </a:t>
                      </a:r>
                      <a:r>
                        <a:rPr lang="en-US" sz="1800" b="0" i="0" kern="1200" dirty="0" smtClean="0">
                          <a:solidFill>
                            <a:schemeClr val="tx1"/>
                          </a:solidFill>
                          <a:latin typeface="+mn-lt"/>
                          <a:ea typeface="+mn-ea"/>
                          <a:cs typeface="+mn-cs"/>
                        </a:rPr>
                        <a:t>It also protects the skin from the harmful effects of free radicals and reverse the appearance of wrinkles </a:t>
                      </a:r>
                      <a:endParaRPr lang="en-US" sz="1800" dirty="0"/>
                    </a:p>
                  </a:txBody>
                  <a:tcPr/>
                </a:tc>
              </a:tr>
              <a:tr h="1135227">
                <a:tc>
                  <a:txBody>
                    <a:bodyPr/>
                    <a:lstStyle/>
                    <a:p>
                      <a:endParaRPr lang="en-US" dirty="0"/>
                    </a:p>
                  </a:txBody>
                  <a:tcPr/>
                </a:tc>
                <a:tc>
                  <a:txBody>
                    <a:bodyPr/>
                    <a:lstStyle/>
                    <a:p>
                      <a:r>
                        <a:rPr lang="en-US" sz="1800" i="1" kern="1200" dirty="0" smtClean="0"/>
                        <a:t>Camellia </a:t>
                      </a:r>
                      <a:r>
                        <a:rPr lang="en-US" sz="1800" i="1" kern="1200" dirty="0" err="1" smtClean="0"/>
                        <a:t>sinesis</a:t>
                      </a:r>
                      <a:r>
                        <a:rPr lang="en-US" sz="1800" i="1" kern="1200" dirty="0" smtClean="0"/>
                        <a:t> </a:t>
                      </a:r>
                      <a:endParaRPr lang="en-US" sz="1800" i="1" dirty="0"/>
                    </a:p>
                  </a:txBody>
                  <a:tcPr/>
                </a:tc>
                <a:tc>
                  <a:txBody>
                    <a:bodyPr/>
                    <a:lstStyle/>
                    <a:p>
                      <a:r>
                        <a:rPr lang="en-US" sz="1800" dirty="0" err="1" smtClean="0"/>
                        <a:t>Chai</a:t>
                      </a:r>
                      <a:endParaRPr lang="en-US" sz="1800" i="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mn-lt"/>
                        </a:rPr>
                        <a:t>Rich source</a:t>
                      </a:r>
                      <a:r>
                        <a:rPr lang="en-US" sz="1800" baseline="0" dirty="0" smtClean="0">
                          <a:latin typeface="+mn-lt"/>
                        </a:rPr>
                        <a:t> of </a:t>
                      </a:r>
                      <a:r>
                        <a:rPr lang="en-US" sz="1800" baseline="0" dirty="0" err="1" smtClean="0">
                          <a:latin typeface="+mn-lt"/>
                        </a:rPr>
                        <a:t>flavanoids</a:t>
                      </a:r>
                      <a:r>
                        <a:rPr lang="en-US" sz="1800" baseline="0" dirty="0" smtClean="0">
                          <a:latin typeface="+mn-lt"/>
                        </a:rPr>
                        <a:t> and </a:t>
                      </a:r>
                      <a:r>
                        <a:rPr lang="en-US" sz="1800" baseline="0" dirty="0" err="1" smtClean="0">
                          <a:latin typeface="+mn-lt"/>
                        </a:rPr>
                        <a:t>catechins</a:t>
                      </a:r>
                      <a:r>
                        <a:rPr lang="en-US" sz="1800" baseline="0" dirty="0" smtClean="0">
                          <a:latin typeface="+mn-lt"/>
                        </a:rPr>
                        <a:t> that possesses both antioxidant and anti-microbial </a:t>
                      </a:r>
                      <a:r>
                        <a:rPr lang="en-US" sz="1800" baseline="0" dirty="0" err="1" smtClean="0">
                          <a:latin typeface="+mn-lt"/>
                        </a:rPr>
                        <a:t>activitiy</a:t>
                      </a:r>
                      <a:r>
                        <a:rPr lang="en-US" sz="1800" baseline="0" dirty="0" smtClean="0">
                          <a:latin typeface="+mn-lt"/>
                        </a:rPr>
                        <a:t> </a:t>
                      </a:r>
                      <a:endParaRPr lang="en-US" sz="1800" dirty="0" smtClean="0">
                        <a:latin typeface="+mn-lt"/>
                      </a:endParaRPr>
                    </a:p>
                  </a:txBody>
                  <a:tcPr/>
                </a:tc>
              </a:tr>
            </a:tbl>
          </a:graphicData>
        </a:graphic>
      </p:graphicFrame>
      <p:pic>
        <p:nvPicPr>
          <p:cNvPr id="14" name="Picture 13" descr="benefits-of-amla-in-weight-loss-1-size-3.jpg"/>
          <p:cNvPicPr>
            <a:picLocks noChangeAspect="1"/>
          </p:cNvPicPr>
          <p:nvPr/>
        </p:nvPicPr>
        <p:blipFill>
          <a:blip r:embed="rId2" cstate="print"/>
          <a:stretch>
            <a:fillRect/>
          </a:stretch>
        </p:blipFill>
        <p:spPr>
          <a:xfrm>
            <a:off x="624840" y="2476732"/>
            <a:ext cx="1280160" cy="1028468"/>
          </a:xfrm>
          <a:prstGeom prst="rect">
            <a:avLst/>
          </a:prstGeom>
        </p:spPr>
      </p:pic>
      <p:pic>
        <p:nvPicPr>
          <p:cNvPr id="15" name="Picture 14" descr="angur.jpg"/>
          <p:cNvPicPr>
            <a:picLocks noChangeAspect="1"/>
          </p:cNvPicPr>
          <p:nvPr/>
        </p:nvPicPr>
        <p:blipFill>
          <a:blip r:embed="rId3" cstate="print"/>
          <a:srcRect l="7679" r="7857"/>
          <a:stretch>
            <a:fillRect/>
          </a:stretch>
        </p:blipFill>
        <p:spPr>
          <a:xfrm>
            <a:off x="685800" y="4121451"/>
            <a:ext cx="1188720" cy="907749"/>
          </a:xfrm>
          <a:prstGeom prst="rect">
            <a:avLst/>
          </a:prstGeom>
        </p:spPr>
      </p:pic>
      <p:pic>
        <p:nvPicPr>
          <p:cNvPr id="16" name="Picture 15" descr="camellia-sinensis-extract-green-white-tea-enlarged.jpg"/>
          <p:cNvPicPr>
            <a:picLocks noChangeAspect="1"/>
          </p:cNvPicPr>
          <p:nvPr/>
        </p:nvPicPr>
        <p:blipFill>
          <a:blip r:embed="rId4" cstate="print"/>
          <a:srcRect b="10256"/>
          <a:stretch>
            <a:fillRect/>
          </a:stretch>
        </p:blipFill>
        <p:spPr>
          <a:xfrm>
            <a:off x="762000" y="5257800"/>
            <a:ext cx="1097280" cy="984738"/>
          </a:xfrm>
          <a:prstGeom prst="rect">
            <a:avLst/>
          </a:prstGeom>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eaLnBrk="0" fontAlgn="auto" hangingPunct="0">
              <a:spcBef>
                <a:spcPts val="0"/>
              </a:spcBef>
              <a:spcAft>
                <a:spcPts val="0"/>
              </a:spcAft>
              <a:defRPr/>
            </a:pPr>
            <a:r>
              <a:rPr kumimoji="0" lang="en-US" sz="4000" i="0" u="none" strike="noStrike" kern="1200" cap="none" spc="0" normalizeH="0" baseline="0" noProof="0" dirty="0" smtClean="0">
                <a:ln>
                  <a:noFill/>
                </a:ln>
                <a:solidFill>
                  <a:schemeClr val="lt1"/>
                </a:solidFill>
                <a:effectLst/>
                <a:uLnTx/>
                <a:uFillTx/>
                <a:latin typeface="+mn-lt"/>
                <a:ea typeface="+mn-ea"/>
                <a:cs typeface="+mn-cs"/>
              </a:rPr>
              <a:t> </a:t>
            </a:r>
            <a:r>
              <a:rPr lang="en-US" sz="3200" dirty="0" smtClean="0">
                <a:solidFill>
                  <a:schemeClr val="bg1"/>
                </a:solidFill>
              </a:rPr>
              <a:t>Key Antioxidant Ingredients in Vital Complex</a:t>
            </a:r>
            <a:endParaRPr lang="en-US" sz="4000" dirty="0">
              <a:solidFill>
                <a:schemeClr val="bg1"/>
              </a:solidFill>
            </a:endParaRPr>
          </a:p>
        </p:txBody>
      </p:sp>
      <p:graphicFrame>
        <p:nvGraphicFramePr>
          <p:cNvPr id="9" name="Table 8"/>
          <p:cNvGraphicFramePr>
            <a:graphicFrameLocks noGrp="1"/>
          </p:cNvGraphicFramePr>
          <p:nvPr/>
        </p:nvGraphicFramePr>
        <p:xfrm>
          <a:off x="228600" y="1509714"/>
          <a:ext cx="8686800" cy="4633047"/>
        </p:xfrm>
        <a:graphic>
          <a:graphicData uri="http://schemas.openxmlformats.org/drawingml/2006/table">
            <a:tbl>
              <a:tblPr firstRow="1" bandRow="1">
                <a:tableStyleId>{5940675A-B579-460E-94D1-54222C63F5DA}</a:tableStyleId>
              </a:tblPr>
              <a:tblGrid>
                <a:gridCol w="1981200"/>
                <a:gridCol w="1447800"/>
                <a:gridCol w="1447800"/>
                <a:gridCol w="3810000"/>
              </a:tblGrid>
              <a:tr h="575223">
                <a:tc>
                  <a:txBody>
                    <a:bodyPr/>
                    <a:lstStyle/>
                    <a:p>
                      <a:pPr algn="ctr"/>
                      <a:endParaRPr lang="en-US" sz="1600" b="1" dirty="0"/>
                    </a:p>
                  </a:txBody>
                  <a:tcPr anchor="ctr"/>
                </a:tc>
                <a:tc>
                  <a:txBody>
                    <a:bodyPr/>
                    <a:lstStyle/>
                    <a:p>
                      <a:pPr algn="ctr"/>
                      <a:r>
                        <a:rPr lang="en-US" sz="1600" b="1" dirty="0" smtClean="0"/>
                        <a:t>BOTANICAL</a:t>
                      </a:r>
                      <a:r>
                        <a:rPr lang="en-US" sz="1600" b="1" baseline="0" dirty="0" smtClean="0"/>
                        <a:t> NAME</a:t>
                      </a:r>
                      <a:endParaRPr lang="en-US" sz="1600" b="1" dirty="0"/>
                    </a:p>
                  </a:txBody>
                  <a:tcPr anchor="ctr"/>
                </a:tc>
                <a:tc>
                  <a:txBody>
                    <a:bodyPr/>
                    <a:lstStyle/>
                    <a:p>
                      <a:pPr algn="ctr"/>
                      <a:r>
                        <a:rPr lang="en-US" sz="1600" b="1" dirty="0" smtClean="0"/>
                        <a:t>COMMON </a:t>
                      </a:r>
                    </a:p>
                    <a:p>
                      <a:pPr algn="ctr"/>
                      <a:r>
                        <a:rPr lang="en-US" sz="1600" b="1" dirty="0" smtClean="0"/>
                        <a:t>NAME</a:t>
                      </a:r>
                      <a:endParaRPr lang="en-US" sz="1600" b="1" dirty="0"/>
                    </a:p>
                  </a:txBody>
                  <a:tcPr anchor="ctr"/>
                </a:tc>
                <a:tc>
                  <a:txBody>
                    <a:bodyPr/>
                    <a:lstStyle/>
                    <a:p>
                      <a:pPr algn="ctr"/>
                      <a:r>
                        <a:rPr lang="en-US" sz="1600" b="1" dirty="0" smtClean="0"/>
                        <a:t> BENEFITS</a:t>
                      </a:r>
                      <a:endParaRPr lang="en-US" sz="1600" b="1" dirty="0"/>
                    </a:p>
                  </a:txBody>
                  <a:tcPr anchor="ctr"/>
                </a:tc>
              </a:tr>
              <a:tr h="1250472">
                <a:tc>
                  <a:txBody>
                    <a:bodyPr/>
                    <a:lstStyle/>
                    <a:p>
                      <a:endParaRPr lang="en-US" dirty="0"/>
                    </a:p>
                  </a:txBody>
                  <a:tcPr/>
                </a:tc>
                <a:tc>
                  <a:txBody>
                    <a:bodyPr/>
                    <a:lstStyle/>
                    <a:p>
                      <a:r>
                        <a:rPr lang="en-US" sz="1800" i="1" kern="1200" dirty="0" err="1" smtClean="0"/>
                        <a:t>Daucus</a:t>
                      </a:r>
                      <a:r>
                        <a:rPr lang="en-US" sz="1800" i="1" kern="1200" dirty="0" smtClean="0"/>
                        <a:t> </a:t>
                      </a:r>
                      <a:r>
                        <a:rPr lang="en-US" sz="1800" i="1" kern="1200" dirty="0" err="1" smtClean="0"/>
                        <a:t>carota</a:t>
                      </a:r>
                      <a:r>
                        <a:rPr lang="en-US" sz="1800" i="1" kern="1200" dirty="0" smtClean="0"/>
                        <a:t> </a:t>
                      </a:r>
                      <a:endParaRPr lang="en-US" i="1" dirty="0"/>
                    </a:p>
                  </a:txBody>
                  <a:tcPr/>
                </a:tc>
                <a:tc>
                  <a:txBody>
                    <a:bodyPr/>
                    <a:lstStyle/>
                    <a:p>
                      <a:r>
                        <a:rPr lang="en-US" sz="1800" dirty="0" smtClean="0"/>
                        <a:t>Carrot</a:t>
                      </a:r>
                      <a:endParaRPr lang="en-US" sz="1800" i="1" dirty="0"/>
                    </a:p>
                  </a:txBody>
                  <a:tcPr/>
                </a:tc>
                <a:tc>
                  <a:txBody>
                    <a:bodyPr/>
                    <a:lstStyle/>
                    <a:p>
                      <a:r>
                        <a:rPr lang="en-US" sz="1800" kern="1200" dirty="0" smtClean="0"/>
                        <a:t>Rich</a:t>
                      </a:r>
                      <a:r>
                        <a:rPr lang="en-US" sz="1800" kern="1200" baseline="0" dirty="0" smtClean="0"/>
                        <a:t> in </a:t>
                      </a:r>
                      <a:r>
                        <a:rPr lang="en-US" sz="1800" kern="1200" baseline="0" dirty="0" err="1" smtClean="0"/>
                        <a:t>carotinoids</a:t>
                      </a:r>
                      <a:r>
                        <a:rPr lang="en-US" sz="1800" kern="1200" baseline="0" dirty="0" smtClean="0"/>
                        <a:t> and Vitamin A that has potent antioxidant activity. It protects the skin from sun damage and protects the heart </a:t>
                      </a:r>
                      <a:endParaRPr lang="en-US" dirty="0"/>
                    </a:p>
                  </a:txBody>
                  <a:tcPr/>
                </a:tc>
              </a:tr>
              <a:tr h="1539042">
                <a:tc>
                  <a:txBody>
                    <a:bodyPr/>
                    <a:lstStyle/>
                    <a:p>
                      <a:endParaRPr lang="en-US" dirty="0"/>
                    </a:p>
                  </a:txBody>
                  <a:tcPr/>
                </a:tc>
                <a:tc>
                  <a:txBody>
                    <a:bodyPr/>
                    <a:lstStyle/>
                    <a:p>
                      <a:r>
                        <a:rPr lang="en-US" sz="1800" kern="1200" dirty="0" err="1" smtClean="0"/>
                        <a:t>Yashad</a:t>
                      </a:r>
                      <a:r>
                        <a:rPr lang="en-US" sz="1800" kern="1200" dirty="0" smtClean="0"/>
                        <a:t> </a:t>
                      </a:r>
                      <a:r>
                        <a:rPr lang="en-US" sz="1800" kern="1200" dirty="0" err="1" smtClean="0"/>
                        <a:t>Bhasma</a:t>
                      </a:r>
                      <a:endParaRPr lang="en-US" i="1" dirty="0"/>
                    </a:p>
                  </a:txBody>
                  <a:tcPr/>
                </a:tc>
                <a:tc>
                  <a:txBody>
                    <a:bodyPr/>
                    <a:lstStyle/>
                    <a:p>
                      <a:r>
                        <a:rPr lang="en-US" sz="1800" kern="1200" dirty="0" err="1" smtClean="0"/>
                        <a:t>Dus</a:t>
                      </a:r>
                      <a:r>
                        <a:rPr lang="en-US" sz="1800" kern="1200" dirty="0" smtClean="0"/>
                        <a:t> </a:t>
                      </a:r>
                      <a:r>
                        <a:rPr lang="en-US" sz="1800" kern="1200" dirty="0" err="1" smtClean="0"/>
                        <a:t>puti</a:t>
                      </a:r>
                      <a:endParaRPr lang="en-US" sz="1800" i="1" dirty="0"/>
                    </a:p>
                  </a:txBody>
                  <a:tcPr/>
                </a:tc>
                <a:tc>
                  <a:txBody>
                    <a:bodyPr/>
                    <a:lstStyle/>
                    <a:p>
                      <a:r>
                        <a:rPr lang="en-US" dirty="0" smtClean="0"/>
                        <a:t>Supports</a:t>
                      </a:r>
                      <a:r>
                        <a:rPr lang="en-US" baseline="0" dirty="0" smtClean="0"/>
                        <a:t> immune system, vital for fertility, crucial role in enzymatic actions, vital for vision, and has potent health benefits, including antioxidant activity</a:t>
                      </a:r>
                    </a:p>
                  </a:txBody>
                  <a:tcPr/>
                </a:tc>
              </a:tr>
              <a:tr h="1264413">
                <a:tc>
                  <a:txBody>
                    <a:bodyPr/>
                    <a:lstStyle/>
                    <a:p>
                      <a:endParaRPr lang="en-US"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i="1" kern="1200" dirty="0" err="1" smtClean="0"/>
                        <a:t>Tagetes</a:t>
                      </a:r>
                      <a:r>
                        <a:rPr lang="en-US" sz="1800" i="1" kern="1200" dirty="0" smtClean="0"/>
                        <a:t> </a:t>
                      </a:r>
                      <a:r>
                        <a:rPr lang="en-US" sz="1800" i="1" kern="1200" dirty="0" err="1" smtClean="0"/>
                        <a:t>erecta</a:t>
                      </a:r>
                      <a:endParaRPr lang="en-US" sz="1800" i="1" kern="1200" dirty="0" smtClean="0"/>
                    </a:p>
                  </a:txBody>
                  <a:tcPr/>
                </a:tc>
                <a:tc>
                  <a:txBody>
                    <a:bodyPr/>
                    <a:lstStyle/>
                    <a:p>
                      <a:r>
                        <a:rPr lang="en-US" sz="1800" i="0" dirty="0" err="1" smtClean="0"/>
                        <a:t>Jhadu</a:t>
                      </a:r>
                      <a:r>
                        <a:rPr lang="en-US" sz="1800" i="0" dirty="0" smtClean="0"/>
                        <a:t>,</a:t>
                      </a:r>
                      <a:r>
                        <a:rPr lang="en-US" sz="1800" i="0" baseline="0" dirty="0" smtClean="0"/>
                        <a:t> </a:t>
                      </a:r>
                      <a:r>
                        <a:rPr lang="en-US" sz="1800" i="0" baseline="0" dirty="0" err="1" smtClean="0"/>
                        <a:t>Genda-phool</a:t>
                      </a:r>
                      <a:endParaRPr lang="en-US" sz="1800" i="0" dirty="0"/>
                    </a:p>
                  </a:txBody>
                  <a:tcPr/>
                </a:tc>
                <a:tc>
                  <a:txBody>
                    <a:bodyPr/>
                    <a:lstStyle/>
                    <a:p>
                      <a:pPr algn="l"/>
                      <a:r>
                        <a:rPr lang="en-US" sz="1800" dirty="0" smtClean="0"/>
                        <a:t>Contains </a:t>
                      </a:r>
                      <a:r>
                        <a:rPr lang="en-US" sz="1800" dirty="0" err="1" smtClean="0"/>
                        <a:t>Lutein</a:t>
                      </a:r>
                      <a:r>
                        <a:rPr lang="en-US" sz="1800" dirty="0" smtClean="0"/>
                        <a:t> and </a:t>
                      </a:r>
                      <a:r>
                        <a:rPr lang="en-US" sz="1800" dirty="0" err="1" smtClean="0"/>
                        <a:t>Zeaxanthin</a:t>
                      </a:r>
                      <a:r>
                        <a:rPr lang="en-US" sz="1800" dirty="0" smtClean="0"/>
                        <a:t>, that are responsible for central vision and visual sharpness. Potent antioxidant</a:t>
                      </a:r>
                      <a:r>
                        <a:rPr lang="en-US" sz="1800" baseline="0" dirty="0" smtClean="0"/>
                        <a:t> and has anti-inflammatory properties. </a:t>
                      </a:r>
                      <a:endParaRPr lang="en-US" sz="1800" dirty="0"/>
                    </a:p>
                  </a:txBody>
                  <a:tcPr/>
                </a:tc>
              </a:tr>
            </a:tbl>
          </a:graphicData>
        </a:graphic>
      </p:graphicFrame>
      <p:pic>
        <p:nvPicPr>
          <p:cNvPr id="10" name="Picture 9" descr="carrot.jpg"/>
          <p:cNvPicPr>
            <a:picLocks noChangeAspect="1"/>
          </p:cNvPicPr>
          <p:nvPr/>
        </p:nvPicPr>
        <p:blipFill>
          <a:blip r:embed="rId2"/>
          <a:srcRect l="14000" t="5000" r="9637" b="3333"/>
          <a:stretch>
            <a:fillRect/>
          </a:stretch>
        </p:blipFill>
        <p:spPr>
          <a:xfrm>
            <a:off x="685800" y="2247359"/>
            <a:ext cx="1188720" cy="933993"/>
          </a:xfrm>
          <a:prstGeom prst="rect">
            <a:avLst/>
          </a:prstGeom>
        </p:spPr>
      </p:pic>
      <p:pic>
        <p:nvPicPr>
          <p:cNvPr id="11" name="Picture 10" descr="download.jpg"/>
          <p:cNvPicPr>
            <a:picLocks noChangeAspect="1"/>
          </p:cNvPicPr>
          <p:nvPr/>
        </p:nvPicPr>
        <p:blipFill>
          <a:blip r:embed="rId3"/>
          <a:srcRect l="8763" r="14261"/>
          <a:stretch>
            <a:fillRect/>
          </a:stretch>
        </p:blipFill>
        <p:spPr>
          <a:xfrm>
            <a:off x="533400" y="3560316"/>
            <a:ext cx="1371600" cy="1059316"/>
          </a:xfrm>
          <a:prstGeom prst="rect">
            <a:avLst/>
          </a:prstGeom>
        </p:spPr>
      </p:pic>
      <p:pic>
        <p:nvPicPr>
          <p:cNvPr id="12" name="Picture 11" descr="images (2).jpg"/>
          <p:cNvPicPr>
            <a:picLocks noChangeAspect="1"/>
          </p:cNvPicPr>
          <p:nvPr/>
        </p:nvPicPr>
        <p:blipFill>
          <a:blip r:embed="rId4"/>
          <a:stretch>
            <a:fillRect/>
          </a:stretch>
        </p:blipFill>
        <p:spPr>
          <a:xfrm>
            <a:off x="671512" y="4921568"/>
            <a:ext cx="1188720" cy="1188720"/>
          </a:xfrm>
          <a:prstGeom prst="rect">
            <a:avLst/>
          </a:prstGeom>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eaLnBrk="0" fontAlgn="auto" hangingPunct="0">
              <a:spcBef>
                <a:spcPts val="0"/>
              </a:spcBef>
              <a:spcAft>
                <a:spcPts val="0"/>
              </a:spcAft>
              <a:defRPr/>
            </a:pPr>
            <a:r>
              <a:rPr kumimoji="0" lang="en-US" sz="4000" i="0" u="none" strike="noStrike" kern="1200" cap="none" spc="0" normalizeH="0" baseline="0" noProof="0" dirty="0" smtClean="0">
                <a:ln>
                  <a:noFill/>
                </a:ln>
                <a:solidFill>
                  <a:schemeClr val="lt1"/>
                </a:solidFill>
                <a:effectLst/>
                <a:uLnTx/>
                <a:uFillTx/>
                <a:latin typeface="+mn-lt"/>
                <a:ea typeface="+mn-ea"/>
                <a:cs typeface="+mn-cs"/>
              </a:rPr>
              <a:t>  </a:t>
            </a:r>
            <a:r>
              <a:rPr lang="en-US" sz="4000" dirty="0" smtClean="0"/>
              <a:t>Benefits of Vital Complex</a:t>
            </a:r>
            <a:endParaRPr lang="en-US" sz="4000" dirty="0"/>
          </a:p>
        </p:txBody>
      </p:sp>
      <p:sp>
        <p:nvSpPr>
          <p:cNvPr id="5" name="Content Placeholder 5"/>
          <p:cNvSpPr>
            <a:spLocks noGrp="1"/>
          </p:cNvSpPr>
          <p:nvPr>
            <p:ph idx="1"/>
          </p:nvPr>
        </p:nvSpPr>
        <p:spPr>
          <a:xfrm>
            <a:off x="533400" y="1752600"/>
            <a:ext cx="5029200" cy="4953000"/>
          </a:xfrm>
        </p:spPr>
        <p:txBody>
          <a:bodyPr>
            <a:normAutofit/>
          </a:bodyPr>
          <a:lstStyle/>
          <a:p>
            <a:pPr algn="just">
              <a:spcBef>
                <a:spcPts val="400"/>
              </a:spcBef>
            </a:pPr>
            <a:r>
              <a:rPr lang="en-US" sz="2000" dirty="0" smtClean="0"/>
              <a:t>Protects </a:t>
            </a:r>
            <a:r>
              <a:rPr lang="en-US" sz="2000" dirty="0"/>
              <a:t>from the damage of oxidative stress</a:t>
            </a:r>
            <a:endParaRPr lang="en-IN" sz="2000" dirty="0"/>
          </a:p>
          <a:p>
            <a:pPr algn="just">
              <a:spcBef>
                <a:spcPts val="400"/>
              </a:spcBef>
            </a:pPr>
            <a:r>
              <a:rPr lang="en-US" sz="2000" dirty="0" smtClean="0"/>
              <a:t>Helps to nourish </a:t>
            </a:r>
            <a:r>
              <a:rPr lang="en-US" sz="2000" dirty="0"/>
              <a:t>body tissues</a:t>
            </a:r>
            <a:endParaRPr lang="en-IN" sz="2000" dirty="0"/>
          </a:p>
          <a:p>
            <a:pPr algn="just">
              <a:spcBef>
                <a:spcPts val="400"/>
              </a:spcBef>
            </a:pPr>
            <a:r>
              <a:rPr lang="en-US" sz="2000" dirty="0" smtClean="0"/>
              <a:t>Helps to accelerate </a:t>
            </a:r>
            <a:r>
              <a:rPr lang="en-US" sz="2000" dirty="0"/>
              <a:t>cell regeneration processes</a:t>
            </a:r>
            <a:endParaRPr lang="en-IN" sz="2000" dirty="0"/>
          </a:p>
          <a:p>
            <a:pPr algn="just">
              <a:spcBef>
                <a:spcPts val="400"/>
              </a:spcBef>
            </a:pPr>
            <a:r>
              <a:rPr lang="en-US" sz="2000" dirty="0" smtClean="0"/>
              <a:t>Facilitates </a:t>
            </a:r>
            <a:r>
              <a:rPr lang="en-US" sz="2000" dirty="0"/>
              <a:t>better immunity</a:t>
            </a:r>
            <a:endParaRPr lang="en-IN" sz="2000" dirty="0"/>
          </a:p>
          <a:p>
            <a:pPr algn="just">
              <a:spcBef>
                <a:spcPts val="400"/>
              </a:spcBef>
            </a:pPr>
            <a:r>
              <a:rPr lang="en-US" sz="2000" dirty="0" smtClean="0"/>
              <a:t>Tackles </a:t>
            </a:r>
            <a:r>
              <a:rPr lang="en-US" sz="2000" dirty="0"/>
              <a:t>fatigue</a:t>
            </a:r>
            <a:endParaRPr lang="en-IN" sz="2000" dirty="0"/>
          </a:p>
          <a:p>
            <a:pPr algn="just">
              <a:spcBef>
                <a:spcPts val="400"/>
              </a:spcBef>
            </a:pPr>
            <a:r>
              <a:rPr lang="en-US" sz="2000" dirty="0" smtClean="0"/>
              <a:t>Provides </a:t>
            </a:r>
            <a:r>
              <a:rPr lang="en-US" sz="2000" dirty="0"/>
              <a:t>strength, dynamism and vitality to withstand </a:t>
            </a:r>
            <a:r>
              <a:rPr lang="en-US" sz="2000" dirty="0" smtClean="0"/>
              <a:t>stress</a:t>
            </a:r>
          </a:p>
          <a:p>
            <a:pPr algn="just">
              <a:spcBef>
                <a:spcPts val="400"/>
              </a:spcBef>
            </a:pPr>
            <a:r>
              <a:rPr lang="en-US" sz="2000" dirty="0" smtClean="0"/>
              <a:t>Assists in prevention of lifestyle diseases  </a:t>
            </a:r>
            <a:endParaRPr lang="en-IN" sz="2000" dirty="0" smtClean="0"/>
          </a:p>
        </p:txBody>
      </p:sp>
      <p:pic>
        <p:nvPicPr>
          <p:cNvPr id="6" name="Picture 5" descr="Ayusante Vital.png"/>
          <p:cNvPicPr>
            <a:picLocks noChangeAspect="1"/>
          </p:cNvPicPr>
          <p:nvPr/>
        </p:nvPicPr>
        <p:blipFill>
          <a:blip r:embed="rId2"/>
          <a:stretch>
            <a:fillRect/>
          </a:stretch>
        </p:blipFill>
        <p:spPr>
          <a:xfrm>
            <a:off x="6104373" y="1905000"/>
            <a:ext cx="2283462" cy="4114800"/>
          </a:xfrm>
          <a:prstGeom prst="rect">
            <a:avLst/>
          </a:prstGeom>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eaLnBrk="0" fontAlgn="auto" hangingPunct="0">
              <a:spcBef>
                <a:spcPts val="0"/>
              </a:spcBef>
              <a:spcAft>
                <a:spcPts val="0"/>
              </a:spcAft>
              <a:defRPr/>
            </a:pPr>
            <a:r>
              <a:rPr kumimoji="0" lang="en-US" sz="4000" i="0" u="none" strike="noStrike" kern="1200" cap="none" spc="0" normalizeH="0" baseline="0" noProof="0" dirty="0" smtClean="0">
                <a:ln>
                  <a:noFill/>
                </a:ln>
                <a:solidFill>
                  <a:schemeClr val="lt1"/>
                </a:solidFill>
                <a:effectLst/>
                <a:uLnTx/>
                <a:uFillTx/>
                <a:latin typeface="+mn-lt"/>
                <a:ea typeface="+mn-ea"/>
                <a:cs typeface="+mn-cs"/>
              </a:rPr>
              <a:t>  </a:t>
            </a:r>
            <a:r>
              <a:rPr lang="en-US" sz="4000" dirty="0" smtClean="0"/>
              <a:t>Dosage</a:t>
            </a:r>
            <a:endParaRPr lang="en-US" sz="4000" dirty="0"/>
          </a:p>
        </p:txBody>
      </p:sp>
      <p:sp>
        <p:nvSpPr>
          <p:cNvPr id="8" name="Content Placeholder 4"/>
          <p:cNvSpPr txBox="1">
            <a:spLocks/>
          </p:cNvSpPr>
          <p:nvPr/>
        </p:nvSpPr>
        <p:spPr>
          <a:xfrm>
            <a:off x="467544" y="1752600"/>
            <a:ext cx="5704656" cy="4572000"/>
          </a:xfrm>
          <a:prstGeom prst="rect">
            <a:avLst/>
          </a:prstGeom>
        </p:spPr>
        <p:txBody>
          <a:bodyPr vert="horz" lIns="91440" tIns="45720" rIns="91440" bIns="45720" rtlCol="0">
            <a:normAutofit/>
          </a:bodyPr>
          <a:lstStyle/>
          <a:p>
            <a:pPr marL="274320" indent="-274320">
              <a:lnSpc>
                <a:spcPct val="150000"/>
              </a:lnSpc>
              <a:buFont typeface="Arial" pitchFamily="34" charset="0"/>
              <a:buChar char="•"/>
            </a:pPr>
            <a:r>
              <a:rPr lang="en-US" sz="2400" dirty="0" smtClean="0">
                <a:ea typeface="Perpetua"/>
                <a:cs typeface="Perpetua"/>
              </a:rPr>
              <a:t>One Capsules Twice daily (before food)</a:t>
            </a:r>
            <a:endParaRPr kumimoji="0" lang="en-IN" sz="3200" b="0" i="0" u="none" strike="noStrike" kern="1200" cap="none" spc="0" normalizeH="0" baseline="0" noProof="0" dirty="0" smtClean="0">
              <a:ln>
                <a:noFill/>
              </a:ln>
              <a:solidFill>
                <a:schemeClr val="tx1"/>
              </a:solidFill>
              <a:effectLst/>
              <a:uLnTx/>
              <a:uFillTx/>
              <a:ea typeface="+mn-ea"/>
              <a:cs typeface="+mn-cs"/>
            </a:endParaRPr>
          </a:p>
        </p:txBody>
      </p:sp>
      <p:grpSp>
        <p:nvGrpSpPr>
          <p:cNvPr id="6" name="Group 5"/>
          <p:cNvGrpSpPr/>
          <p:nvPr/>
        </p:nvGrpSpPr>
        <p:grpSpPr>
          <a:xfrm>
            <a:off x="3196057" y="3200400"/>
            <a:ext cx="5947943" cy="2904715"/>
            <a:chOff x="1295400" y="2819400"/>
            <a:chExt cx="6714286" cy="3285715"/>
          </a:xfrm>
        </p:grpSpPr>
        <p:pic>
          <p:nvPicPr>
            <p:cNvPr id="9" name="Picture 8" descr="slide-antioxidants.png"/>
            <p:cNvPicPr>
              <a:picLocks noChangeAspect="1"/>
            </p:cNvPicPr>
            <p:nvPr/>
          </p:nvPicPr>
          <p:blipFill>
            <a:blip r:embed="rId2"/>
            <a:stretch>
              <a:fillRect/>
            </a:stretch>
          </p:blipFill>
          <p:spPr>
            <a:xfrm>
              <a:off x="1295400" y="2819400"/>
              <a:ext cx="6714286" cy="3285715"/>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2743200" y="3733800"/>
              <a:ext cx="4267200" cy="457200"/>
            </a:xfrm>
            <a:prstGeom prst="rect">
              <a:avLst/>
            </a:prstGeom>
            <a:solidFill>
              <a:srgbClr val="FFFD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182910" y="4648200"/>
              <a:ext cx="3352800" cy="381000"/>
            </a:xfrm>
            <a:prstGeom prst="rect">
              <a:avLst/>
            </a:prstGeom>
            <a:solidFill>
              <a:srgbClr val="FFFD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bhinav\Desktop\Logos\Ayushante_wo bg.pn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2781300" y="2254715"/>
            <a:ext cx="3581400" cy="79328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5"/>
          <p:cNvSpPr txBox="1">
            <a:spLocks/>
          </p:cNvSpPr>
          <p:nvPr/>
        </p:nvSpPr>
        <p:spPr>
          <a:xfrm>
            <a:off x="2209800" y="2057400"/>
            <a:ext cx="4648200" cy="25146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rgbClr val="1B3B90"/>
                </a:solidFill>
                <a:effectLst/>
                <a:uLnTx/>
                <a:uFillTx/>
                <a:latin typeface="+mj-lt"/>
                <a:ea typeface="+mj-ea"/>
                <a:cs typeface="+mj-cs"/>
              </a:rPr>
              <a:t>                       </a:t>
            </a:r>
            <a:endParaRPr lang="en-US" sz="6000" b="1" noProof="0" dirty="0">
              <a:solidFill>
                <a:srgbClr val="1B3B90"/>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US" sz="6000" b="1" dirty="0" err="1" smtClean="0">
                <a:solidFill>
                  <a:srgbClr val="1B3B90"/>
                </a:solidFill>
                <a:latin typeface="+mj-lt"/>
                <a:ea typeface="+mj-ea"/>
                <a:cs typeface="+mj-cs"/>
              </a:rPr>
              <a:t>Respo</a:t>
            </a:r>
            <a:r>
              <a:rPr lang="en-US" sz="6000" b="1" dirty="0" err="1" smtClean="0">
                <a:solidFill>
                  <a:srgbClr val="FFC000"/>
                </a:solidFill>
                <a:latin typeface="+mj-lt"/>
                <a:ea typeface="+mj-ea"/>
                <a:cs typeface="+mj-cs"/>
              </a:rPr>
              <a:t>Care</a:t>
            </a:r>
            <a:endParaRPr kumimoji="0" lang="en-US" sz="6000" b="1" i="0" u="none" strike="noStrike" kern="1200" cap="none" spc="0" normalizeH="0" baseline="0" noProof="0" dirty="0" smtClean="0">
              <a:ln>
                <a:noFill/>
              </a:ln>
              <a:solidFill>
                <a:srgbClr val="FFC000"/>
              </a:solidFill>
              <a:effectLst/>
              <a:uLnTx/>
              <a:uFillTx/>
              <a:latin typeface="+mj-lt"/>
              <a:ea typeface="+mj-ea"/>
              <a:cs typeface="+mj-cs"/>
            </a:endParaRPr>
          </a:p>
        </p:txBody>
      </p:sp>
    </p:spTree>
    <p:extLst>
      <p:ext uri="{BB962C8B-B14F-4D97-AF65-F5344CB8AC3E}">
        <p14:creationId xmlns:p14="http://schemas.microsoft.com/office/powerpoint/2010/main" xmlns="" val="350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respiratory system"/>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257800" y="2184400"/>
            <a:ext cx="3886200" cy="34544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20472" y="1688842"/>
            <a:ext cx="5237328" cy="5016758"/>
          </a:xfrm>
          <a:prstGeom prst="rect">
            <a:avLst/>
          </a:prstGeom>
        </p:spPr>
        <p:txBody>
          <a:bodyPr wrap="square">
            <a:spAutoFit/>
          </a:bodyPr>
          <a:lstStyle/>
          <a:p>
            <a:pPr marL="118872" indent="0" algn="just">
              <a:buNone/>
            </a:pPr>
            <a:r>
              <a:rPr lang="en-US" sz="2000" u="sng" dirty="0"/>
              <a:t>Common </a:t>
            </a:r>
            <a:r>
              <a:rPr lang="en-US" sz="2000" u="sng" dirty="0" smtClean="0"/>
              <a:t>Upper </a:t>
            </a:r>
            <a:r>
              <a:rPr lang="en-US" sz="2000" u="sng" dirty="0"/>
              <a:t>RTIs</a:t>
            </a:r>
            <a:r>
              <a:rPr lang="en-US" sz="2000" u="sng" dirty="0" smtClean="0"/>
              <a:t>:-</a:t>
            </a:r>
          </a:p>
          <a:p>
            <a:pPr marL="461772" indent="-342900" algn="just">
              <a:buFont typeface="Arial" pitchFamily="34" charset="0"/>
              <a:buChar char="•"/>
            </a:pPr>
            <a:r>
              <a:rPr lang="en-US" sz="2000" dirty="0" smtClean="0"/>
              <a:t>The</a:t>
            </a:r>
            <a:r>
              <a:rPr lang="en-US" sz="2000" dirty="0"/>
              <a:t> </a:t>
            </a:r>
            <a:r>
              <a:rPr lang="en-US" sz="2000" b="1" dirty="0"/>
              <a:t>common </a:t>
            </a:r>
            <a:r>
              <a:rPr lang="en-US" sz="2000" b="1" dirty="0" smtClean="0"/>
              <a:t>cold</a:t>
            </a:r>
          </a:p>
          <a:p>
            <a:pPr marL="461772" indent="-342900" algn="just">
              <a:buFont typeface="Arial" pitchFamily="34" charset="0"/>
              <a:buChar char="•"/>
            </a:pPr>
            <a:r>
              <a:rPr lang="en-US" sz="2000" b="1" dirty="0" smtClean="0"/>
              <a:t>Tonsillitis</a:t>
            </a:r>
            <a:r>
              <a:rPr lang="en-US" sz="2000" dirty="0" smtClean="0"/>
              <a:t> </a:t>
            </a:r>
            <a:r>
              <a:rPr lang="en-US" sz="2000" dirty="0"/>
              <a:t>– infection of the tonsils </a:t>
            </a:r>
            <a:r>
              <a:rPr lang="en-US" sz="2000" dirty="0" smtClean="0"/>
              <a:t>&amp; </a:t>
            </a:r>
            <a:r>
              <a:rPr lang="en-US" sz="2000" dirty="0"/>
              <a:t>tissues at the back of the </a:t>
            </a:r>
            <a:r>
              <a:rPr lang="en-US" sz="2000" dirty="0" smtClean="0"/>
              <a:t>throat</a:t>
            </a:r>
          </a:p>
          <a:p>
            <a:pPr marL="461772" indent="-342900" algn="just">
              <a:buFont typeface="Arial" pitchFamily="34" charset="0"/>
              <a:buChar char="•"/>
            </a:pPr>
            <a:r>
              <a:rPr lang="en-US" sz="2000" b="1" dirty="0" smtClean="0"/>
              <a:t>Sinusitis</a:t>
            </a:r>
            <a:r>
              <a:rPr lang="en-US" sz="2000" dirty="0" smtClean="0"/>
              <a:t> </a:t>
            </a:r>
            <a:r>
              <a:rPr lang="en-US" sz="2000" dirty="0"/>
              <a:t>– infection of the </a:t>
            </a:r>
            <a:r>
              <a:rPr lang="en-US" sz="2000" dirty="0" smtClean="0"/>
              <a:t>sinuses</a:t>
            </a:r>
          </a:p>
          <a:p>
            <a:pPr marL="461772" indent="-342900" algn="just">
              <a:buFont typeface="Arial" pitchFamily="34" charset="0"/>
              <a:buChar char="•"/>
            </a:pPr>
            <a:r>
              <a:rPr lang="en-US" sz="2000" b="1" dirty="0" smtClean="0"/>
              <a:t>Laryngitis</a:t>
            </a:r>
            <a:r>
              <a:rPr lang="en-US" sz="2000" dirty="0" smtClean="0"/>
              <a:t> </a:t>
            </a:r>
            <a:r>
              <a:rPr lang="en-US" sz="2000" dirty="0"/>
              <a:t>– infection of the </a:t>
            </a:r>
            <a:r>
              <a:rPr lang="en-US" sz="2000" dirty="0" smtClean="0"/>
              <a:t>larynx</a:t>
            </a:r>
          </a:p>
          <a:p>
            <a:pPr marL="461772" indent="-342900" algn="just">
              <a:buFont typeface="Arial" pitchFamily="34" charset="0"/>
              <a:buChar char="•"/>
            </a:pPr>
            <a:r>
              <a:rPr lang="en-US" sz="2000" b="1" dirty="0" smtClean="0"/>
              <a:t>Flu </a:t>
            </a:r>
          </a:p>
          <a:p>
            <a:pPr marL="118872" indent="0" algn="just">
              <a:buNone/>
            </a:pPr>
            <a:endParaRPr lang="en-US" sz="1000" dirty="0"/>
          </a:p>
          <a:p>
            <a:pPr marL="118872" indent="0" algn="just">
              <a:buFont typeface="Wingdings 2"/>
              <a:buNone/>
            </a:pPr>
            <a:r>
              <a:rPr lang="en-US" sz="2000" u="sng" dirty="0"/>
              <a:t>Common </a:t>
            </a:r>
            <a:r>
              <a:rPr lang="en-US" sz="2000" u="sng" dirty="0" smtClean="0"/>
              <a:t>Lower</a:t>
            </a:r>
            <a:r>
              <a:rPr lang="en-US" sz="2000" u="sng" dirty="0"/>
              <a:t> RTIs</a:t>
            </a:r>
            <a:r>
              <a:rPr lang="en-US" sz="2000" u="sng" dirty="0" smtClean="0"/>
              <a:t>:-</a:t>
            </a:r>
            <a:endParaRPr lang="en-US" sz="2000" dirty="0" smtClean="0"/>
          </a:p>
          <a:p>
            <a:pPr marL="461772" indent="-342900" algn="just">
              <a:buFont typeface="Arial" pitchFamily="34" charset="0"/>
              <a:buChar char="•"/>
            </a:pPr>
            <a:r>
              <a:rPr lang="en-US" sz="2000" b="1" dirty="0" smtClean="0"/>
              <a:t>Bronchitis</a:t>
            </a:r>
            <a:r>
              <a:rPr lang="en-US" sz="2000" dirty="0"/>
              <a:t> – infection of the </a:t>
            </a:r>
            <a:r>
              <a:rPr lang="en-US" sz="2000" dirty="0" smtClean="0"/>
              <a:t>airways</a:t>
            </a:r>
          </a:p>
          <a:p>
            <a:pPr marL="461772" indent="-342900" algn="just">
              <a:buFont typeface="Arial" pitchFamily="34" charset="0"/>
              <a:buChar char="•"/>
            </a:pPr>
            <a:r>
              <a:rPr lang="en-US" sz="2000" b="1" dirty="0" smtClean="0"/>
              <a:t>Pneumonia</a:t>
            </a:r>
            <a:r>
              <a:rPr lang="en-US" sz="2000" dirty="0"/>
              <a:t> – infection of the </a:t>
            </a:r>
            <a:r>
              <a:rPr lang="en-US" sz="2000" dirty="0" smtClean="0"/>
              <a:t>lungs</a:t>
            </a:r>
          </a:p>
          <a:p>
            <a:pPr marL="461772" indent="-342900" algn="just">
              <a:buFont typeface="Arial" pitchFamily="34" charset="0"/>
              <a:buChar char="•"/>
            </a:pPr>
            <a:r>
              <a:rPr lang="en-US" sz="2000" b="1" dirty="0" smtClean="0"/>
              <a:t>Bronchiolitis</a:t>
            </a:r>
            <a:r>
              <a:rPr lang="en-US" sz="2000" dirty="0"/>
              <a:t> – an infection of the small airways that affects babies and children aged under </a:t>
            </a:r>
            <a:r>
              <a:rPr lang="en-US" sz="2000" dirty="0" smtClean="0"/>
              <a:t>two</a:t>
            </a:r>
          </a:p>
          <a:p>
            <a:pPr marL="461772" indent="-342900" algn="just">
              <a:buFont typeface="Arial" pitchFamily="34" charset="0"/>
              <a:buChar char="•"/>
            </a:pPr>
            <a:r>
              <a:rPr lang="en-US" sz="2000" b="1" dirty="0" smtClean="0"/>
              <a:t>Tuberculosis</a:t>
            </a:r>
            <a:r>
              <a:rPr lang="en-US" sz="2000" dirty="0"/>
              <a:t> – persistent bacterial infection of the </a:t>
            </a:r>
            <a:r>
              <a:rPr lang="en-US" sz="2000" dirty="0" smtClean="0"/>
              <a:t>lungs</a:t>
            </a:r>
            <a:endParaRPr lang="en-US" sz="2000" dirty="0"/>
          </a:p>
        </p:txBody>
      </p:sp>
      <p:sp>
        <p:nvSpPr>
          <p:cNvPr id="6"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eaLnBrk="0" fontAlgn="auto" hangingPunct="0">
              <a:spcBef>
                <a:spcPts val="0"/>
              </a:spcBef>
              <a:spcAft>
                <a:spcPts val="0"/>
              </a:spcAft>
              <a:defRPr/>
            </a:pPr>
            <a:r>
              <a:rPr kumimoji="0" lang="en-US" sz="4000" i="0" u="none" strike="noStrike" kern="1200" cap="none" spc="0" normalizeH="0" baseline="0" noProof="0" dirty="0" smtClean="0">
                <a:ln>
                  <a:noFill/>
                </a:ln>
                <a:solidFill>
                  <a:schemeClr val="lt1"/>
                </a:solidFill>
                <a:effectLst/>
                <a:uLnTx/>
                <a:uFillTx/>
                <a:latin typeface="+mn-lt"/>
                <a:ea typeface="+mn-ea"/>
                <a:cs typeface="+mn-cs"/>
              </a:rPr>
              <a:t>  </a:t>
            </a:r>
            <a:r>
              <a:rPr lang="en-US" sz="4000" dirty="0" smtClean="0"/>
              <a:t>Respiratory Tract Infections</a:t>
            </a:r>
            <a:endParaRPr lang="en-US" sz="4000" dirty="0"/>
          </a:p>
        </p:txBody>
      </p:sp>
    </p:spTree>
    <p:extLst>
      <p:ext uri="{BB962C8B-B14F-4D97-AF65-F5344CB8AC3E}">
        <p14:creationId xmlns:p14="http://schemas.microsoft.com/office/powerpoint/2010/main" xmlns="" val="359335807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xmlns="" val="3668145493"/>
              </p:ext>
            </p:extLst>
          </p:nvPr>
        </p:nvGraphicFramePr>
        <p:xfrm>
          <a:off x="152400" y="1615440"/>
          <a:ext cx="8915399" cy="2651760"/>
        </p:xfrm>
        <a:graphic>
          <a:graphicData uri="http://schemas.openxmlformats.org/drawingml/2006/table">
            <a:tbl>
              <a:tblPr firstRow="1" bandRow="1">
                <a:tableStyleId>{5940675A-B579-460E-94D1-54222C63F5DA}</a:tableStyleId>
              </a:tblPr>
              <a:tblGrid>
                <a:gridCol w="1564105"/>
                <a:gridCol w="1788695"/>
                <a:gridCol w="1295400"/>
                <a:gridCol w="4267199"/>
              </a:tblGrid>
              <a:tr h="533400">
                <a:tc>
                  <a:txBody>
                    <a:bodyPr/>
                    <a:lstStyle/>
                    <a:p>
                      <a:pPr algn="just"/>
                      <a:endParaRPr lang="en-US" sz="1600" b="0" dirty="0">
                        <a:latin typeface="+mn-lt"/>
                      </a:endParaRPr>
                    </a:p>
                  </a:txBody>
                  <a:tcPr anchor="ctr"/>
                </a:tc>
                <a:tc>
                  <a:txBody>
                    <a:bodyPr/>
                    <a:lstStyle/>
                    <a:p>
                      <a:pPr algn="ctr"/>
                      <a:r>
                        <a:rPr lang="en-US" sz="1600" b="1" dirty="0" smtClean="0"/>
                        <a:t>BOTANICAL</a:t>
                      </a:r>
                      <a:r>
                        <a:rPr lang="en-US" sz="1600" b="1" baseline="0" dirty="0" smtClean="0"/>
                        <a:t> NAME</a:t>
                      </a:r>
                      <a:endParaRPr lang="en-US" sz="1600" b="1" dirty="0">
                        <a:latin typeface="+mn-lt"/>
                      </a:endParaRPr>
                    </a:p>
                  </a:txBody>
                  <a:tcPr anchor="ctr"/>
                </a:tc>
                <a:tc>
                  <a:txBody>
                    <a:bodyPr/>
                    <a:lstStyle/>
                    <a:p>
                      <a:pPr algn="ctr"/>
                      <a:r>
                        <a:rPr lang="en-US" sz="1600" b="1" dirty="0" smtClean="0"/>
                        <a:t>COMMON </a:t>
                      </a:r>
                    </a:p>
                    <a:p>
                      <a:pPr algn="ctr"/>
                      <a:r>
                        <a:rPr lang="en-US" sz="1600" b="1" dirty="0" smtClean="0"/>
                        <a:t>NAME</a:t>
                      </a:r>
                      <a:endParaRPr lang="en-US" sz="1600" b="1" dirty="0">
                        <a:latin typeface="+mn-lt"/>
                      </a:endParaRPr>
                    </a:p>
                  </a:txBody>
                  <a:tcPr anchor="ctr"/>
                </a:tc>
                <a:tc>
                  <a:txBody>
                    <a:bodyPr/>
                    <a:lstStyle/>
                    <a:p>
                      <a:pPr algn="ctr"/>
                      <a:r>
                        <a:rPr lang="en-US" sz="1600" b="1" dirty="0" smtClean="0"/>
                        <a:t> BENEFITS</a:t>
                      </a:r>
                      <a:endParaRPr lang="en-US" sz="1600" b="1" dirty="0">
                        <a:latin typeface="+mn-lt"/>
                      </a:endParaRPr>
                    </a:p>
                  </a:txBody>
                  <a:tcPr anchor="ctr"/>
                </a:tc>
              </a:tr>
              <a:tr h="137160">
                <a:tc>
                  <a:txBody>
                    <a:bodyPr/>
                    <a:lstStyle/>
                    <a:p>
                      <a:pPr algn="just"/>
                      <a:endParaRPr lang="en-US" sz="1600" b="0" dirty="0">
                        <a:latin typeface="+mn-lt"/>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u="none" dirty="0" err="1" smtClean="0"/>
                        <a:t>Dashmool</a:t>
                      </a:r>
                      <a:r>
                        <a:rPr lang="en-US" sz="1600" u="none" dirty="0" smtClean="0"/>
                        <a:t> </a:t>
                      </a:r>
                      <a:r>
                        <a:rPr lang="en-US" sz="1600" u="none" dirty="0" err="1" smtClean="0"/>
                        <a:t>Kwath</a:t>
                      </a:r>
                      <a:r>
                        <a:rPr lang="en-US" sz="1600" u="none" dirty="0" smtClean="0"/>
                        <a:t> </a:t>
                      </a:r>
                      <a:endParaRPr lang="en-US" sz="1600" b="0" u="none" dirty="0" smtClean="0">
                        <a:solidFill>
                          <a:schemeClr val="tx1"/>
                        </a:solidFill>
                      </a:endParaRPr>
                    </a:p>
                  </a:txBody>
                  <a:tcPr/>
                </a:tc>
                <a:tc>
                  <a:txBody>
                    <a:bodyPr/>
                    <a:lstStyle/>
                    <a:p>
                      <a:pPr algn="just"/>
                      <a:endParaRPr lang="en-US" sz="1600" b="1" u="none" dirty="0">
                        <a:solidFill>
                          <a:schemeClr val="tx1"/>
                        </a:solidFill>
                      </a:endParaRPr>
                    </a:p>
                  </a:txBody>
                  <a:tcPr/>
                </a:tc>
                <a:tc>
                  <a:txBody>
                    <a:bodyPr/>
                    <a:lstStyle/>
                    <a:p>
                      <a:pPr marL="0" indent="0" algn="just">
                        <a:buNone/>
                      </a:pPr>
                      <a:r>
                        <a:rPr lang="en-US" sz="1600" dirty="0" smtClean="0"/>
                        <a:t>For Cough,</a:t>
                      </a:r>
                      <a:r>
                        <a:rPr lang="en-US" sz="1600" baseline="0" dirty="0" smtClean="0"/>
                        <a:t> </a:t>
                      </a:r>
                      <a:r>
                        <a:rPr lang="en-US" sz="1600" dirty="0" smtClean="0"/>
                        <a:t>Asthma  and weak lungs</a:t>
                      </a:r>
                    </a:p>
                  </a:txBody>
                  <a:tcPr/>
                </a:tc>
              </a:tr>
              <a:tr h="533400">
                <a:tc>
                  <a:txBody>
                    <a:bodyPr/>
                    <a:lstStyle/>
                    <a:p>
                      <a:pPr algn="just"/>
                      <a:endParaRPr lang="en-US" sz="1600" b="0" dirty="0">
                        <a:latin typeface="+mn-lt"/>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u="none" dirty="0" err="1" smtClean="0"/>
                        <a:t>Solanum</a:t>
                      </a:r>
                      <a:r>
                        <a:rPr lang="en-US" sz="1600" u="none" dirty="0" smtClean="0"/>
                        <a:t> </a:t>
                      </a:r>
                      <a:r>
                        <a:rPr lang="en-US" sz="1600" u="none" dirty="0" err="1" smtClean="0"/>
                        <a:t>Xanthocarpum</a:t>
                      </a:r>
                      <a:endParaRPr lang="en-US" sz="1600" b="0" u="none" dirty="0" smtClean="0">
                        <a:solidFill>
                          <a:schemeClr val="tx1"/>
                        </a:solidFill>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u="none" strike="noStrike" kern="1200" baseline="0" dirty="0" err="1" smtClean="0"/>
                        <a:t>Kankari</a:t>
                      </a:r>
                      <a:endParaRPr lang="en-US" sz="1600" b="1" u="none" dirty="0" smtClean="0">
                        <a:solidFill>
                          <a:schemeClr val="tx1"/>
                        </a:solidFill>
                      </a:endParaRPr>
                    </a:p>
                  </a:txBody>
                  <a:tcPr/>
                </a:tc>
                <a:tc>
                  <a:txBody>
                    <a:bodyPr/>
                    <a:lstStyle/>
                    <a:p>
                      <a:pPr marL="118872" indent="0" algn="just">
                        <a:buNone/>
                      </a:pPr>
                      <a:r>
                        <a:rPr lang="en-US" sz="1600" dirty="0" smtClean="0"/>
                        <a:t>Bronchodilator</a:t>
                      </a:r>
                      <a:r>
                        <a:rPr lang="en-US" sz="1600" baseline="0" dirty="0" smtClean="0"/>
                        <a:t> </a:t>
                      </a:r>
                      <a:r>
                        <a:rPr lang="en-US" sz="1600" dirty="0" smtClean="0"/>
                        <a:t>effect</a:t>
                      </a:r>
                      <a:endParaRPr lang="en-US" sz="1600" b="1" u="sng" dirty="0" smtClean="0"/>
                    </a:p>
                  </a:txBody>
                  <a:tcPr/>
                </a:tc>
              </a:tr>
              <a:tr h="487680">
                <a:tc>
                  <a:txBody>
                    <a:bodyPr/>
                    <a:lstStyle/>
                    <a:p>
                      <a:pPr algn="just"/>
                      <a:endParaRPr lang="en-US" sz="1600" b="0" dirty="0">
                        <a:latin typeface="+mn-lt"/>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u="none" dirty="0" err="1" smtClean="0"/>
                        <a:t>Tinospora</a:t>
                      </a:r>
                      <a:r>
                        <a:rPr lang="en-US" sz="1600" u="none" dirty="0" smtClean="0"/>
                        <a:t> </a:t>
                      </a:r>
                      <a:r>
                        <a:rPr lang="en-US" sz="1600" u="none" dirty="0" err="1" smtClean="0"/>
                        <a:t>cordifolia</a:t>
                      </a:r>
                      <a:endParaRPr lang="en-US" sz="1600" b="0" u="none" dirty="0" smtClean="0">
                        <a:solidFill>
                          <a:schemeClr val="tx1"/>
                        </a:solidFill>
                      </a:endParaRPr>
                    </a:p>
                  </a:txBody>
                  <a:tcPr/>
                </a:tc>
                <a:tc>
                  <a:txBody>
                    <a:bodyPr/>
                    <a:lstStyle/>
                    <a:p>
                      <a:pPr algn="just"/>
                      <a:r>
                        <a:rPr lang="en-US" sz="1600" u="none" strike="noStrike" kern="1200" baseline="0" dirty="0" err="1" smtClean="0"/>
                        <a:t>Giloy</a:t>
                      </a:r>
                      <a:endParaRPr lang="en-US" sz="1600" b="1" u="none" dirty="0">
                        <a:solidFill>
                          <a:schemeClr val="tx1"/>
                        </a:solidFill>
                      </a:endParaRPr>
                    </a:p>
                  </a:txBody>
                  <a:tcPr/>
                </a:tc>
                <a:tc>
                  <a:txBody>
                    <a:bodyPr/>
                    <a:lstStyle/>
                    <a:p>
                      <a:pPr marL="0" indent="0" algn="just">
                        <a:buFont typeface="Arial" pitchFamily="34" charset="0"/>
                        <a:buNone/>
                      </a:pPr>
                      <a:r>
                        <a:rPr lang="en-US" sz="1600" dirty="0" smtClean="0"/>
                        <a:t>Improves the immunity and prevents recurrent infections. </a:t>
                      </a:r>
                    </a:p>
                  </a:txBody>
                  <a:tcPr/>
                </a:tc>
              </a:tr>
              <a:tr h="518160">
                <a:tc>
                  <a:txBody>
                    <a:bodyPr/>
                    <a:lstStyle/>
                    <a:p>
                      <a:pPr algn="just"/>
                      <a:endParaRPr lang="en-US" sz="1600" b="0" dirty="0">
                        <a:latin typeface="+mn-lt"/>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u="none" dirty="0" err="1" smtClean="0"/>
                        <a:t>Adhatoda</a:t>
                      </a:r>
                      <a:r>
                        <a:rPr lang="en-US" sz="1600" u="none" dirty="0" smtClean="0"/>
                        <a:t> </a:t>
                      </a:r>
                      <a:r>
                        <a:rPr lang="en-US" sz="1600" u="none" dirty="0" err="1" smtClean="0"/>
                        <a:t>vasica</a:t>
                      </a:r>
                      <a:endParaRPr lang="en-US" sz="1600" b="0" u="none" dirty="0" smtClean="0">
                        <a:solidFill>
                          <a:schemeClr val="tx1"/>
                        </a:solidFill>
                      </a:endParaRPr>
                    </a:p>
                  </a:txBody>
                  <a:tcPr/>
                </a:tc>
                <a:tc>
                  <a:txBody>
                    <a:bodyPr/>
                    <a:lstStyle/>
                    <a:p>
                      <a:pPr algn="just"/>
                      <a:r>
                        <a:rPr lang="en-US" sz="1600" u="none" strike="noStrike" kern="1200" baseline="0" dirty="0" err="1" smtClean="0"/>
                        <a:t>Vasaka</a:t>
                      </a:r>
                      <a:endParaRPr lang="en-US" sz="1600" b="1" u="none" dirty="0">
                        <a:solidFill>
                          <a:schemeClr val="tx1"/>
                        </a:solidFill>
                      </a:endParaRPr>
                    </a:p>
                  </a:txBody>
                  <a:tcPr/>
                </a:tc>
                <a:tc>
                  <a:txBody>
                    <a:bodyPr/>
                    <a:lstStyle/>
                    <a:p>
                      <a:pPr algn="just"/>
                      <a:r>
                        <a:rPr lang="en-US" sz="1600" dirty="0" smtClean="0"/>
                        <a:t>Well-known for its effectiveness in treating respiratory conditions.</a:t>
                      </a:r>
                    </a:p>
                  </a:txBody>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xmlns="" val="3477045347"/>
              </p:ext>
            </p:extLst>
          </p:nvPr>
        </p:nvGraphicFramePr>
        <p:xfrm>
          <a:off x="152400" y="4267200"/>
          <a:ext cx="8915399" cy="2133600"/>
        </p:xfrm>
        <a:graphic>
          <a:graphicData uri="http://schemas.openxmlformats.org/drawingml/2006/table">
            <a:tbl>
              <a:tblPr firstRow="1" bandRow="1">
                <a:tableStyleId>{5940675A-B579-460E-94D1-54222C63F5DA}</a:tableStyleId>
              </a:tblPr>
              <a:tblGrid>
                <a:gridCol w="1564105"/>
                <a:gridCol w="1788695"/>
                <a:gridCol w="1295400"/>
                <a:gridCol w="4267199"/>
              </a:tblGrid>
              <a:tr h="457200">
                <a:tc>
                  <a:txBody>
                    <a:bodyPr/>
                    <a:lstStyle/>
                    <a:p>
                      <a:pPr algn="just"/>
                      <a:endParaRPr lang="en-US" sz="1600" b="0"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u="none" dirty="0" err="1" smtClean="0"/>
                        <a:t>Ocimum</a:t>
                      </a:r>
                      <a:r>
                        <a:rPr lang="en-US" sz="1600" u="none" dirty="0" smtClean="0"/>
                        <a:t> sanctum</a:t>
                      </a:r>
                      <a:endParaRPr lang="en-US" sz="1600" b="0" u="none" dirty="0" smtClean="0">
                        <a:solidFill>
                          <a:schemeClr val="tx1"/>
                        </a:solidFill>
                      </a:endParaRPr>
                    </a:p>
                  </a:txBody>
                  <a:tcPr/>
                </a:tc>
                <a:tc>
                  <a:txBody>
                    <a:bodyPr/>
                    <a:lstStyle/>
                    <a:p>
                      <a:pPr algn="just"/>
                      <a:r>
                        <a:rPr lang="en-US" sz="1600" u="none" dirty="0" err="1" smtClean="0"/>
                        <a:t>Tulsi</a:t>
                      </a:r>
                      <a:endParaRPr lang="en-US" sz="1600" b="0" u="none" dirty="0">
                        <a:solidFill>
                          <a:schemeClr val="tx1"/>
                        </a:solidFill>
                      </a:endParaRPr>
                    </a:p>
                  </a:txBody>
                  <a:tcPr/>
                </a:tc>
                <a:tc>
                  <a:txBody>
                    <a:bodyPr/>
                    <a:lstStyle/>
                    <a:p>
                      <a:pPr algn="just"/>
                      <a:r>
                        <a:rPr lang="en-US" sz="1600" baseline="0" dirty="0" smtClean="0"/>
                        <a:t>It is the best herb used to treat common cold, flu and headaches.</a:t>
                      </a:r>
                      <a:endParaRPr lang="en-US" sz="1600" b="0" dirty="0" smtClean="0"/>
                    </a:p>
                  </a:txBody>
                  <a:tcPr/>
                </a:tc>
              </a:tr>
              <a:tr h="396240">
                <a:tc>
                  <a:txBody>
                    <a:bodyPr/>
                    <a:lstStyle/>
                    <a:p>
                      <a:pPr algn="just"/>
                      <a:endParaRPr lang="en-US" sz="1600" b="0"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u="none" dirty="0" smtClean="0"/>
                        <a:t>Piper </a:t>
                      </a:r>
                      <a:r>
                        <a:rPr lang="en-US" sz="1600" u="none" dirty="0" err="1" smtClean="0"/>
                        <a:t>longum</a:t>
                      </a:r>
                      <a:endParaRPr lang="en-US" sz="1600" b="0" u="none" dirty="0" smtClean="0">
                        <a:solidFill>
                          <a:schemeClr val="tx1"/>
                        </a:solidFill>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u="none" dirty="0" err="1" smtClean="0"/>
                        <a:t>Pipali</a:t>
                      </a:r>
                      <a:endParaRPr lang="en-US" sz="1600" b="0" u="none" dirty="0" smtClean="0">
                        <a:solidFill>
                          <a:schemeClr val="tx1"/>
                        </a:solidFill>
                      </a:endParaRPr>
                    </a:p>
                  </a:txBody>
                  <a:tcPr/>
                </a:tc>
                <a:tc>
                  <a:txBody>
                    <a:bodyPr/>
                    <a:lstStyle/>
                    <a:p>
                      <a:pPr marL="0" indent="0" algn="just">
                        <a:buFont typeface="Arial" pitchFamily="34" charset="0"/>
                        <a:buNone/>
                      </a:pPr>
                      <a:r>
                        <a:rPr lang="en-US" sz="1600" dirty="0" err="1" smtClean="0"/>
                        <a:t>Pipali</a:t>
                      </a:r>
                      <a:r>
                        <a:rPr lang="en-US" sz="1600" dirty="0" smtClean="0"/>
                        <a:t> is very effective in of cold conditions</a:t>
                      </a:r>
                      <a:endParaRPr lang="en-US" sz="1600" b="0" dirty="0" smtClean="0"/>
                    </a:p>
                  </a:txBody>
                  <a:tcPr/>
                </a:tc>
              </a:tr>
              <a:tr h="396240">
                <a:tc>
                  <a:txBody>
                    <a:bodyPr/>
                    <a:lstStyle/>
                    <a:p>
                      <a:pPr algn="just"/>
                      <a:endParaRPr lang="en-US" sz="1600" b="0"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u="none" dirty="0" err="1" smtClean="0"/>
                        <a:t>Zingiber</a:t>
                      </a:r>
                      <a:r>
                        <a:rPr lang="en-US" sz="1600" u="none" dirty="0" smtClean="0"/>
                        <a:t> </a:t>
                      </a:r>
                      <a:r>
                        <a:rPr lang="en-US" sz="1600" u="none" dirty="0" err="1" smtClean="0"/>
                        <a:t>officinale</a:t>
                      </a:r>
                      <a:endParaRPr lang="en-US" sz="1600" b="0" u="none" dirty="0">
                        <a:solidFill>
                          <a:schemeClr val="tx1"/>
                        </a:solidFill>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u="none" dirty="0" err="1" smtClean="0"/>
                        <a:t>Saunth</a:t>
                      </a:r>
                      <a:endParaRPr lang="en-US" sz="1600" b="0" u="none" dirty="0" smtClean="0">
                        <a:solidFill>
                          <a:schemeClr val="tx1"/>
                        </a:solidFill>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dirty="0" smtClean="0"/>
                        <a:t>Ginger can minimize symptoms of the common cold &amp; other respiratory conditions</a:t>
                      </a:r>
                      <a:endParaRPr lang="en-US" sz="1600" b="0" dirty="0" smtClean="0"/>
                    </a:p>
                  </a:txBody>
                  <a:tcPr/>
                </a:tc>
              </a:tr>
              <a:tr h="533400">
                <a:tc>
                  <a:txBody>
                    <a:bodyPr/>
                    <a:lstStyle/>
                    <a:p>
                      <a:pPr algn="just"/>
                      <a:endParaRPr lang="en-US" sz="1600" b="0"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u="none" dirty="0" smtClean="0"/>
                        <a:t>Piper </a:t>
                      </a:r>
                      <a:r>
                        <a:rPr lang="en-US" sz="1600" u="none" dirty="0" err="1" smtClean="0"/>
                        <a:t>nigrum</a:t>
                      </a:r>
                      <a:endParaRPr lang="en-US" sz="1600" b="0" u="none" dirty="0" smtClean="0">
                        <a:solidFill>
                          <a:schemeClr val="tx1"/>
                        </a:solidFill>
                      </a:endParaRPr>
                    </a:p>
                  </a:txBody>
                  <a:tcPr/>
                </a:tc>
                <a:tc>
                  <a:txBody>
                    <a:bodyPr/>
                    <a:lstStyle/>
                    <a:p>
                      <a:pPr algn="just"/>
                      <a:r>
                        <a:rPr lang="en-US" sz="1600" u="none" dirty="0" smtClean="0"/>
                        <a:t>Kali </a:t>
                      </a:r>
                      <a:r>
                        <a:rPr lang="en-US" sz="1600" u="none" dirty="0" err="1" smtClean="0"/>
                        <a:t>mirch</a:t>
                      </a:r>
                      <a:endParaRPr lang="en-US" sz="1600" b="0" u="none" dirty="0">
                        <a:solidFill>
                          <a:schemeClr val="tx1"/>
                        </a:solidFill>
                      </a:endParaRPr>
                    </a:p>
                  </a:txBody>
                  <a:tcPr/>
                </a:tc>
                <a:tc>
                  <a:txBody>
                    <a:bodyPr/>
                    <a:lstStyle/>
                    <a:p>
                      <a:pPr algn="just"/>
                      <a:r>
                        <a:rPr lang="en-US" sz="1600" dirty="0" smtClean="0"/>
                        <a:t>Shows expectorant property,</a:t>
                      </a:r>
                      <a:r>
                        <a:rPr lang="en-US" sz="1600" baseline="0" dirty="0" smtClean="0"/>
                        <a:t> </a:t>
                      </a:r>
                      <a:r>
                        <a:rPr lang="en-US" sz="1600" dirty="0" smtClean="0"/>
                        <a:t>Helps to break up the mucus</a:t>
                      </a:r>
                      <a:endParaRPr lang="en-US" sz="1600" b="0" dirty="0"/>
                    </a:p>
                  </a:txBody>
                  <a:tcPr/>
                </a:tc>
              </a:tr>
            </a:tbl>
          </a:graphicData>
        </a:graphic>
      </p:graphicFrame>
      <p:sp>
        <p:nvSpPr>
          <p:cNvPr id="6" name="Title 1"/>
          <p:cNvSpPr txBox="1">
            <a:spLocks/>
          </p:cNvSpPr>
          <p:nvPr/>
        </p:nvSpPr>
        <p:spPr>
          <a:xfrm>
            <a:off x="609600" y="228600"/>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fontScale="92500"/>
          </a:bodyPr>
          <a:lstStyle/>
          <a:p>
            <a:pPr eaLnBrk="0" fontAlgn="auto" hangingPunct="0">
              <a:spcBef>
                <a:spcPts val="0"/>
              </a:spcBef>
              <a:spcAft>
                <a:spcPts val="0"/>
              </a:spcAft>
              <a:defRPr/>
            </a:pPr>
            <a:r>
              <a:rPr lang="en-US" sz="4000" dirty="0" smtClean="0"/>
              <a:t>Key Supporting Ingredients in </a:t>
            </a:r>
            <a:r>
              <a:rPr lang="en-US" sz="4000" dirty="0" err="1" smtClean="0"/>
              <a:t>Respocare</a:t>
            </a:r>
            <a:endParaRPr lang="en-US" sz="4000"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2235709"/>
            <a:ext cx="609600" cy="2788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 y="2590800"/>
            <a:ext cx="838200" cy="4677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9600" y="3124200"/>
            <a:ext cx="685800" cy="540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9600" y="3733800"/>
            <a:ext cx="680398" cy="4907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33400" y="4305300"/>
            <a:ext cx="838200" cy="495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09600" y="4876800"/>
            <a:ext cx="609600" cy="3316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33400" y="5334000"/>
            <a:ext cx="739965" cy="4776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85800" y="5867400"/>
            <a:ext cx="502444" cy="500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39566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ood-fish-oil-supplements-pain-for-is-arthritis-good-lc.jpg"/>
          <p:cNvPicPr>
            <a:picLocks noChangeAspect="1"/>
          </p:cNvPicPr>
          <p:nvPr/>
        </p:nvPicPr>
        <p:blipFill>
          <a:blip r:embed="rId2"/>
          <a:stretch>
            <a:fillRect/>
          </a:stretch>
        </p:blipFill>
        <p:spPr>
          <a:xfrm>
            <a:off x="3581400" y="4344162"/>
            <a:ext cx="3200400" cy="1904238"/>
          </a:xfrm>
          <a:prstGeom prst="rect">
            <a:avLst/>
          </a:prstGeom>
        </p:spPr>
      </p:pic>
      <p:sp>
        <p:nvSpPr>
          <p:cNvPr id="3" name="Content Placeholder 2"/>
          <p:cNvSpPr>
            <a:spLocks noGrp="1"/>
          </p:cNvSpPr>
          <p:nvPr>
            <p:ph idx="1"/>
          </p:nvPr>
        </p:nvSpPr>
        <p:spPr>
          <a:xfrm>
            <a:off x="457200" y="1600200"/>
            <a:ext cx="4572000" cy="4525963"/>
          </a:xfrm>
        </p:spPr>
        <p:txBody>
          <a:bodyPr>
            <a:normAutofit/>
          </a:bodyPr>
          <a:lstStyle/>
          <a:p>
            <a:pPr algn="just"/>
            <a:r>
              <a:rPr lang="en-US" sz="2400" dirty="0" smtClean="0"/>
              <a:t>2 to 3 Capsules per </a:t>
            </a:r>
            <a:r>
              <a:rPr lang="en-US" sz="2400" dirty="0"/>
              <a:t>D</a:t>
            </a:r>
            <a:r>
              <a:rPr lang="en-US" sz="2400" dirty="0" smtClean="0"/>
              <a:t>ay After </a:t>
            </a:r>
            <a:r>
              <a:rPr lang="en-US" sz="2400" dirty="0"/>
              <a:t>M</a:t>
            </a:r>
            <a:r>
              <a:rPr lang="en-US" sz="2400" dirty="0" smtClean="0"/>
              <a:t>eals</a:t>
            </a:r>
            <a:endParaRPr lang="en-IN" sz="2400" dirty="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Dosage</a:t>
            </a:r>
            <a:endParaRPr lang="en-IN" sz="4000" dirty="0">
              <a:latin typeface="+mn-lt"/>
            </a:endParaRPr>
          </a:p>
        </p:txBody>
      </p:sp>
      <p:pic>
        <p:nvPicPr>
          <p:cNvPr id="13" name="Picture 12" descr="Flax.png"/>
          <p:cNvPicPr>
            <a:picLocks noChangeAspect="1"/>
          </p:cNvPicPr>
          <p:nvPr/>
        </p:nvPicPr>
        <p:blipFill>
          <a:blip r:embed="rId3" cstate="email"/>
          <a:srcRect l="19167" t="15007" r="35000" b="12508"/>
          <a:stretch>
            <a:fillRect/>
          </a:stretch>
        </p:blipFill>
        <p:spPr>
          <a:xfrm>
            <a:off x="4648201" y="1828800"/>
            <a:ext cx="4230414" cy="4461164"/>
          </a:xfrm>
          <a:prstGeom prst="rect">
            <a:avLst/>
          </a:prstGeom>
        </p:spPr>
      </p:pic>
    </p:spTree>
    <p:extLst>
      <p:ext uri="{BB962C8B-B14F-4D97-AF65-F5344CB8AC3E}">
        <p14:creationId xmlns:p14="http://schemas.microsoft.com/office/powerpoint/2010/main" xmlns="" val="9400295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381000"/>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eaLnBrk="0" fontAlgn="auto" hangingPunct="0">
              <a:spcBef>
                <a:spcPts val="0"/>
              </a:spcBef>
              <a:spcAft>
                <a:spcPts val="0"/>
              </a:spcAft>
              <a:defRPr/>
            </a:pPr>
            <a:r>
              <a:rPr lang="en-US" sz="4000" dirty="0" smtClean="0"/>
              <a:t>Benefits of </a:t>
            </a:r>
            <a:r>
              <a:rPr lang="en-US" sz="4000" dirty="0" err="1"/>
              <a:t>R</a:t>
            </a:r>
            <a:r>
              <a:rPr lang="en-US" sz="4000" dirty="0" err="1" smtClean="0"/>
              <a:t>espocare</a:t>
            </a:r>
            <a:endParaRPr lang="en-US" sz="4000" dirty="0"/>
          </a:p>
        </p:txBody>
      </p:sp>
      <p:sp>
        <p:nvSpPr>
          <p:cNvPr id="5" name="Rectangle 4"/>
          <p:cNvSpPr/>
          <p:nvPr/>
        </p:nvSpPr>
        <p:spPr>
          <a:xfrm>
            <a:off x="152400" y="1754862"/>
            <a:ext cx="4800600" cy="4493538"/>
          </a:xfrm>
          <a:prstGeom prst="rect">
            <a:avLst/>
          </a:prstGeom>
        </p:spPr>
        <p:txBody>
          <a:bodyPr wrap="square">
            <a:spAutoFit/>
          </a:bodyPr>
          <a:lstStyle/>
          <a:p>
            <a:pPr marL="342900" indent="-342900" algn="just">
              <a:buFont typeface="Arial" pitchFamily="34" charset="0"/>
              <a:buChar char="•"/>
            </a:pPr>
            <a:r>
              <a:rPr lang="en-US" sz="2200" dirty="0"/>
              <a:t>It is beneficial for those with Cough, Asthma and weak lungs.</a:t>
            </a:r>
          </a:p>
          <a:p>
            <a:pPr marL="342900" indent="-342900" algn="just" fontAlgn="t">
              <a:buFont typeface="Arial" pitchFamily="34" charset="0"/>
              <a:buChar char="•"/>
            </a:pPr>
            <a:r>
              <a:rPr lang="en-US" sz="2200" dirty="0"/>
              <a:t>It has Bronchodilator effect Improves the immunity and prevents recurrent infections. </a:t>
            </a:r>
          </a:p>
          <a:p>
            <a:pPr marL="342900" indent="-342900" algn="just" fontAlgn="t">
              <a:buFont typeface="Arial" pitchFamily="34" charset="0"/>
              <a:buChar char="•"/>
            </a:pPr>
            <a:r>
              <a:rPr lang="en-US" sz="2200" dirty="0"/>
              <a:t>Heals the problems associated with throat &amp; chest.</a:t>
            </a:r>
          </a:p>
          <a:p>
            <a:pPr marL="342900" indent="-342900" algn="just" fontAlgn="t">
              <a:buFont typeface="Arial" pitchFamily="34" charset="0"/>
              <a:buChar char="•"/>
            </a:pPr>
            <a:r>
              <a:rPr lang="en-US" sz="2200" dirty="0"/>
              <a:t>Also good in cases of mucus and cold conditions</a:t>
            </a:r>
          </a:p>
          <a:p>
            <a:pPr marL="342900" indent="-342900" algn="just">
              <a:buFont typeface="Arial" pitchFamily="34" charset="0"/>
              <a:buChar char="•"/>
            </a:pPr>
            <a:r>
              <a:rPr lang="en-US" sz="2200" dirty="0"/>
              <a:t>Minimizes symptoms of the common cold and other respiratory conditions shows expectorant property.</a:t>
            </a:r>
          </a:p>
          <a:p>
            <a:pPr marL="342900" indent="-342900" algn="just" fontAlgn="t">
              <a:buFont typeface="Arial" pitchFamily="34" charset="0"/>
              <a:buChar char="•"/>
            </a:pPr>
            <a:r>
              <a:rPr lang="en-US" sz="2200" dirty="0"/>
              <a:t>Helps to break up the mucus.</a:t>
            </a:r>
          </a:p>
        </p:txBody>
      </p:sp>
      <p:pic>
        <p:nvPicPr>
          <p:cNvPr id="6" name="Picture 5" descr="C:\Users\mkaur\AppData\Local\Microsoft\Windows\Temporary Internet Files\Content.Outlook\MCSWIKHQ\Ayusante_Respocare.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57800" y="1611184"/>
            <a:ext cx="3581400" cy="48887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6077977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eaLnBrk="0" fontAlgn="auto" hangingPunct="0">
              <a:spcBef>
                <a:spcPts val="0"/>
              </a:spcBef>
              <a:spcAft>
                <a:spcPts val="0"/>
              </a:spcAft>
              <a:defRPr/>
            </a:pPr>
            <a:r>
              <a:rPr kumimoji="0" lang="en-US" sz="4000" i="0" u="none" strike="noStrike" kern="1200" cap="none" spc="0" normalizeH="0" baseline="0" noProof="0" dirty="0" smtClean="0">
                <a:ln>
                  <a:noFill/>
                </a:ln>
                <a:solidFill>
                  <a:schemeClr val="lt1"/>
                </a:solidFill>
                <a:effectLst/>
                <a:uLnTx/>
                <a:uFillTx/>
                <a:latin typeface="+mn-lt"/>
                <a:ea typeface="+mn-ea"/>
                <a:cs typeface="+mn-cs"/>
              </a:rPr>
              <a:t>  </a:t>
            </a:r>
            <a:r>
              <a:rPr lang="en-US" sz="4000" dirty="0" smtClean="0"/>
              <a:t>Dosage</a:t>
            </a:r>
            <a:endParaRPr lang="en-US" sz="4000" dirty="0"/>
          </a:p>
        </p:txBody>
      </p:sp>
      <p:sp>
        <p:nvSpPr>
          <p:cNvPr id="6" name="TextBox 5"/>
          <p:cNvSpPr txBox="1"/>
          <p:nvPr/>
        </p:nvSpPr>
        <p:spPr>
          <a:xfrm>
            <a:off x="457200" y="1981200"/>
            <a:ext cx="3760838" cy="523220"/>
          </a:xfrm>
          <a:prstGeom prst="rect">
            <a:avLst/>
          </a:prstGeom>
          <a:noFill/>
        </p:spPr>
        <p:txBody>
          <a:bodyPr wrap="none" rtlCol="0">
            <a:spAutoFit/>
          </a:bodyPr>
          <a:lstStyle/>
          <a:p>
            <a:r>
              <a:rPr lang="en-US" sz="2800" dirty="0" smtClean="0"/>
              <a:t>One Capsule Thrice daily</a:t>
            </a:r>
            <a:endParaRPr lang="en-US" sz="2800" dirty="0"/>
          </a:p>
        </p:txBody>
      </p:sp>
      <p:pic>
        <p:nvPicPr>
          <p:cNvPr id="5" name="Picture 4" descr="C:\Users\mkaur\AppData\Local\Microsoft\Windows\Temporary Internet Files\Content.Outlook\MCSWIKHQ\Ayusante_Respocare.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57800" y="1611184"/>
            <a:ext cx="3581400" cy="48887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41693754"/>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2209800" y="2057400"/>
            <a:ext cx="4648200" cy="25146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rgbClr val="1B3B90"/>
                </a:solidFill>
                <a:effectLst/>
                <a:uLnTx/>
                <a:uFillTx/>
                <a:latin typeface="+mj-lt"/>
                <a:ea typeface="+mj-ea"/>
                <a:cs typeface="+mj-cs"/>
              </a:rPr>
              <a:t>                       </a:t>
            </a:r>
            <a:endParaRPr lang="en-US" sz="6000" b="1" noProof="0" dirty="0">
              <a:solidFill>
                <a:srgbClr val="1B3B90"/>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US" sz="6000" b="1" dirty="0" err="1" smtClean="0">
                <a:solidFill>
                  <a:srgbClr val="1B3B90"/>
                </a:solidFill>
                <a:latin typeface="+mj-lt"/>
                <a:ea typeface="+mj-ea"/>
                <a:cs typeface="+mj-cs"/>
              </a:rPr>
              <a:t>Liver</a:t>
            </a:r>
            <a:r>
              <a:rPr lang="en-US" sz="6000" b="1" dirty="0" err="1" smtClean="0">
                <a:solidFill>
                  <a:srgbClr val="FFC000"/>
                </a:solidFill>
                <a:latin typeface="+mj-lt"/>
                <a:ea typeface="+mj-ea"/>
                <a:cs typeface="+mj-cs"/>
              </a:rPr>
              <a:t>Health</a:t>
            </a:r>
            <a:endParaRPr kumimoji="0" lang="en-US" sz="6000" b="1" i="0" u="none" strike="noStrike" kern="1200" cap="none" spc="0" normalizeH="0" baseline="0" noProof="0" dirty="0" smtClean="0">
              <a:ln>
                <a:noFill/>
              </a:ln>
              <a:solidFill>
                <a:srgbClr val="FFC000"/>
              </a:solidFill>
              <a:effectLst/>
              <a:uLnTx/>
              <a:uFillTx/>
              <a:latin typeface="+mj-lt"/>
              <a:ea typeface="+mj-ea"/>
              <a:cs typeface="+mj-cs"/>
            </a:endParaRPr>
          </a:p>
        </p:txBody>
      </p:sp>
      <p:pic>
        <p:nvPicPr>
          <p:cNvPr id="5" name="Picture 4" descr="C:\Users\Abhinav\Desktop\Logos\Ayushante_wo bg.pn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2781300" y="2254715"/>
            <a:ext cx="3581400" cy="79328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504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74837"/>
            <a:ext cx="8229600" cy="3992563"/>
          </a:xfrm>
        </p:spPr>
        <p:txBody>
          <a:bodyPr>
            <a:normAutofit/>
          </a:bodyPr>
          <a:lstStyle/>
          <a:p>
            <a:pPr algn="just"/>
            <a:r>
              <a:rPr lang="en-US" sz="2400" dirty="0"/>
              <a:t>According to the latest </a:t>
            </a:r>
            <a:r>
              <a:rPr lang="en-US" sz="2400" dirty="0">
                <a:solidFill>
                  <a:srgbClr val="FF0000"/>
                </a:solidFill>
              </a:rPr>
              <a:t>WHO</a:t>
            </a:r>
            <a:r>
              <a:rPr lang="en-US" sz="2400" dirty="0"/>
              <a:t> data published in may </a:t>
            </a:r>
            <a:r>
              <a:rPr lang="en-US" sz="2400" b="1" dirty="0">
                <a:solidFill>
                  <a:srgbClr val="FF0000"/>
                </a:solidFill>
              </a:rPr>
              <a:t>2014 Liver Disease</a:t>
            </a:r>
            <a:r>
              <a:rPr lang="en-US" sz="2400" dirty="0"/>
              <a:t> Deaths in </a:t>
            </a:r>
            <a:r>
              <a:rPr lang="en-US" sz="2400" b="1" dirty="0">
                <a:solidFill>
                  <a:srgbClr val="FF0000"/>
                </a:solidFill>
              </a:rPr>
              <a:t>India</a:t>
            </a:r>
            <a:r>
              <a:rPr lang="en-US" sz="2400" dirty="0">
                <a:solidFill>
                  <a:srgbClr val="FF0000"/>
                </a:solidFill>
              </a:rPr>
              <a:t> reached 216,865 or 2.44% of total deaths</a:t>
            </a:r>
            <a:r>
              <a:rPr lang="en-US" sz="2400" dirty="0"/>
              <a:t>. </a:t>
            </a:r>
          </a:p>
          <a:p>
            <a:pPr marL="0" indent="0">
              <a:buNone/>
            </a:pPr>
            <a:endParaRPr lang="en-US" sz="2400" dirty="0"/>
          </a:p>
          <a:p>
            <a:pPr algn="just"/>
            <a:r>
              <a:rPr lang="en-US" sz="2400" dirty="0"/>
              <a:t>Liver diseases affect </a:t>
            </a:r>
            <a:r>
              <a:rPr lang="en-US" sz="2400" dirty="0">
                <a:solidFill>
                  <a:srgbClr val="FF0000"/>
                </a:solidFill>
              </a:rPr>
              <a:t>one in 5 Indians (As per TOI , 4</a:t>
            </a:r>
            <a:r>
              <a:rPr lang="en-US" sz="2400" baseline="30000" dirty="0">
                <a:solidFill>
                  <a:srgbClr val="FF0000"/>
                </a:solidFill>
              </a:rPr>
              <a:t>th</a:t>
            </a:r>
            <a:r>
              <a:rPr lang="en-US" sz="2400" dirty="0">
                <a:solidFill>
                  <a:srgbClr val="FF0000"/>
                </a:solidFill>
              </a:rPr>
              <a:t> March’2014</a:t>
            </a:r>
            <a:r>
              <a:rPr lang="en-US" sz="2400" dirty="0" smtClean="0">
                <a:solidFill>
                  <a:srgbClr val="FF0000"/>
                </a:solidFill>
              </a:rPr>
              <a:t>)</a:t>
            </a:r>
            <a:endParaRPr lang="en-US" sz="2400" dirty="0">
              <a:solidFill>
                <a:srgbClr val="FF0000"/>
              </a:solidFill>
            </a:endParaRPr>
          </a:p>
          <a:p>
            <a:pPr marL="0" indent="0">
              <a:buNone/>
            </a:pPr>
            <a:endParaRPr lang="en-US" sz="2400" dirty="0">
              <a:solidFill>
                <a:srgbClr val="FF0000"/>
              </a:solidFill>
            </a:endParaRPr>
          </a:p>
          <a:p>
            <a:pPr algn="just"/>
            <a:r>
              <a:rPr lang="en-US" sz="2400" dirty="0"/>
              <a:t>In more than 90% cases, patients don’t realize that they have a liver disease until it’s late</a:t>
            </a:r>
            <a:r>
              <a:rPr lang="en-US" sz="2400" dirty="0" smtClean="0"/>
              <a:t>.</a:t>
            </a:r>
            <a:endParaRPr lang="en-US" sz="2400" dirty="0">
              <a:solidFill>
                <a:srgbClr val="FF0000"/>
              </a:solidFill>
            </a:endParaRPr>
          </a:p>
        </p:txBody>
      </p:sp>
      <p:sp>
        <p:nvSpPr>
          <p:cNvPr id="5" name="Title 1"/>
          <p:cNvSpPr txBox="1">
            <a:spLocks/>
          </p:cNvSpPr>
          <p:nvPr/>
        </p:nvSpPr>
        <p:spPr>
          <a:xfrm>
            <a:off x="609600" y="4270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eaLnBrk="0" fontAlgn="auto" hangingPunct="0">
              <a:spcBef>
                <a:spcPts val="0"/>
              </a:spcBef>
              <a:spcAft>
                <a:spcPts val="0"/>
              </a:spcAft>
              <a:defRPr/>
            </a:pPr>
            <a:r>
              <a:rPr kumimoji="0" lang="en-US" sz="4000" i="0" u="none" strike="noStrike" kern="1200" cap="none" spc="0" normalizeH="0" baseline="0" noProof="0" dirty="0" smtClean="0">
                <a:ln>
                  <a:noFill/>
                </a:ln>
                <a:solidFill>
                  <a:schemeClr val="lt1"/>
                </a:solidFill>
                <a:effectLst/>
                <a:uLnTx/>
                <a:uFillTx/>
                <a:latin typeface="+mn-lt"/>
                <a:ea typeface="+mn-ea"/>
                <a:cs typeface="+mn-cs"/>
              </a:rPr>
              <a:t>  </a:t>
            </a:r>
            <a:r>
              <a:rPr lang="en-US" sz="4000" dirty="0" smtClean="0"/>
              <a:t>Liver Disorders</a:t>
            </a:r>
            <a:endParaRPr lang="en-US" sz="4000" dirty="0"/>
          </a:p>
        </p:txBody>
      </p:sp>
    </p:spTree>
    <p:extLst>
      <p:ext uri="{BB962C8B-B14F-4D97-AF65-F5344CB8AC3E}">
        <p14:creationId xmlns:p14="http://schemas.microsoft.com/office/powerpoint/2010/main" xmlns="" val="410531222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kaur\Desktop\16.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347133"/>
            <a:ext cx="9144000" cy="56726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1033509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xmlns="" val="248887442"/>
              </p:ext>
            </p:extLst>
          </p:nvPr>
        </p:nvGraphicFramePr>
        <p:xfrm>
          <a:off x="228600" y="1920240"/>
          <a:ext cx="8686800" cy="2804160"/>
        </p:xfrm>
        <a:graphic>
          <a:graphicData uri="http://schemas.openxmlformats.org/drawingml/2006/table">
            <a:tbl>
              <a:tblPr firstRow="1" bandRow="1">
                <a:tableStyleId>{5940675A-B579-460E-94D1-54222C63F5DA}</a:tableStyleId>
              </a:tblPr>
              <a:tblGrid>
                <a:gridCol w="1752600"/>
                <a:gridCol w="1524000"/>
                <a:gridCol w="1371600"/>
                <a:gridCol w="4038600"/>
              </a:tblGrid>
              <a:tr h="573997">
                <a:tc>
                  <a:txBody>
                    <a:bodyPr/>
                    <a:lstStyle/>
                    <a:p>
                      <a:pPr algn="just"/>
                      <a:endParaRPr lang="en-US" sz="1600" b="0" dirty="0">
                        <a:latin typeface="+mn-lt"/>
                      </a:endParaRPr>
                    </a:p>
                  </a:txBody>
                  <a:tcPr anchor="ctr"/>
                </a:tc>
                <a:tc>
                  <a:txBody>
                    <a:bodyPr/>
                    <a:lstStyle/>
                    <a:p>
                      <a:pPr algn="ctr"/>
                      <a:r>
                        <a:rPr lang="en-US" sz="1600" b="1" dirty="0" smtClean="0"/>
                        <a:t>BOTANICAL</a:t>
                      </a:r>
                      <a:r>
                        <a:rPr lang="en-US" sz="1600" b="1" baseline="0" dirty="0" smtClean="0"/>
                        <a:t> NAME</a:t>
                      </a:r>
                      <a:endParaRPr lang="en-US" sz="1600" b="1" dirty="0">
                        <a:latin typeface="+mn-lt"/>
                      </a:endParaRPr>
                    </a:p>
                  </a:txBody>
                  <a:tcPr anchor="ctr"/>
                </a:tc>
                <a:tc>
                  <a:txBody>
                    <a:bodyPr/>
                    <a:lstStyle/>
                    <a:p>
                      <a:pPr algn="ctr"/>
                      <a:r>
                        <a:rPr lang="en-US" sz="1600" b="1" dirty="0" smtClean="0"/>
                        <a:t>COMMON </a:t>
                      </a:r>
                    </a:p>
                    <a:p>
                      <a:pPr algn="ctr"/>
                      <a:r>
                        <a:rPr lang="en-US" sz="1600" b="1" dirty="0" smtClean="0"/>
                        <a:t>NAME</a:t>
                      </a:r>
                      <a:endParaRPr lang="en-US" sz="1600" b="1" dirty="0">
                        <a:latin typeface="+mn-lt"/>
                      </a:endParaRPr>
                    </a:p>
                  </a:txBody>
                  <a:tcPr anchor="ctr"/>
                </a:tc>
                <a:tc>
                  <a:txBody>
                    <a:bodyPr/>
                    <a:lstStyle/>
                    <a:p>
                      <a:pPr algn="ctr"/>
                      <a:r>
                        <a:rPr lang="en-US" sz="1600" b="1" dirty="0" smtClean="0"/>
                        <a:t> BENEFITS</a:t>
                      </a:r>
                      <a:endParaRPr lang="en-US" sz="1600" b="1" dirty="0">
                        <a:latin typeface="+mn-lt"/>
                      </a:endParaRPr>
                    </a:p>
                  </a:txBody>
                  <a:tcPr anchor="ctr"/>
                </a:tc>
              </a:tr>
              <a:tr h="137160">
                <a:tc>
                  <a:txBody>
                    <a:bodyPr/>
                    <a:lstStyle/>
                    <a:p>
                      <a:pPr algn="just"/>
                      <a:endParaRPr lang="en-US" sz="1600" b="0" dirty="0">
                        <a:latin typeface="+mn-lt"/>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u="none" dirty="0" err="1" smtClean="0"/>
                        <a:t>Swertia</a:t>
                      </a:r>
                      <a:r>
                        <a:rPr lang="en-US" sz="1600" u="none" dirty="0" smtClean="0"/>
                        <a:t> </a:t>
                      </a:r>
                      <a:r>
                        <a:rPr lang="en-US" sz="1600" u="none" dirty="0" err="1" smtClean="0"/>
                        <a:t>Chirata</a:t>
                      </a:r>
                      <a:endParaRPr lang="en-US" sz="1600" b="0" u="none" dirty="0" smtClean="0">
                        <a:latin typeface="+mn-lt"/>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u="none" dirty="0" err="1" smtClean="0"/>
                        <a:t>Ciraita</a:t>
                      </a:r>
                      <a:endParaRPr lang="en-US" sz="1600" u="none" dirty="0" smtClean="0"/>
                    </a:p>
                    <a:p>
                      <a:pPr algn="just"/>
                      <a:endParaRPr lang="en-US" sz="1600" b="0" i="1" dirty="0">
                        <a:latin typeface="+mn-lt"/>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dirty="0" smtClean="0"/>
                        <a:t>Help in rejuvenating the damaged liver cells.</a:t>
                      </a:r>
                      <a:endParaRPr lang="en-US" sz="1600" b="0" dirty="0" smtClean="0">
                        <a:latin typeface="+mn-lt"/>
                      </a:endParaRPr>
                    </a:p>
                  </a:txBody>
                  <a:tcPr/>
                </a:tc>
              </a:tr>
              <a:tr h="822960">
                <a:tc>
                  <a:txBody>
                    <a:bodyPr/>
                    <a:lstStyle/>
                    <a:p>
                      <a:pPr algn="just"/>
                      <a:endParaRPr lang="en-US" sz="1600" b="0" dirty="0">
                        <a:latin typeface="+mn-lt"/>
                      </a:endParaRPr>
                    </a:p>
                  </a:txBody>
                  <a:tcPr/>
                </a:tc>
                <a:tc>
                  <a:txBody>
                    <a:bodyPr/>
                    <a:lstStyle/>
                    <a:p>
                      <a:pPr algn="just"/>
                      <a:r>
                        <a:rPr lang="en-US" sz="1600" u="none" dirty="0" err="1" smtClean="0"/>
                        <a:t>Picrorhiza</a:t>
                      </a:r>
                      <a:r>
                        <a:rPr lang="en-US" sz="1600" u="none" dirty="0" smtClean="0"/>
                        <a:t> </a:t>
                      </a:r>
                      <a:r>
                        <a:rPr lang="en-US" sz="1600" u="none" dirty="0" err="1" smtClean="0"/>
                        <a:t>kurroa</a:t>
                      </a:r>
                      <a:endParaRPr lang="en-US" sz="1600" b="0" u="none" dirty="0">
                        <a:latin typeface="+mn-lt"/>
                      </a:endParaRPr>
                    </a:p>
                  </a:txBody>
                  <a:tcPr/>
                </a:tc>
                <a:tc>
                  <a:txBody>
                    <a:bodyPr/>
                    <a:lstStyle/>
                    <a:p>
                      <a:pPr algn="just"/>
                      <a:r>
                        <a:rPr lang="en-US" sz="1600" u="none" dirty="0" err="1" smtClean="0"/>
                        <a:t>Kutuka</a:t>
                      </a:r>
                      <a:endParaRPr lang="en-US" sz="1600" b="0" u="none" dirty="0">
                        <a:latin typeface="+mn-lt"/>
                      </a:endParaRPr>
                    </a:p>
                  </a:txBody>
                  <a:tcPr/>
                </a:tc>
                <a:tc>
                  <a:txBody>
                    <a:bodyPr/>
                    <a:lstStyle/>
                    <a:p>
                      <a:pPr algn="just"/>
                      <a:r>
                        <a:rPr lang="en-US" sz="1600" dirty="0" smtClean="0"/>
                        <a:t>Shows anti-inflammatory action in hepatitis.</a:t>
                      </a:r>
                    </a:p>
                    <a:p>
                      <a:pPr algn="just"/>
                      <a:r>
                        <a:rPr lang="en-US" sz="1600" dirty="0" smtClean="0"/>
                        <a:t>Effective in liver regeneration.</a:t>
                      </a:r>
                      <a:endParaRPr lang="en-US" sz="1600" b="0" dirty="0" smtClean="0">
                        <a:latin typeface="+mn-lt"/>
                      </a:endParaRPr>
                    </a:p>
                  </a:txBody>
                  <a:tcPr/>
                </a:tc>
              </a:tr>
              <a:tr h="518160">
                <a:tc>
                  <a:txBody>
                    <a:bodyPr/>
                    <a:lstStyle/>
                    <a:p>
                      <a:pPr algn="just"/>
                      <a:endParaRPr lang="en-US" sz="1600" b="0" dirty="0">
                        <a:latin typeface="+mn-lt"/>
                      </a:endParaRPr>
                    </a:p>
                  </a:txBody>
                  <a:tcPr/>
                </a:tc>
                <a:tc>
                  <a:txBody>
                    <a:bodyPr/>
                    <a:lstStyle/>
                    <a:p>
                      <a:pPr algn="just"/>
                      <a:r>
                        <a:rPr lang="pt-BR" sz="1600" u="none" dirty="0" smtClean="0"/>
                        <a:t>Piper longum</a:t>
                      </a:r>
                      <a:endParaRPr lang="en-US" sz="1600" b="0" u="none" dirty="0">
                        <a:latin typeface="+mn-lt"/>
                      </a:endParaRPr>
                    </a:p>
                  </a:txBody>
                  <a:tcPr/>
                </a:tc>
                <a:tc>
                  <a:txBody>
                    <a:bodyPr/>
                    <a:lstStyle/>
                    <a:p>
                      <a:pPr algn="just"/>
                      <a:r>
                        <a:rPr lang="pt-BR" sz="1600" u="none" dirty="0" smtClean="0"/>
                        <a:t>Pipali </a:t>
                      </a:r>
                      <a:endParaRPr lang="en-US" sz="1600" b="0" u="none" dirty="0">
                        <a:latin typeface="+mn-lt"/>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dirty="0" smtClean="0"/>
                        <a:t>Stimulates regeneration by restricting fibrosis, but offers no protection against acute damage or against cirrhosis.</a:t>
                      </a:r>
                      <a:endParaRPr lang="en-US" sz="1600" b="0" dirty="0" smtClean="0">
                        <a:latin typeface="+mn-lt"/>
                      </a:endParaRPr>
                    </a:p>
                  </a:txBody>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xmlns="" val="1529503674"/>
              </p:ext>
            </p:extLst>
          </p:nvPr>
        </p:nvGraphicFramePr>
        <p:xfrm>
          <a:off x="228600" y="4724400"/>
          <a:ext cx="8686800" cy="1402080"/>
        </p:xfrm>
        <a:graphic>
          <a:graphicData uri="http://schemas.openxmlformats.org/drawingml/2006/table">
            <a:tbl>
              <a:tblPr firstRow="1" bandRow="1">
                <a:tableStyleId>{5940675A-B579-460E-94D1-54222C63F5DA}</a:tableStyleId>
              </a:tblPr>
              <a:tblGrid>
                <a:gridCol w="1752600"/>
                <a:gridCol w="1524000"/>
                <a:gridCol w="1371600"/>
                <a:gridCol w="4038600"/>
              </a:tblGrid>
              <a:tr h="137160">
                <a:tc>
                  <a:txBody>
                    <a:bodyPr/>
                    <a:lstStyle/>
                    <a:p>
                      <a:pPr algn="just"/>
                      <a:endParaRPr lang="en-US" sz="1600" b="0"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u="none" dirty="0" err="1" smtClean="0"/>
                        <a:t>Vitis</a:t>
                      </a:r>
                      <a:r>
                        <a:rPr lang="en-US" sz="1600" u="none" dirty="0" smtClean="0"/>
                        <a:t> </a:t>
                      </a:r>
                      <a:r>
                        <a:rPr lang="en-US" sz="1600" u="none" dirty="0" err="1" smtClean="0"/>
                        <a:t>vinifera</a:t>
                      </a:r>
                      <a:endParaRPr lang="en-US" sz="1600" b="0" i="1" u="none" dirty="0" smtClean="0"/>
                    </a:p>
                  </a:txBody>
                  <a:tcPr/>
                </a:tc>
                <a:tc>
                  <a:txBody>
                    <a:bodyPr/>
                    <a:lstStyle/>
                    <a:p>
                      <a:pPr algn="just"/>
                      <a:r>
                        <a:rPr lang="en-US" sz="1600" u="none" dirty="0" err="1" smtClean="0"/>
                        <a:t>Draksha</a:t>
                      </a:r>
                      <a:r>
                        <a:rPr lang="en-US" sz="1600" u="none" dirty="0" smtClean="0"/>
                        <a:t>, </a:t>
                      </a:r>
                      <a:r>
                        <a:rPr lang="en-US" sz="1600" u="none" dirty="0" err="1" smtClean="0"/>
                        <a:t>Angoor</a:t>
                      </a:r>
                      <a:endParaRPr lang="en-US" sz="1600" b="0" u="none" dirty="0"/>
                    </a:p>
                  </a:txBody>
                  <a:tcPr/>
                </a:tc>
                <a:tc>
                  <a:txBody>
                    <a:bodyPr/>
                    <a:lstStyle/>
                    <a:p>
                      <a:pPr algn="just"/>
                      <a:r>
                        <a:rPr lang="en-US" sz="1600" dirty="0" smtClean="0"/>
                        <a:t>Useful drug for treatment of chronic liver diseases.</a:t>
                      </a:r>
                      <a:r>
                        <a:rPr lang="en-US" sz="1600" baseline="0" dirty="0" smtClean="0"/>
                        <a:t> </a:t>
                      </a:r>
                      <a:r>
                        <a:rPr lang="en-US" sz="1600" dirty="0" smtClean="0"/>
                        <a:t>Improves the concentration of liver enzymes which help in rejuvenation of liver.</a:t>
                      </a:r>
                      <a:endParaRPr lang="en-US" sz="1600" b="0" dirty="0" smtClean="0"/>
                    </a:p>
                  </a:txBody>
                  <a:tcPr/>
                </a:tc>
              </a:tr>
              <a:tr h="533400">
                <a:tc>
                  <a:txBody>
                    <a:bodyPr/>
                    <a:lstStyle/>
                    <a:p>
                      <a:pPr algn="just"/>
                      <a:endParaRPr lang="en-US" sz="1600" b="0"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pl-PL" sz="1600" u="none" dirty="0" smtClean="0"/>
                        <a:t>Silybum marianum</a:t>
                      </a:r>
                      <a:endParaRPr lang="en-US" sz="1600" b="0" i="1" u="none" dirty="0" smtClean="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pl-PL" sz="1600" u="none" dirty="0" smtClean="0"/>
                        <a:t>Bhatkataiya</a:t>
                      </a:r>
                      <a:endParaRPr lang="en-US" sz="1600" b="0" u="none" dirty="0" smtClean="0"/>
                    </a:p>
                  </a:txBody>
                  <a:tcPr/>
                </a:tc>
                <a:tc>
                  <a:txBody>
                    <a:bodyPr/>
                    <a:lstStyle/>
                    <a:p>
                      <a:pPr algn="just"/>
                      <a:r>
                        <a:rPr lang="en-US" sz="1600" dirty="0" smtClean="0"/>
                        <a:t>The major active constituent of </a:t>
                      </a:r>
                      <a:r>
                        <a:rPr lang="en-US" sz="1600" dirty="0" err="1" smtClean="0"/>
                        <a:t>silymarin</a:t>
                      </a:r>
                      <a:r>
                        <a:rPr lang="en-US" sz="1600" dirty="0" smtClean="0"/>
                        <a:t> is </a:t>
                      </a:r>
                      <a:r>
                        <a:rPr lang="en-US" sz="1600" dirty="0" err="1" smtClean="0"/>
                        <a:t>silibinin</a:t>
                      </a:r>
                      <a:r>
                        <a:rPr lang="en-US" sz="1600" dirty="0" smtClean="0"/>
                        <a:t>.</a:t>
                      </a:r>
                      <a:r>
                        <a:rPr lang="en-US" sz="1600" baseline="0" dirty="0" smtClean="0"/>
                        <a:t> </a:t>
                      </a:r>
                      <a:r>
                        <a:rPr lang="en-US" sz="1600" dirty="0" smtClean="0"/>
                        <a:t>Helps in liver cells rejuvenation.</a:t>
                      </a:r>
                      <a:endParaRPr lang="en-US" sz="1600" b="0" dirty="0" smtClean="0"/>
                    </a:p>
                  </a:txBody>
                  <a:tcPr/>
                </a:tc>
              </a:tr>
            </a:tbl>
          </a:graphicData>
        </a:graphic>
      </p:graphicFrame>
      <p:sp>
        <p:nvSpPr>
          <p:cNvPr id="6" name="Title 1"/>
          <p:cNvSpPr txBox="1">
            <a:spLocks/>
          </p:cNvSpPr>
          <p:nvPr/>
        </p:nvSpPr>
        <p:spPr>
          <a:xfrm>
            <a:off x="457200" y="4270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eaLnBrk="0" fontAlgn="auto" hangingPunct="0">
              <a:spcBef>
                <a:spcPts val="0"/>
              </a:spcBef>
              <a:spcAft>
                <a:spcPts val="0"/>
              </a:spcAft>
              <a:defRPr/>
            </a:pPr>
            <a:r>
              <a:rPr kumimoji="0" lang="en-US" sz="4000" i="0" u="none" strike="noStrike" kern="1200" cap="none" spc="0" normalizeH="0" baseline="0" noProof="0" dirty="0" smtClean="0">
                <a:ln>
                  <a:noFill/>
                </a:ln>
                <a:solidFill>
                  <a:schemeClr val="lt1"/>
                </a:solidFill>
                <a:effectLst/>
                <a:uLnTx/>
                <a:uFillTx/>
                <a:latin typeface="+mn-lt"/>
                <a:ea typeface="+mn-ea"/>
                <a:cs typeface="+mn-cs"/>
              </a:rPr>
              <a:t> </a:t>
            </a:r>
            <a:r>
              <a:rPr lang="en-US" sz="3200" dirty="0" smtClean="0">
                <a:solidFill>
                  <a:schemeClr val="bg1"/>
                </a:solidFill>
              </a:rPr>
              <a:t>Key Liver Supporting Ingredients in </a:t>
            </a:r>
            <a:r>
              <a:rPr lang="en-US" sz="3200" dirty="0" err="1" smtClean="0">
                <a:solidFill>
                  <a:schemeClr val="bg1"/>
                </a:solidFill>
              </a:rPr>
              <a:t>Liverhealth</a:t>
            </a:r>
            <a:endParaRPr lang="en-US" sz="4000" dirty="0">
              <a:solidFill>
                <a:schemeClr val="bg1"/>
              </a:solidFill>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14400" y="2514600"/>
            <a:ext cx="457200" cy="5225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3400" y="3124200"/>
            <a:ext cx="1132239" cy="7246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9599" y="3976175"/>
            <a:ext cx="1056039" cy="672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62000" y="4800600"/>
            <a:ext cx="755223"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62000" y="5588923"/>
            <a:ext cx="762000" cy="5070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59631731"/>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eaLnBrk="0" fontAlgn="auto" hangingPunct="0">
              <a:spcBef>
                <a:spcPts val="0"/>
              </a:spcBef>
              <a:spcAft>
                <a:spcPts val="0"/>
              </a:spcAft>
              <a:defRPr/>
            </a:pPr>
            <a:r>
              <a:rPr kumimoji="0" lang="en-US" sz="4000" i="0" u="none" strike="noStrike" kern="1200" cap="none" spc="0" normalizeH="0" baseline="0" noProof="0" dirty="0" smtClean="0">
                <a:ln>
                  <a:noFill/>
                </a:ln>
                <a:solidFill>
                  <a:schemeClr val="lt1"/>
                </a:solidFill>
                <a:effectLst/>
                <a:uLnTx/>
                <a:uFillTx/>
                <a:latin typeface="+mn-lt"/>
                <a:ea typeface="+mn-ea"/>
                <a:cs typeface="+mn-cs"/>
              </a:rPr>
              <a:t>  </a:t>
            </a:r>
            <a:r>
              <a:rPr lang="en-US" sz="4000" dirty="0" smtClean="0"/>
              <a:t>Benefits of </a:t>
            </a:r>
            <a:r>
              <a:rPr lang="en-US" sz="4000" dirty="0" err="1" smtClean="0"/>
              <a:t>Liverhealth</a:t>
            </a:r>
            <a:endParaRPr lang="en-US" sz="4000" dirty="0"/>
          </a:p>
        </p:txBody>
      </p:sp>
      <p:sp>
        <p:nvSpPr>
          <p:cNvPr id="5" name="Rectangle 4"/>
          <p:cNvSpPr/>
          <p:nvPr/>
        </p:nvSpPr>
        <p:spPr>
          <a:xfrm>
            <a:off x="304800" y="2008525"/>
            <a:ext cx="5105400" cy="3477875"/>
          </a:xfrm>
          <a:prstGeom prst="rect">
            <a:avLst/>
          </a:prstGeom>
        </p:spPr>
        <p:txBody>
          <a:bodyPr wrap="square">
            <a:spAutoFit/>
          </a:bodyPr>
          <a:lstStyle/>
          <a:p>
            <a:pPr marL="342900" indent="-342900" algn="just">
              <a:buFont typeface="Arial" pitchFamily="34" charset="0"/>
              <a:buChar char="•"/>
            </a:pPr>
            <a:r>
              <a:rPr lang="en-US" sz="2200" dirty="0"/>
              <a:t>Help in rejuvenating the damaged liver cells.</a:t>
            </a:r>
          </a:p>
          <a:p>
            <a:pPr marL="342900" indent="-342900" algn="just" fontAlgn="t">
              <a:buFont typeface="Arial" pitchFamily="34" charset="0"/>
              <a:buChar char="•"/>
            </a:pPr>
            <a:r>
              <a:rPr lang="en-US" sz="2200" dirty="0"/>
              <a:t>Show anti-inflammatory action in hepatitis.</a:t>
            </a:r>
          </a:p>
          <a:p>
            <a:pPr marL="342900" indent="-342900" algn="just">
              <a:buFont typeface="Arial" pitchFamily="34" charset="0"/>
              <a:buChar char="•"/>
            </a:pPr>
            <a:r>
              <a:rPr lang="en-US" sz="2200" dirty="0"/>
              <a:t>Stimulate regeneration by restricting fibrosis, but offers no protection against acute damage or against cirrhosis.</a:t>
            </a:r>
          </a:p>
          <a:p>
            <a:pPr marL="342900" indent="-342900" algn="just" fontAlgn="t">
              <a:buFont typeface="Arial" pitchFamily="34" charset="0"/>
              <a:buChar char="•"/>
            </a:pPr>
            <a:r>
              <a:rPr lang="en-US" sz="2200" dirty="0"/>
              <a:t>Useful drug for treatment of chronic liver diseases.</a:t>
            </a:r>
          </a:p>
          <a:p>
            <a:pPr marL="342900" indent="-342900" algn="just" fontAlgn="t">
              <a:buFont typeface="Arial" pitchFamily="34" charset="0"/>
              <a:buChar char="•"/>
            </a:pPr>
            <a:r>
              <a:rPr lang="en-US" sz="2200" dirty="0" smtClean="0"/>
              <a:t>Help </a:t>
            </a:r>
            <a:r>
              <a:rPr lang="en-US" sz="2200" dirty="0"/>
              <a:t>in liver cells rejuvenation</a:t>
            </a:r>
          </a:p>
        </p:txBody>
      </p:sp>
      <p:pic>
        <p:nvPicPr>
          <p:cNvPr id="6" name="Picture 5" descr="C:\Users\mkaur\AppData\Local\Microsoft\Windows\Temporary Internet Files\Content.Outlook\MCSWIKHQ\Ayusante_Liverhealth.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50732" y="1524000"/>
            <a:ext cx="3693268" cy="526010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08599292"/>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eaLnBrk="0" fontAlgn="auto" hangingPunct="0">
              <a:spcBef>
                <a:spcPts val="0"/>
              </a:spcBef>
              <a:spcAft>
                <a:spcPts val="0"/>
              </a:spcAft>
              <a:defRPr/>
            </a:pPr>
            <a:r>
              <a:rPr kumimoji="0" lang="en-US" sz="4000" i="0" u="none" strike="noStrike" kern="1200" cap="none" spc="0" normalizeH="0" baseline="0" noProof="0" dirty="0" smtClean="0">
                <a:ln>
                  <a:noFill/>
                </a:ln>
                <a:solidFill>
                  <a:schemeClr val="lt1"/>
                </a:solidFill>
                <a:effectLst/>
                <a:uLnTx/>
                <a:uFillTx/>
                <a:latin typeface="+mn-lt"/>
                <a:ea typeface="+mn-ea"/>
                <a:cs typeface="+mn-cs"/>
              </a:rPr>
              <a:t>  </a:t>
            </a:r>
            <a:r>
              <a:rPr lang="en-US" sz="4000" dirty="0" smtClean="0"/>
              <a:t>Dosage</a:t>
            </a:r>
            <a:endParaRPr lang="en-US" sz="4000" dirty="0"/>
          </a:p>
        </p:txBody>
      </p:sp>
      <p:sp>
        <p:nvSpPr>
          <p:cNvPr id="5" name="Rectangle 4"/>
          <p:cNvSpPr/>
          <p:nvPr/>
        </p:nvSpPr>
        <p:spPr>
          <a:xfrm>
            <a:off x="228600" y="5029200"/>
            <a:ext cx="8686800" cy="1015663"/>
          </a:xfrm>
          <a:prstGeom prst="rect">
            <a:avLst/>
          </a:prstGeom>
        </p:spPr>
        <p:txBody>
          <a:bodyPr wrap="square">
            <a:spAutoFit/>
          </a:bodyPr>
          <a:lstStyle/>
          <a:p>
            <a:r>
              <a:rPr lang="en-US" sz="2000" b="1" u="sng" dirty="0"/>
              <a:t>EXCLUSION CATEGORY :</a:t>
            </a:r>
          </a:p>
          <a:p>
            <a:r>
              <a:rPr lang="en-US" sz="2000" dirty="0"/>
              <a:t>Not to be given to pregnant females and population with Gastric Ulcers</a:t>
            </a:r>
          </a:p>
          <a:p>
            <a:endParaRPr lang="en-US" sz="2000" b="1" u="sng" dirty="0"/>
          </a:p>
        </p:txBody>
      </p:sp>
      <p:sp>
        <p:nvSpPr>
          <p:cNvPr id="6" name="TextBox 5"/>
          <p:cNvSpPr txBox="1"/>
          <p:nvPr/>
        </p:nvSpPr>
        <p:spPr>
          <a:xfrm>
            <a:off x="381001" y="1981200"/>
            <a:ext cx="4267199" cy="954107"/>
          </a:xfrm>
          <a:prstGeom prst="rect">
            <a:avLst/>
          </a:prstGeom>
          <a:noFill/>
        </p:spPr>
        <p:txBody>
          <a:bodyPr wrap="square" rtlCol="0">
            <a:spAutoFit/>
          </a:bodyPr>
          <a:lstStyle/>
          <a:p>
            <a:r>
              <a:rPr lang="en-US" sz="2800" dirty="0" smtClean="0"/>
              <a:t>One Capsule Thrice daily (above </a:t>
            </a:r>
            <a:r>
              <a:rPr lang="en-US" sz="2800" dirty="0"/>
              <a:t>14 years of a</a:t>
            </a:r>
            <a:r>
              <a:rPr lang="en-US" sz="2800" dirty="0" smtClean="0"/>
              <a:t>ge</a:t>
            </a:r>
            <a:r>
              <a:rPr lang="en-US" sz="2800" dirty="0"/>
              <a:t>) </a:t>
            </a:r>
          </a:p>
        </p:txBody>
      </p:sp>
      <p:pic>
        <p:nvPicPr>
          <p:cNvPr id="7" name="Picture 6" descr="C:\Users\mkaur\AppData\Local\Microsoft\Windows\Temporary Internet Files\Content.Outlook\MCSWIKHQ\Ayusante_Liverhealth.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91201" y="1048327"/>
            <a:ext cx="3276600" cy="466667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5467700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bhinav\Desktop\Logos\Ayushante_wo bg.pn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2781300" y="2254715"/>
            <a:ext cx="3581400" cy="79328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5"/>
          <p:cNvSpPr txBox="1">
            <a:spLocks/>
          </p:cNvSpPr>
          <p:nvPr/>
        </p:nvSpPr>
        <p:spPr>
          <a:xfrm>
            <a:off x="2209800" y="2057400"/>
            <a:ext cx="4648200" cy="25146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rgbClr val="1B3B90"/>
                </a:solidFill>
                <a:effectLst/>
                <a:uLnTx/>
                <a:uFillTx/>
                <a:latin typeface="+mj-lt"/>
                <a:ea typeface="+mj-ea"/>
                <a:cs typeface="+mj-cs"/>
              </a:rPr>
              <a:t>                       </a:t>
            </a:r>
            <a:endParaRPr lang="en-US" sz="6000" b="1" noProof="0" dirty="0">
              <a:solidFill>
                <a:srgbClr val="1B3B90"/>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US" sz="6000" b="1" dirty="0" err="1" smtClean="0">
                <a:solidFill>
                  <a:srgbClr val="1B3B90"/>
                </a:solidFill>
                <a:latin typeface="+mj-lt"/>
                <a:ea typeface="+mj-ea"/>
                <a:cs typeface="+mj-cs"/>
              </a:rPr>
              <a:t>Kidney</a:t>
            </a:r>
            <a:r>
              <a:rPr lang="en-US" sz="6000" b="1" dirty="0" err="1" smtClean="0">
                <a:solidFill>
                  <a:srgbClr val="FFC000"/>
                </a:solidFill>
                <a:latin typeface="+mj-lt"/>
                <a:ea typeface="+mj-ea"/>
                <a:cs typeface="+mj-cs"/>
              </a:rPr>
              <a:t>Health</a:t>
            </a:r>
            <a:endParaRPr kumimoji="0" lang="en-US" sz="6000" b="1" i="0" u="none" strike="noStrike" kern="1200" cap="none" spc="0" normalizeH="0" baseline="0" noProof="0" dirty="0" smtClean="0">
              <a:ln>
                <a:noFill/>
              </a:ln>
              <a:solidFill>
                <a:srgbClr val="FFC000"/>
              </a:solidFill>
              <a:effectLst/>
              <a:uLnTx/>
              <a:uFillTx/>
              <a:latin typeface="+mj-lt"/>
              <a:ea typeface="+mj-ea"/>
              <a:cs typeface="+mj-cs"/>
            </a:endParaRPr>
          </a:p>
        </p:txBody>
      </p:sp>
    </p:spTree>
    <p:extLst>
      <p:ext uri="{BB962C8B-B14F-4D97-AF65-F5344CB8AC3E}">
        <p14:creationId xmlns:p14="http://schemas.microsoft.com/office/powerpoint/2010/main" xmlns="" val="159897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00200"/>
            <a:ext cx="8229600" cy="4525963"/>
          </a:xfrm>
        </p:spPr>
        <p:txBody>
          <a:bodyPr>
            <a:normAutofit/>
          </a:bodyPr>
          <a:lstStyle/>
          <a:p>
            <a:pPr algn="just"/>
            <a:r>
              <a:rPr lang="en-US" sz="2400" dirty="0">
                <a:solidFill>
                  <a:srgbClr val="FF0000"/>
                </a:solidFill>
                <a:latin typeface="Calibri" pitchFamily="34" charset="0"/>
                <a:cs typeface="Calibri" pitchFamily="34" charset="0"/>
              </a:rPr>
              <a:t>One in every 10 adults in India suffers from chronic kidney disease (CKD).</a:t>
            </a:r>
          </a:p>
          <a:p>
            <a:pPr algn="just"/>
            <a:endParaRPr lang="en-US" sz="2400" dirty="0">
              <a:solidFill>
                <a:srgbClr val="FF0000"/>
              </a:solidFill>
              <a:latin typeface="Calibri" pitchFamily="34" charset="0"/>
              <a:cs typeface="Calibri" pitchFamily="34" charset="0"/>
            </a:endParaRPr>
          </a:p>
          <a:p>
            <a:pPr algn="just"/>
            <a:r>
              <a:rPr lang="en-US" sz="2400" dirty="0">
                <a:latin typeface="Calibri" pitchFamily="34" charset="0"/>
                <a:cs typeface="Calibri" pitchFamily="34" charset="0"/>
              </a:rPr>
              <a:t>Nearly five lakh patients are in need of life-long dialysis or transplant.</a:t>
            </a:r>
          </a:p>
          <a:p>
            <a:pPr marL="0" indent="0" algn="just">
              <a:buNone/>
            </a:pPr>
            <a:r>
              <a:rPr lang="en-US" sz="2400" dirty="0">
                <a:latin typeface="Calibri" pitchFamily="34" charset="0"/>
                <a:cs typeface="Calibri" pitchFamily="34" charset="0"/>
              </a:rPr>
              <a:t>         </a:t>
            </a:r>
            <a:r>
              <a:rPr lang="en-US" sz="2000" dirty="0">
                <a:latin typeface="Calibri" pitchFamily="34" charset="0"/>
                <a:cs typeface="Calibri" pitchFamily="34" charset="0"/>
              </a:rPr>
              <a:t>( Sanjay K. </a:t>
            </a:r>
            <a:r>
              <a:rPr lang="en-US" sz="2000" dirty="0" err="1">
                <a:latin typeface="Calibri" pitchFamily="34" charset="0"/>
                <a:cs typeface="Calibri" pitchFamily="34" charset="0"/>
              </a:rPr>
              <a:t>Agarwal</a:t>
            </a:r>
            <a:r>
              <a:rPr lang="en-US" sz="2000" dirty="0">
                <a:latin typeface="Calibri" pitchFamily="34" charset="0"/>
                <a:cs typeface="Calibri" pitchFamily="34" charset="0"/>
              </a:rPr>
              <a:t>, Professor and Head of Nephrology, </a:t>
            </a:r>
            <a:r>
              <a:rPr lang="en-US" sz="2000" dirty="0">
                <a:solidFill>
                  <a:srgbClr val="FF0000"/>
                </a:solidFill>
                <a:latin typeface="Calibri" pitchFamily="34" charset="0"/>
                <a:cs typeface="Calibri" pitchFamily="34" charset="0"/>
              </a:rPr>
              <a:t>AIIMS.)</a:t>
            </a:r>
          </a:p>
          <a:p>
            <a:pPr algn="just"/>
            <a:endParaRPr lang="en-US" sz="2400" dirty="0">
              <a:latin typeface="Calibri" pitchFamily="34" charset="0"/>
              <a:cs typeface="Calibri" pitchFamily="34" charset="0"/>
            </a:endParaRPr>
          </a:p>
          <a:p>
            <a:pPr algn="just"/>
            <a:r>
              <a:rPr lang="en-US" sz="2400" dirty="0">
                <a:solidFill>
                  <a:srgbClr val="FF0000"/>
                </a:solidFill>
                <a:latin typeface="Calibri" pitchFamily="34" charset="0"/>
                <a:cs typeface="Calibri" pitchFamily="34" charset="0"/>
              </a:rPr>
              <a:t>National Kidney Foundation of India </a:t>
            </a:r>
            <a:r>
              <a:rPr lang="en-US" sz="2400" dirty="0">
                <a:latin typeface="Calibri" pitchFamily="34" charset="0"/>
                <a:cs typeface="Calibri" pitchFamily="34" charset="0"/>
              </a:rPr>
              <a:t>estimates that </a:t>
            </a:r>
            <a:r>
              <a:rPr lang="en-US" sz="2400" dirty="0">
                <a:solidFill>
                  <a:srgbClr val="FF0000"/>
                </a:solidFill>
                <a:latin typeface="Calibri" pitchFamily="34" charset="0"/>
                <a:cs typeface="Calibri" pitchFamily="34" charset="0"/>
              </a:rPr>
              <a:t>100 people in a million suffer from kidney ailments in India.</a:t>
            </a:r>
          </a:p>
          <a:p>
            <a:pPr algn="just"/>
            <a:endParaRPr lang="en-US" sz="2400" dirty="0">
              <a:latin typeface="Calibri" pitchFamily="34" charset="0"/>
              <a:cs typeface="Calibri" pitchFamily="34" charset="0"/>
            </a:endParaRPr>
          </a:p>
          <a:p>
            <a:endParaRPr lang="en-US" sz="2400" dirty="0"/>
          </a:p>
        </p:txBody>
      </p:sp>
      <p:sp>
        <p:nvSpPr>
          <p:cNvPr id="4"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eaLnBrk="0" fontAlgn="auto" hangingPunct="0">
              <a:spcBef>
                <a:spcPts val="0"/>
              </a:spcBef>
              <a:spcAft>
                <a:spcPts val="0"/>
              </a:spcAft>
              <a:defRPr/>
            </a:pPr>
            <a:r>
              <a:rPr kumimoji="0" lang="en-US" sz="4000" i="0" u="none" strike="noStrike" kern="1200" cap="none" spc="0" normalizeH="0" baseline="0" noProof="0" dirty="0" smtClean="0">
                <a:ln>
                  <a:noFill/>
                </a:ln>
                <a:solidFill>
                  <a:schemeClr val="lt1"/>
                </a:solidFill>
                <a:effectLst/>
                <a:uLnTx/>
                <a:uFillTx/>
                <a:latin typeface="+mn-lt"/>
                <a:ea typeface="+mn-ea"/>
                <a:cs typeface="+mn-cs"/>
              </a:rPr>
              <a:t>  </a:t>
            </a:r>
            <a:r>
              <a:rPr lang="en-US" sz="4000" dirty="0" smtClean="0"/>
              <a:t>Kidney Disease in India</a:t>
            </a:r>
            <a:endParaRPr lang="en-US" sz="4000" dirty="0"/>
          </a:p>
        </p:txBody>
      </p:sp>
    </p:spTree>
    <p:extLst>
      <p:ext uri="{BB962C8B-B14F-4D97-AF65-F5344CB8AC3E}">
        <p14:creationId xmlns:p14="http://schemas.microsoft.com/office/powerpoint/2010/main" xmlns="" val="390630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685800" y="2819400"/>
            <a:ext cx="7772400" cy="1828800"/>
          </a:xfrm>
        </p:spPr>
        <p:txBody>
          <a:bodyPr>
            <a:normAutofit/>
          </a:bodyPr>
          <a:lstStyle/>
          <a:p>
            <a:r>
              <a:rPr lang="en-US" dirty="0" smtClean="0">
                <a:solidFill>
                  <a:srgbClr val="004D74"/>
                </a:solidFill>
                <a:latin typeface="+mn-lt"/>
              </a:rPr>
              <a:t>L-ARGININE</a:t>
            </a:r>
            <a:endParaRPr lang="en-US" dirty="0">
              <a:solidFill>
                <a:srgbClr val="004D74"/>
              </a:solidFill>
              <a:latin typeface="+mn-lt"/>
            </a:endParaRPr>
          </a:p>
        </p:txBody>
      </p:sp>
      <p:pic>
        <p:nvPicPr>
          <p:cNvPr id="3" name="Picture 2" descr="Vestige Logo-01.png"/>
          <p:cNvPicPr>
            <a:picLocks noChangeAspect="1"/>
          </p:cNvPicPr>
          <p:nvPr/>
        </p:nvPicPr>
        <p:blipFill>
          <a:blip r:embed="rId2" cstate="print"/>
          <a:srcRect l="21212" t="21818" r="15455" b="14848"/>
          <a:stretch>
            <a:fillRect/>
          </a:stretch>
        </p:blipFill>
        <p:spPr>
          <a:xfrm>
            <a:off x="3657600" y="1676400"/>
            <a:ext cx="1828800" cy="1828800"/>
          </a:xfrm>
          <a:prstGeom prst="rect">
            <a:avLst/>
          </a:prstGeom>
        </p:spPr>
      </p:pic>
    </p:spTree>
    <p:extLst>
      <p:ext uri="{BB962C8B-B14F-4D97-AF65-F5344CB8AC3E}">
        <p14:creationId xmlns:p14="http://schemas.microsoft.com/office/powerpoint/2010/main" xmlns="" val="27694224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xmlns="" val="2714229873"/>
              </p:ext>
            </p:extLst>
          </p:nvPr>
        </p:nvGraphicFramePr>
        <p:xfrm>
          <a:off x="152400" y="1600200"/>
          <a:ext cx="8915399" cy="2407920"/>
        </p:xfrm>
        <a:graphic>
          <a:graphicData uri="http://schemas.openxmlformats.org/drawingml/2006/table">
            <a:tbl>
              <a:tblPr firstRow="1" bandRow="1">
                <a:tableStyleId>{5940675A-B579-460E-94D1-54222C63F5DA}</a:tableStyleId>
              </a:tblPr>
              <a:tblGrid>
                <a:gridCol w="1564105"/>
                <a:gridCol w="1564105"/>
                <a:gridCol w="1329489"/>
                <a:gridCol w="4457700"/>
              </a:tblGrid>
              <a:tr h="573997">
                <a:tc>
                  <a:txBody>
                    <a:bodyPr/>
                    <a:lstStyle/>
                    <a:p>
                      <a:pPr algn="just"/>
                      <a:endParaRPr lang="en-US" sz="1600" b="0" dirty="0">
                        <a:latin typeface="+mn-lt"/>
                      </a:endParaRPr>
                    </a:p>
                  </a:txBody>
                  <a:tcPr anchor="ctr"/>
                </a:tc>
                <a:tc>
                  <a:txBody>
                    <a:bodyPr/>
                    <a:lstStyle/>
                    <a:p>
                      <a:pPr algn="ctr"/>
                      <a:r>
                        <a:rPr lang="en-US" sz="1600" b="1" dirty="0" smtClean="0"/>
                        <a:t>BOTANICAL</a:t>
                      </a:r>
                      <a:r>
                        <a:rPr lang="en-US" sz="1600" b="1" baseline="0" dirty="0" smtClean="0"/>
                        <a:t> NAME</a:t>
                      </a:r>
                      <a:endParaRPr lang="en-US" sz="1600" b="1" dirty="0">
                        <a:latin typeface="+mn-lt"/>
                      </a:endParaRPr>
                    </a:p>
                  </a:txBody>
                  <a:tcPr anchor="ctr"/>
                </a:tc>
                <a:tc>
                  <a:txBody>
                    <a:bodyPr/>
                    <a:lstStyle/>
                    <a:p>
                      <a:pPr algn="ctr"/>
                      <a:r>
                        <a:rPr lang="en-US" sz="1600" b="1" dirty="0" smtClean="0"/>
                        <a:t>COMMON </a:t>
                      </a:r>
                    </a:p>
                    <a:p>
                      <a:pPr algn="ctr"/>
                      <a:r>
                        <a:rPr lang="en-US" sz="1600" b="1" dirty="0" smtClean="0"/>
                        <a:t>NAME</a:t>
                      </a:r>
                      <a:endParaRPr lang="en-US" sz="1600" b="1" dirty="0">
                        <a:latin typeface="+mn-lt"/>
                      </a:endParaRPr>
                    </a:p>
                  </a:txBody>
                  <a:tcPr anchor="ctr"/>
                </a:tc>
                <a:tc>
                  <a:txBody>
                    <a:bodyPr/>
                    <a:lstStyle/>
                    <a:p>
                      <a:pPr algn="ctr"/>
                      <a:r>
                        <a:rPr lang="en-US" sz="1600" b="1" dirty="0" smtClean="0"/>
                        <a:t> BENEFITS</a:t>
                      </a:r>
                      <a:endParaRPr lang="en-US" sz="1600" b="1" dirty="0">
                        <a:latin typeface="+mn-lt"/>
                      </a:endParaRPr>
                    </a:p>
                  </a:txBody>
                  <a:tcPr anchor="ctr"/>
                </a:tc>
              </a:tr>
              <a:tr h="137160">
                <a:tc>
                  <a:txBody>
                    <a:bodyPr/>
                    <a:lstStyle/>
                    <a:p>
                      <a:pPr algn="just"/>
                      <a:endParaRPr lang="en-US" sz="1600" b="0" dirty="0">
                        <a:latin typeface="+mn-lt"/>
                      </a:endParaRPr>
                    </a:p>
                  </a:txBody>
                  <a:tcPr/>
                </a:tc>
                <a:tc>
                  <a:txBody>
                    <a:bodyPr/>
                    <a:lstStyle/>
                    <a:p>
                      <a:pPr algn="just"/>
                      <a:r>
                        <a:rPr lang="pt-BR" sz="1600" dirty="0" smtClean="0"/>
                        <a:t>Emblica officinalis</a:t>
                      </a:r>
                      <a:endParaRPr lang="en-US" sz="1600" dirty="0"/>
                    </a:p>
                  </a:txBody>
                  <a:tcPr/>
                </a:tc>
                <a:tc>
                  <a:txBody>
                    <a:bodyPr/>
                    <a:lstStyle/>
                    <a:p>
                      <a:pPr algn="just"/>
                      <a:r>
                        <a:rPr lang="en-US" sz="1600" dirty="0" smtClean="0"/>
                        <a:t>Amla</a:t>
                      </a:r>
                      <a:endParaRPr lang="en-US" sz="1600" dirty="0"/>
                    </a:p>
                  </a:txBody>
                  <a:tcPr/>
                </a:tc>
                <a:tc>
                  <a:txBody>
                    <a:bodyPr/>
                    <a:lstStyle/>
                    <a:p>
                      <a:pPr marL="0" indent="0" algn="just">
                        <a:buFont typeface="Arial" pitchFamily="34" charset="0"/>
                        <a:buNone/>
                      </a:pPr>
                      <a:r>
                        <a:rPr lang="pt-BR" sz="1600" dirty="0" smtClean="0"/>
                        <a:t>Considered as the stonebreaker,</a:t>
                      </a:r>
                      <a:r>
                        <a:rPr lang="pt-BR" sz="1600" baseline="0" dirty="0" smtClean="0"/>
                        <a:t> </a:t>
                      </a:r>
                      <a:r>
                        <a:rPr lang="en-US" sz="1600" dirty="0" smtClean="0"/>
                        <a:t>avoid burning urination</a:t>
                      </a:r>
                    </a:p>
                  </a:txBody>
                  <a:tcPr/>
                </a:tc>
              </a:tr>
              <a:tr h="670560">
                <a:tc>
                  <a:txBody>
                    <a:bodyPr/>
                    <a:lstStyle/>
                    <a:p>
                      <a:pPr algn="just"/>
                      <a:endParaRPr lang="en-US" sz="1600" b="0" dirty="0">
                        <a:latin typeface="+mn-lt"/>
                      </a:endParaRPr>
                    </a:p>
                  </a:txBody>
                  <a:tcPr/>
                </a:tc>
                <a:tc>
                  <a:txBody>
                    <a:bodyPr/>
                    <a:lstStyle/>
                    <a:p>
                      <a:pPr algn="just"/>
                      <a:r>
                        <a:rPr lang="en-US" sz="1600" dirty="0" err="1" smtClean="0"/>
                        <a:t>Crataeva</a:t>
                      </a:r>
                      <a:r>
                        <a:rPr lang="en-US" sz="1600" dirty="0" smtClean="0"/>
                        <a:t> </a:t>
                      </a:r>
                      <a:r>
                        <a:rPr lang="en-US" sz="1600" dirty="0" err="1" smtClean="0"/>
                        <a:t>nurvala</a:t>
                      </a:r>
                      <a:endParaRPr lang="en-US" sz="1600"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dirty="0" err="1" smtClean="0"/>
                        <a:t>Varun</a:t>
                      </a:r>
                      <a:endParaRPr lang="en-US" sz="1600" dirty="0" smtClean="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dirty="0" smtClean="0"/>
                        <a:t>Neutralizes the enzyme responsible for stone formation and reduces the production of stone</a:t>
                      </a:r>
                    </a:p>
                  </a:txBody>
                  <a:tcPr/>
                </a:tc>
              </a:tr>
              <a:tr h="518160">
                <a:tc>
                  <a:txBody>
                    <a:bodyPr/>
                    <a:lstStyle/>
                    <a:p>
                      <a:pPr algn="just"/>
                      <a:endParaRPr lang="en-US" sz="1600" b="0" dirty="0">
                        <a:latin typeface="+mn-lt"/>
                      </a:endParaRPr>
                    </a:p>
                  </a:txBody>
                  <a:tcPr/>
                </a:tc>
                <a:tc>
                  <a:txBody>
                    <a:bodyPr/>
                    <a:lstStyle/>
                    <a:p>
                      <a:pPr algn="just"/>
                      <a:r>
                        <a:rPr lang="fr-FR" sz="1600" dirty="0" err="1" smtClean="0"/>
                        <a:t>Tribulus</a:t>
                      </a:r>
                      <a:r>
                        <a:rPr lang="fr-FR" sz="1600" dirty="0" smtClean="0"/>
                        <a:t> </a:t>
                      </a:r>
                      <a:r>
                        <a:rPr lang="fr-FR" sz="1600" dirty="0" err="1" smtClean="0"/>
                        <a:t>terrestris</a:t>
                      </a:r>
                      <a:endParaRPr lang="en-US" sz="1600" dirty="0"/>
                    </a:p>
                  </a:txBody>
                  <a:tcPr/>
                </a:tc>
                <a:tc>
                  <a:txBody>
                    <a:bodyPr/>
                    <a:lstStyle/>
                    <a:p>
                      <a:pPr algn="just"/>
                      <a:r>
                        <a:rPr lang="fr-FR" sz="1600" dirty="0" err="1" smtClean="0"/>
                        <a:t>Gokshur</a:t>
                      </a:r>
                      <a:r>
                        <a:rPr lang="fr-FR" sz="1600" dirty="0" smtClean="0"/>
                        <a:t> </a:t>
                      </a:r>
                      <a:endParaRPr lang="en-US" sz="1600" dirty="0"/>
                    </a:p>
                  </a:txBody>
                  <a:tcPr/>
                </a:tc>
                <a:tc>
                  <a:txBody>
                    <a:bodyPr/>
                    <a:lstStyle/>
                    <a:p>
                      <a:pPr algn="just"/>
                      <a:r>
                        <a:rPr lang="en-US" sz="1600" dirty="0" err="1" smtClean="0"/>
                        <a:t>Gokshura</a:t>
                      </a:r>
                      <a:r>
                        <a:rPr lang="en-US" sz="1600" dirty="0" smtClean="0"/>
                        <a:t> works as diuretic, thus</a:t>
                      </a:r>
                      <a:r>
                        <a:rPr lang="en-US" sz="1600" baseline="0" dirty="0" smtClean="0"/>
                        <a:t> prevents</a:t>
                      </a:r>
                      <a:r>
                        <a:rPr lang="en-US" sz="1600" dirty="0" smtClean="0"/>
                        <a:t> fluid retention </a:t>
                      </a:r>
                      <a:endParaRPr lang="en-US" sz="1600" dirty="0"/>
                    </a:p>
                  </a:txBody>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xmlns="" val="3790516560"/>
              </p:ext>
            </p:extLst>
          </p:nvPr>
        </p:nvGraphicFramePr>
        <p:xfrm>
          <a:off x="152400" y="4008120"/>
          <a:ext cx="8915399" cy="2316480"/>
        </p:xfrm>
        <a:graphic>
          <a:graphicData uri="http://schemas.openxmlformats.org/drawingml/2006/table">
            <a:tbl>
              <a:tblPr firstRow="1" bandRow="1">
                <a:tableStyleId>{5940675A-B579-460E-94D1-54222C63F5DA}</a:tableStyleId>
              </a:tblPr>
              <a:tblGrid>
                <a:gridCol w="1564105"/>
                <a:gridCol w="1564105"/>
                <a:gridCol w="1329489"/>
                <a:gridCol w="4457700"/>
              </a:tblGrid>
              <a:tr h="137160">
                <a:tc>
                  <a:txBody>
                    <a:bodyPr/>
                    <a:lstStyle/>
                    <a:p>
                      <a:pPr algn="just"/>
                      <a:endParaRPr lang="en-US" sz="1600" b="0" dirty="0"/>
                    </a:p>
                  </a:txBody>
                  <a:tcPr/>
                </a:tc>
                <a:tc>
                  <a:txBody>
                    <a:bodyPr/>
                    <a:lstStyle/>
                    <a:p>
                      <a:pPr algn="just"/>
                      <a:r>
                        <a:rPr lang="en-US" sz="1600" dirty="0" err="1" smtClean="0"/>
                        <a:t>Saxifraga</a:t>
                      </a:r>
                      <a:r>
                        <a:rPr lang="en-US" sz="1600" dirty="0" smtClean="0"/>
                        <a:t> </a:t>
                      </a:r>
                      <a:r>
                        <a:rPr lang="en-US" sz="1600" dirty="0" err="1" smtClean="0"/>
                        <a:t>ligulata</a:t>
                      </a:r>
                      <a:r>
                        <a:rPr lang="en-US" sz="1600" dirty="0" smtClean="0"/>
                        <a:t> wall</a:t>
                      </a:r>
                      <a:endParaRPr lang="en-US" sz="1600" b="0" dirty="0"/>
                    </a:p>
                  </a:txBody>
                  <a:tcPr/>
                </a:tc>
                <a:tc>
                  <a:txBody>
                    <a:bodyPr/>
                    <a:lstStyle/>
                    <a:p>
                      <a:pPr algn="just"/>
                      <a:r>
                        <a:rPr lang="en-US" sz="1600" dirty="0" err="1" smtClean="0"/>
                        <a:t>Pashanbheda</a:t>
                      </a:r>
                      <a:r>
                        <a:rPr lang="en-US" sz="1600" dirty="0" smtClean="0"/>
                        <a:t> </a:t>
                      </a:r>
                      <a:endParaRPr lang="en-US" sz="1600" b="0"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dirty="0" smtClean="0"/>
                        <a:t>The word </a:t>
                      </a:r>
                      <a:r>
                        <a:rPr lang="en-US" sz="1600" dirty="0" err="1" smtClean="0"/>
                        <a:t>Pashanbheda</a:t>
                      </a:r>
                      <a:r>
                        <a:rPr lang="en-US" sz="1600" dirty="0" smtClean="0"/>
                        <a:t> is made of two words </a:t>
                      </a:r>
                      <a:r>
                        <a:rPr lang="en-US" sz="1600" dirty="0" err="1" smtClean="0"/>
                        <a:t>Pashan</a:t>
                      </a:r>
                      <a:r>
                        <a:rPr lang="en-US" sz="1600" dirty="0" smtClean="0"/>
                        <a:t> means a stone &amp;  </a:t>
                      </a:r>
                      <a:r>
                        <a:rPr lang="en-US" sz="1600" dirty="0" err="1" smtClean="0"/>
                        <a:t>Bheda</a:t>
                      </a:r>
                      <a:r>
                        <a:rPr lang="en-US" sz="1600" dirty="0" smtClean="0"/>
                        <a:t> means to break</a:t>
                      </a:r>
                      <a:endParaRPr lang="en-US" sz="1600" b="0" dirty="0" smtClean="0">
                        <a:solidFill>
                          <a:schemeClr val="tx1"/>
                        </a:solidFill>
                      </a:endParaRPr>
                    </a:p>
                  </a:txBody>
                  <a:tcPr/>
                </a:tc>
              </a:tr>
              <a:tr h="533400">
                <a:tc>
                  <a:txBody>
                    <a:bodyPr/>
                    <a:lstStyle/>
                    <a:p>
                      <a:pPr algn="just"/>
                      <a:endParaRPr lang="en-US" sz="1600" b="0" dirty="0"/>
                    </a:p>
                  </a:txBody>
                  <a:tcPr/>
                </a:tc>
                <a:tc>
                  <a:txBody>
                    <a:bodyPr/>
                    <a:lstStyle/>
                    <a:p>
                      <a:r>
                        <a:rPr lang="en-US" sz="1600" dirty="0" err="1" smtClean="0"/>
                        <a:t>Tinospora</a:t>
                      </a:r>
                      <a:r>
                        <a:rPr lang="en-US" sz="1600" dirty="0" smtClean="0"/>
                        <a:t> </a:t>
                      </a:r>
                      <a:r>
                        <a:rPr lang="en-US" sz="1600" dirty="0" err="1" smtClean="0"/>
                        <a:t>cordifoilia</a:t>
                      </a:r>
                      <a:endParaRPr lang="en-US" sz="1600" dirty="0"/>
                    </a:p>
                  </a:txBody>
                  <a:tcPr/>
                </a:tc>
                <a:tc>
                  <a:txBody>
                    <a:bodyPr/>
                    <a:lstStyle/>
                    <a:p>
                      <a:r>
                        <a:rPr lang="en-US" sz="1600" dirty="0" err="1" smtClean="0"/>
                        <a:t>Giloe</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Described as ‘the one who protects the body against diseases’. </a:t>
                      </a:r>
                      <a:endParaRPr lang="en-US" sz="1600" dirty="0" smtClean="0">
                        <a:solidFill>
                          <a:schemeClr val="tx1"/>
                        </a:solidFill>
                      </a:endParaRPr>
                    </a:p>
                  </a:txBody>
                  <a:tcPr/>
                </a:tc>
              </a:tr>
              <a:tr h="533400">
                <a:tc>
                  <a:txBody>
                    <a:bodyPr/>
                    <a:lstStyle/>
                    <a:p>
                      <a:pPr algn="just"/>
                      <a:endParaRPr lang="en-US" sz="1600" b="0" dirty="0"/>
                    </a:p>
                  </a:txBody>
                  <a:tcPr/>
                </a:tc>
                <a:tc>
                  <a:txBody>
                    <a:bodyPr/>
                    <a:lstStyle/>
                    <a:p>
                      <a:r>
                        <a:rPr lang="en-US" sz="1600" dirty="0" err="1" smtClean="0"/>
                        <a:t>Phyllanthus</a:t>
                      </a:r>
                      <a:r>
                        <a:rPr lang="en-US" sz="1600" dirty="0" smtClean="0"/>
                        <a:t> </a:t>
                      </a:r>
                      <a:r>
                        <a:rPr lang="en-US" sz="1600" dirty="0" err="1" smtClean="0"/>
                        <a:t>niruri</a:t>
                      </a:r>
                      <a:endParaRPr lang="en-US" sz="1600" dirty="0"/>
                    </a:p>
                  </a:txBody>
                  <a:tcPr/>
                </a:tc>
                <a:tc>
                  <a:txBody>
                    <a:bodyPr/>
                    <a:lstStyle/>
                    <a:p>
                      <a:r>
                        <a:rPr lang="en-US" sz="1600" dirty="0" err="1" smtClean="0"/>
                        <a:t>Bhumi</a:t>
                      </a:r>
                      <a:r>
                        <a:rPr lang="en-US" sz="1600" dirty="0" smtClean="0"/>
                        <a:t> </a:t>
                      </a:r>
                      <a:r>
                        <a:rPr lang="en-US" sz="1600" dirty="0" err="1" smtClean="0"/>
                        <a:t>amla</a:t>
                      </a:r>
                      <a:r>
                        <a:rPr lang="en-US" sz="1600" dirty="0" smtClean="0"/>
                        <a:t> </a:t>
                      </a:r>
                      <a:endParaRPr lang="en-US" sz="1600" dirty="0"/>
                    </a:p>
                  </a:txBody>
                  <a:tcPr/>
                </a:tc>
                <a:tc>
                  <a:txBody>
                    <a:bodyPr/>
                    <a:lstStyle/>
                    <a:p>
                      <a:r>
                        <a:rPr lang="en-US" sz="1600" dirty="0" smtClean="0"/>
                        <a:t>Interfere with many stages of stone formation, reducing crystals aggregation</a:t>
                      </a:r>
                      <a:endParaRPr lang="en-US" sz="1600" dirty="0"/>
                    </a:p>
                  </a:txBody>
                  <a:tcPr/>
                </a:tc>
              </a:tr>
              <a:tr h="533400">
                <a:tc>
                  <a:txBody>
                    <a:bodyPr/>
                    <a:lstStyle/>
                    <a:p>
                      <a:pPr algn="just"/>
                      <a:endParaRPr lang="en-US" sz="1600"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u="none" dirty="0" err="1" smtClean="0"/>
                        <a:t>Swet</a:t>
                      </a:r>
                      <a:r>
                        <a:rPr lang="en-US" sz="1600" u="none" dirty="0" smtClean="0"/>
                        <a:t> </a:t>
                      </a:r>
                      <a:r>
                        <a:rPr lang="en-US" sz="1600" u="none" dirty="0" err="1" smtClean="0"/>
                        <a:t>parpati</a:t>
                      </a:r>
                      <a:r>
                        <a:rPr lang="en-US" sz="1600" u="none" dirty="0" smtClean="0"/>
                        <a:t> </a:t>
                      </a:r>
                      <a:endParaRPr lang="en-US" sz="1600" b="0" i="0" u="none"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u="none" dirty="0" err="1" smtClean="0"/>
                        <a:t>Swet</a:t>
                      </a:r>
                      <a:r>
                        <a:rPr lang="en-US" sz="1600" u="none" dirty="0" smtClean="0"/>
                        <a:t> </a:t>
                      </a:r>
                      <a:r>
                        <a:rPr lang="en-US" sz="1600" u="none" dirty="0" err="1" smtClean="0"/>
                        <a:t>parpati</a:t>
                      </a:r>
                      <a:r>
                        <a:rPr lang="en-US" sz="1600" u="none" dirty="0" smtClean="0"/>
                        <a:t> </a:t>
                      </a:r>
                      <a:endParaRPr lang="en-US" sz="1600" b="0" i="0" u="none" dirty="0" smtClean="0"/>
                    </a:p>
                    <a:p>
                      <a:endParaRPr lang="en-US" sz="1600" dirty="0"/>
                    </a:p>
                  </a:txBody>
                  <a:tcPr/>
                </a:tc>
                <a:tc>
                  <a:txBody>
                    <a:bodyPr/>
                    <a:lstStyle/>
                    <a:p>
                      <a:pPr marL="0" indent="0" fontAlgn="base">
                        <a:buFont typeface="Arial" pitchFamily="34" charset="0"/>
                        <a:buNone/>
                      </a:pPr>
                      <a:r>
                        <a:rPr lang="en-US" sz="1600" dirty="0" smtClean="0"/>
                        <a:t>Painful urination is relieved,</a:t>
                      </a:r>
                      <a:r>
                        <a:rPr lang="en-US" sz="1600" baseline="0" dirty="0" smtClean="0"/>
                        <a:t> </a:t>
                      </a:r>
                      <a:r>
                        <a:rPr lang="en-US" sz="1600" dirty="0" smtClean="0"/>
                        <a:t>prevents UTI.</a:t>
                      </a:r>
                      <a:r>
                        <a:rPr lang="en-US" sz="1600" baseline="0" dirty="0" smtClean="0"/>
                        <a:t> </a:t>
                      </a:r>
                      <a:r>
                        <a:rPr lang="en-US" sz="1600" dirty="0" smtClean="0"/>
                        <a:t>It soothes irritation, itching &amp; burning sensation.</a:t>
                      </a:r>
                    </a:p>
                  </a:txBody>
                  <a:tcPr/>
                </a:tc>
              </a:tr>
            </a:tbl>
          </a:graphicData>
        </a:graphic>
      </p:graphicFrame>
      <p:sp>
        <p:nvSpPr>
          <p:cNvPr id="6" name="Title 1"/>
          <p:cNvSpPr txBox="1">
            <a:spLocks/>
          </p:cNvSpPr>
          <p:nvPr/>
        </p:nvSpPr>
        <p:spPr>
          <a:xfrm>
            <a:off x="228600" y="152400"/>
            <a:ext cx="86868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eaLnBrk="0" fontAlgn="auto" hangingPunct="0">
              <a:spcBef>
                <a:spcPts val="0"/>
              </a:spcBef>
              <a:spcAft>
                <a:spcPts val="0"/>
              </a:spcAft>
              <a:defRPr/>
            </a:pPr>
            <a:r>
              <a:rPr kumimoji="0" lang="en-US" sz="4000" i="0" u="none" strike="noStrike" kern="1200" cap="none" spc="0" normalizeH="0" baseline="0" noProof="0" dirty="0" smtClean="0">
                <a:ln>
                  <a:noFill/>
                </a:ln>
                <a:solidFill>
                  <a:schemeClr val="lt1"/>
                </a:solidFill>
                <a:effectLst/>
                <a:uLnTx/>
                <a:uFillTx/>
                <a:latin typeface="+mn-lt"/>
                <a:ea typeface="+mn-ea"/>
                <a:cs typeface="+mn-cs"/>
              </a:rPr>
              <a:t> </a:t>
            </a:r>
            <a:r>
              <a:rPr lang="en-US" sz="3200" dirty="0" smtClean="0">
                <a:solidFill>
                  <a:schemeClr val="bg1"/>
                </a:solidFill>
              </a:rPr>
              <a:t>Key Kidney Supporting Ingredients in </a:t>
            </a:r>
            <a:r>
              <a:rPr lang="en-US" sz="3200" dirty="0" err="1" smtClean="0">
                <a:solidFill>
                  <a:schemeClr val="bg1"/>
                </a:solidFill>
              </a:rPr>
              <a:t>Kidneyhealth</a:t>
            </a:r>
            <a:endParaRPr lang="en-US" sz="4000" dirty="0">
              <a:solidFill>
                <a:schemeClr val="bg1"/>
              </a:solidFill>
            </a:endParaRPr>
          </a:p>
        </p:txBody>
      </p:sp>
      <p:pic>
        <p:nvPicPr>
          <p:cNvPr id="7" name="Picture 2" descr="Image result for amla imag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2209800"/>
            <a:ext cx="1295400" cy="513181"/>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4" descr="Image result for crataeva nurval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000" y="2819400"/>
            <a:ext cx="1143000" cy="594272"/>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3400" y="3505026"/>
            <a:ext cx="838200" cy="4573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33400" y="4038600"/>
            <a:ext cx="826615"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57200" y="4648200"/>
            <a:ext cx="1028700" cy="491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31694" y="5237960"/>
            <a:ext cx="916106" cy="4770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09600" y="5791200"/>
            <a:ext cx="723899" cy="5094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53383891"/>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eaLnBrk="0" fontAlgn="auto" hangingPunct="0">
              <a:spcBef>
                <a:spcPts val="0"/>
              </a:spcBef>
              <a:spcAft>
                <a:spcPts val="0"/>
              </a:spcAft>
              <a:defRPr/>
            </a:pPr>
            <a:r>
              <a:rPr kumimoji="0" lang="en-US" sz="4000" i="0" u="none" strike="noStrike" kern="1200" cap="none" spc="0" normalizeH="0" baseline="0" noProof="0" dirty="0" smtClean="0">
                <a:ln>
                  <a:noFill/>
                </a:ln>
                <a:solidFill>
                  <a:schemeClr val="lt1"/>
                </a:solidFill>
                <a:effectLst/>
                <a:uLnTx/>
                <a:uFillTx/>
                <a:latin typeface="+mn-lt"/>
                <a:ea typeface="+mn-ea"/>
                <a:cs typeface="+mn-cs"/>
              </a:rPr>
              <a:t>Benefits </a:t>
            </a:r>
            <a:r>
              <a:rPr lang="en-US" sz="4000" dirty="0" smtClean="0"/>
              <a:t>of </a:t>
            </a:r>
            <a:r>
              <a:rPr lang="en-US" sz="4000" dirty="0" err="1" smtClean="0"/>
              <a:t>Kidneyhealth</a:t>
            </a:r>
            <a:endParaRPr lang="en-US" sz="4000" dirty="0"/>
          </a:p>
        </p:txBody>
      </p:sp>
      <p:sp>
        <p:nvSpPr>
          <p:cNvPr id="5" name="Rectangle 4"/>
          <p:cNvSpPr/>
          <p:nvPr/>
        </p:nvSpPr>
        <p:spPr>
          <a:xfrm>
            <a:off x="152400" y="1788616"/>
            <a:ext cx="4953000" cy="4154984"/>
          </a:xfrm>
          <a:prstGeom prst="rect">
            <a:avLst/>
          </a:prstGeom>
        </p:spPr>
        <p:txBody>
          <a:bodyPr wrap="square">
            <a:spAutoFit/>
          </a:bodyPr>
          <a:lstStyle/>
          <a:p>
            <a:pPr marL="342900" indent="-342900" algn="just" fontAlgn="t">
              <a:buFont typeface="Arial" pitchFamily="34" charset="0"/>
              <a:buChar char="•"/>
            </a:pPr>
            <a:r>
              <a:rPr lang="pt-BR" sz="2200" dirty="0"/>
              <a:t>Considered as the stonebreaker</a:t>
            </a:r>
            <a:endParaRPr lang="en-US" sz="2200" dirty="0"/>
          </a:p>
          <a:p>
            <a:pPr marL="342900" indent="-342900" algn="just">
              <a:buFont typeface="Arial" pitchFamily="34" charset="0"/>
              <a:buChar char="•"/>
            </a:pPr>
            <a:r>
              <a:rPr lang="en-US" sz="2200" dirty="0"/>
              <a:t>The herb neutralizes the enzyme responsible for stone </a:t>
            </a:r>
            <a:r>
              <a:rPr lang="en-US" sz="2200" dirty="0" smtClean="0"/>
              <a:t>formation.</a:t>
            </a:r>
          </a:p>
          <a:p>
            <a:pPr marL="342900" indent="-342900" algn="just">
              <a:buFont typeface="Arial" pitchFamily="34" charset="0"/>
              <a:buChar char="•"/>
            </a:pPr>
            <a:r>
              <a:rPr lang="en-US" sz="2200" dirty="0" smtClean="0"/>
              <a:t>Works </a:t>
            </a:r>
            <a:r>
              <a:rPr lang="en-US" sz="2200" dirty="0"/>
              <a:t>as diuretic.</a:t>
            </a:r>
          </a:p>
          <a:p>
            <a:pPr marL="342900" indent="-342900" algn="just" fontAlgn="t">
              <a:buFont typeface="Arial" pitchFamily="34" charset="0"/>
              <a:buChar char="•"/>
            </a:pPr>
            <a:r>
              <a:rPr lang="en-US" sz="2200" dirty="0"/>
              <a:t>Contains main drug for stone of kidney and urinary bladder.</a:t>
            </a:r>
          </a:p>
          <a:p>
            <a:pPr marL="342900" indent="-342900" algn="just">
              <a:buFont typeface="Arial" pitchFamily="34" charset="0"/>
              <a:buChar char="•"/>
            </a:pPr>
            <a:r>
              <a:rPr lang="en-US" sz="2200" dirty="0"/>
              <a:t>It is a rejuvenator that enhances the healing process and immunity. </a:t>
            </a:r>
          </a:p>
          <a:p>
            <a:pPr marL="342900" indent="-342900" algn="just">
              <a:buFont typeface="Arial" pitchFamily="34" charset="0"/>
              <a:buChar char="•"/>
            </a:pPr>
            <a:r>
              <a:rPr lang="en-US" sz="2200" dirty="0"/>
              <a:t>Interfere with many stages of stone formation, reducing crystals aggregation, modifying their structure and composition</a:t>
            </a:r>
          </a:p>
        </p:txBody>
      </p:sp>
      <p:pic>
        <p:nvPicPr>
          <p:cNvPr id="6" name="Picture 2" descr="C:\Users\mkaur\AppData\Local\Microsoft\Windows\Temporary Internet Files\Content.Outlook\MCSWIKHQ\Ayusante_Kidneyhealth (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62600" y="1342853"/>
            <a:ext cx="3124200" cy="467694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9346262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eaLnBrk="0" fontAlgn="auto" hangingPunct="0">
              <a:spcBef>
                <a:spcPts val="0"/>
              </a:spcBef>
              <a:spcAft>
                <a:spcPts val="0"/>
              </a:spcAft>
              <a:defRPr/>
            </a:pPr>
            <a:r>
              <a:rPr kumimoji="0" lang="en-US" sz="4000" i="0" u="none" strike="noStrike" kern="1200" cap="none" spc="0" normalizeH="0" baseline="0" noProof="0" dirty="0" smtClean="0">
                <a:ln>
                  <a:noFill/>
                </a:ln>
                <a:solidFill>
                  <a:schemeClr val="lt1"/>
                </a:solidFill>
                <a:effectLst/>
                <a:uLnTx/>
                <a:uFillTx/>
                <a:latin typeface="+mn-lt"/>
                <a:ea typeface="+mn-ea"/>
                <a:cs typeface="+mn-cs"/>
              </a:rPr>
              <a:t>  </a:t>
            </a:r>
            <a:r>
              <a:rPr lang="en-US" sz="4000" dirty="0" smtClean="0"/>
              <a:t>Dosage</a:t>
            </a:r>
            <a:endParaRPr lang="en-US" sz="4000" dirty="0"/>
          </a:p>
        </p:txBody>
      </p:sp>
      <p:sp>
        <p:nvSpPr>
          <p:cNvPr id="5" name="Content Placeholder 2"/>
          <p:cNvSpPr txBox="1">
            <a:spLocks/>
          </p:cNvSpPr>
          <p:nvPr/>
        </p:nvSpPr>
        <p:spPr>
          <a:xfrm>
            <a:off x="457200" y="4953000"/>
            <a:ext cx="7315200" cy="1295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b="1" u="sng" dirty="0" smtClean="0"/>
              <a:t>EXCLUSION CATEGORY :</a:t>
            </a:r>
          </a:p>
          <a:p>
            <a:r>
              <a:rPr lang="en-US" sz="2000" dirty="0" smtClean="0"/>
              <a:t>Not to be given below 18 years of age</a:t>
            </a:r>
          </a:p>
          <a:p>
            <a:r>
              <a:rPr lang="en-US" sz="2000" dirty="0" smtClean="0"/>
              <a:t>To be given to pregnant females only on doctor’s suggestion.</a:t>
            </a:r>
          </a:p>
        </p:txBody>
      </p:sp>
      <p:sp>
        <p:nvSpPr>
          <p:cNvPr id="6" name="TextBox 5"/>
          <p:cNvSpPr txBox="1"/>
          <p:nvPr/>
        </p:nvSpPr>
        <p:spPr>
          <a:xfrm>
            <a:off x="457200" y="2057400"/>
            <a:ext cx="3843937" cy="523220"/>
          </a:xfrm>
          <a:prstGeom prst="rect">
            <a:avLst/>
          </a:prstGeom>
          <a:noFill/>
        </p:spPr>
        <p:txBody>
          <a:bodyPr wrap="none" rtlCol="0">
            <a:spAutoFit/>
          </a:bodyPr>
          <a:lstStyle/>
          <a:p>
            <a:r>
              <a:rPr lang="en-US" sz="2800" dirty="0" smtClean="0"/>
              <a:t>One Capsule Thrice a day</a:t>
            </a:r>
            <a:endParaRPr lang="en-US" sz="2800" dirty="0"/>
          </a:p>
        </p:txBody>
      </p:sp>
      <p:pic>
        <p:nvPicPr>
          <p:cNvPr id="7" name="Picture 2" descr="C:\Users\mkaur\AppData\Local\Microsoft\Windows\Temporary Internet Files\Content.Outlook\MCSWIKHQ\Ayusante_Kidneyhealth (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62600" y="1342853"/>
            <a:ext cx="3124200" cy="467694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7886863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Kapil\Vestige\Air Purifier\Web\Air Purifier PPT.jpg"/>
          <p:cNvPicPr>
            <a:picLocks noChangeAspect="1" noChangeArrowheads="1"/>
          </p:cNvPicPr>
          <p:nvPr/>
        </p:nvPicPr>
        <p:blipFill rotWithShape="1">
          <a:blip r:embed="rId2">
            <a:lum contrast="10000"/>
            <a:extLst>
              <a:ext uri="{28A0092B-C50C-407E-A947-70E740481C1C}">
                <a14:useLocalDpi xmlns:a14="http://schemas.microsoft.com/office/drawing/2010/main" xmlns="" val="0"/>
              </a:ext>
            </a:extLst>
          </a:blip>
          <a:srcRect t="3269" b="3164"/>
          <a:stretch/>
        </p:blipFill>
        <p:spPr bwMode="auto">
          <a:xfrm>
            <a:off x="1" y="224358"/>
            <a:ext cx="9144000" cy="663364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2994164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304800" y="1905000"/>
            <a:ext cx="3276600" cy="40234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2000" dirty="0" smtClean="0">
                <a:cs typeface="Arial"/>
              </a:rPr>
              <a:t>Indoor air can be 5 to 10 times more polluted  than the air outside your house</a:t>
            </a:r>
          </a:p>
          <a:p>
            <a:pPr algn="just"/>
            <a:r>
              <a:rPr lang="en-US" sz="2000" dirty="0" smtClean="0">
                <a:cs typeface="Arial"/>
              </a:rPr>
              <a:t>The air we breathe contains the poisonous substances</a:t>
            </a:r>
          </a:p>
          <a:p>
            <a:pPr algn="just"/>
            <a:r>
              <a:rPr lang="en-US" sz="2000" dirty="0" smtClean="0">
                <a:cs typeface="Arial"/>
              </a:rPr>
              <a:t>We Spend 90% of our time Indoors -  WHO</a:t>
            </a:r>
          </a:p>
          <a:p>
            <a:pPr algn="just"/>
            <a:r>
              <a:rPr lang="en-US" sz="2000" dirty="0" smtClean="0">
                <a:cs typeface="Arial"/>
              </a:rPr>
              <a:t>There are more allergic elements indoor than outdoor</a:t>
            </a:r>
          </a:p>
          <a:p>
            <a:pPr algn="just"/>
            <a:endParaRPr lang="en-US" sz="2000" dirty="0" smtClean="0">
              <a:cs typeface="Arial"/>
            </a:endParaRPr>
          </a:p>
          <a:p>
            <a:pPr algn="just"/>
            <a:endParaRPr lang="en-US" sz="2000" dirty="0"/>
          </a:p>
        </p:txBody>
      </p:sp>
      <p:pic>
        <p:nvPicPr>
          <p:cNvPr id="6" name="Picture 2"/>
          <p:cNvPicPr>
            <a:picLocks noChangeAspect="1" noChangeArrowheads="1"/>
          </p:cNvPicPr>
          <p:nvPr/>
        </p:nvPicPr>
        <p:blipFill>
          <a:blip r:embed="rId2"/>
          <a:srcRect t="16456"/>
          <a:stretch>
            <a:fillRect/>
          </a:stretch>
        </p:blipFill>
        <p:spPr bwMode="auto">
          <a:xfrm>
            <a:off x="3732161" y="1981200"/>
            <a:ext cx="5411839" cy="3429000"/>
          </a:xfrm>
          <a:prstGeom prst="rect">
            <a:avLst/>
          </a:prstGeom>
          <a:noFill/>
          <a:ln>
            <a:noFill/>
          </a:ln>
        </p:spPr>
      </p:pic>
      <p:pic>
        <p:nvPicPr>
          <p:cNvPr id="12" name="Picture 2" descr="\\ADITI\aditi E\vestige\air purifier\Photos\Sharp_log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85835" y="5994804"/>
            <a:ext cx="1600200" cy="281635"/>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eaLnBrk="0" fontAlgn="auto" hangingPunct="0">
              <a:spcBef>
                <a:spcPts val="0"/>
              </a:spcBef>
              <a:spcAft>
                <a:spcPts val="0"/>
              </a:spcAft>
              <a:defRPr/>
            </a:pPr>
            <a:r>
              <a:rPr kumimoji="0" lang="en-US" sz="4000" i="0" u="none" strike="noStrike" kern="1200" cap="none" spc="0" normalizeH="0" baseline="0" noProof="0" dirty="0" smtClean="0">
                <a:ln>
                  <a:noFill/>
                </a:ln>
                <a:solidFill>
                  <a:schemeClr val="lt1"/>
                </a:solidFill>
                <a:effectLst/>
                <a:uLnTx/>
                <a:uFillTx/>
                <a:latin typeface="+mn-lt"/>
                <a:ea typeface="+mn-ea"/>
                <a:cs typeface="+mn-cs"/>
              </a:rPr>
              <a:t>  Indoor Air</a:t>
            </a:r>
            <a:r>
              <a:rPr kumimoji="0" lang="en-US" sz="4000" i="0" u="none" strike="noStrike" kern="1200" cap="none" spc="0" normalizeH="0" noProof="0" dirty="0" smtClean="0">
                <a:ln>
                  <a:noFill/>
                </a:ln>
                <a:solidFill>
                  <a:schemeClr val="lt1"/>
                </a:solidFill>
                <a:effectLst/>
                <a:uLnTx/>
                <a:uFillTx/>
                <a:latin typeface="+mn-lt"/>
                <a:ea typeface="+mn-ea"/>
                <a:cs typeface="+mn-cs"/>
              </a:rPr>
              <a:t> Pollution</a:t>
            </a:r>
            <a:endParaRPr lang="en-US" sz="4000" dirty="0"/>
          </a:p>
        </p:txBody>
      </p:sp>
    </p:spTree>
    <p:extLst>
      <p:ext uri="{BB962C8B-B14F-4D97-AF65-F5344CB8AC3E}">
        <p14:creationId xmlns:p14="http://schemas.microsoft.com/office/powerpoint/2010/main" xmlns="" val="297863646"/>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228600" y="1600200"/>
            <a:ext cx="4572000" cy="4648200"/>
          </a:xfrm>
        </p:spPr>
        <p:txBody>
          <a:bodyPr>
            <a:noAutofit/>
          </a:bodyPr>
          <a:lstStyle/>
          <a:p>
            <a:pPr marL="274320" indent="-274320" algn="just">
              <a:spcBef>
                <a:spcPts val="400"/>
              </a:spcBef>
            </a:pPr>
            <a:r>
              <a:rPr lang="en-US" sz="1900" dirty="0" smtClean="0"/>
              <a:t>Several studies have shown that there is a </a:t>
            </a:r>
            <a:r>
              <a:rPr lang="en-US" sz="1900" b="1" dirty="0" smtClean="0"/>
              <a:t>direct relationship between exposure to air pollutants and aggravation of asthma </a:t>
            </a:r>
          </a:p>
          <a:p>
            <a:pPr marL="274320" indent="-274320" algn="just">
              <a:spcBef>
                <a:spcPts val="400"/>
              </a:spcBef>
              <a:buFont typeface="Arial"/>
              <a:buChar char="•"/>
            </a:pPr>
            <a:r>
              <a:rPr lang="en-US" sz="1900" dirty="0" smtClean="0">
                <a:cs typeface="Arial"/>
              </a:rPr>
              <a:t>The volume of air that we breath are mostly polluted indoor air full of poisonous harmful substances which accumulates in the airway passage, resulting in infection and contraction of the airway muscles</a:t>
            </a:r>
          </a:p>
          <a:p>
            <a:pPr marL="274320" indent="-274320" algn="just">
              <a:spcBef>
                <a:spcPts val="400"/>
              </a:spcBef>
              <a:buFont typeface="Arial"/>
              <a:buChar char="•"/>
            </a:pPr>
            <a:r>
              <a:rPr lang="en-US" sz="1900" dirty="0" smtClean="0">
                <a:cs typeface="Arial"/>
              </a:rPr>
              <a:t>The common indoor triggers are – </a:t>
            </a:r>
            <a:r>
              <a:rPr lang="en-US" sz="1900" b="1" dirty="0" smtClean="0">
                <a:cs typeface="Arial"/>
              </a:rPr>
              <a:t>pet dander, dust mites, pollen, perfumes, mold, fungus etc.</a:t>
            </a:r>
          </a:p>
          <a:p>
            <a:pPr marL="274320" indent="-274320" algn="just">
              <a:spcBef>
                <a:spcPts val="400"/>
              </a:spcBef>
              <a:buFont typeface="Arial"/>
              <a:buChar char="•"/>
            </a:pPr>
            <a:r>
              <a:rPr lang="en-US" sz="1900" b="1" dirty="0" smtClean="0">
                <a:cs typeface="Arial"/>
              </a:rPr>
              <a:t>Continuous</a:t>
            </a:r>
            <a:r>
              <a:rPr lang="en-US" sz="1900" dirty="0" smtClean="0">
                <a:cs typeface="Arial"/>
              </a:rPr>
              <a:t> </a:t>
            </a:r>
            <a:r>
              <a:rPr lang="en-US" sz="1900" b="1" dirty="0" smtClean="0">
                <a:cs typeface="Arial"/>
              </a:rPr>
              <a:t>exposure</a:t>
            </a:r>
            <a:r>
              <a:rPr lang="en-US" sz="1900" dirty="0" smtClean="0">
                <a:cs typeface="Arial"/>
              </a:rPr>
              <a:t> to polluted air can lead to </a:t>
            </a:r>
            <a:r>
              <a:rPr lang="en-US" sz="1900" b="1" dirty="0" smtClean="0">
                <a:cs typeface="Arial"/>
              </a:rPr>
              <a:t>wheezing</a:t>
            </a:r>
            <a:r>
              <a:rPr lang="en-US" sz="1900" dirty="0" smtClean="0">
                <a:cs typeface="Arial"/>
              </a:rPr>
              <a:t>, </a:t>
            </a:r>
            <a:r>
              <a:rPr lang="en-US" sz="1900" b="1" dirty="0" smtClean="0">
                <a:cs typeface="Arial"/>
              </a:rPr>
              <a:t>coughing</a:t>
            </a:r>
            <a:r>
              <a:rPr lang="en-US" sz="1900" dirty="0" smtClean="0">
                <a:cs typeface="Arial"/>
              </a:rPr>
              <a:t>, </a:t>
            </a:r>
            <a:r>
              <a:rPr lang="en-US" sz="1900" b="1" dirty="0" smtClean="0">
                <a:cs typeface="Arial"/>
              </a:rPr>
              <a:t>shortness</a:t>
            </a:r>
            <a:r>
              <a:rPr lang="en-US" sz="1900" dirty="0" smtClean="0">
                <a:cs typeface="Arial"/>
              </a:rPr>
              <a:t> </a:t>
            </a:r>
            <a:r>
              <a:rPr lang="en-US" sz="1900" b="1" dirty="0" smtClean="0">
                <a:cs typeface="Arial"/>
              </a:rPr>
              <a:t>of</a:t>
            </a:r>
            <a:r>
              <a:rPr lang="en-US" sz="1900" dirty="0" smtClean="0">
                <a:cs typeface="Arial"/>
              </a:rPr>
              <a:t> </a:t>
            </a:r>
            <a:r>
              <a:rPr lang="en-US" sz="1900" b="1" dirty="0" smtClean="0">
                <a:cs typeface="Arial"/>
              </a:rPr>
              <a:t>breath</a:t>
            </a:r>
            <a:r>
              <a:rPr lang="en-US" sz="1900" dirty="0" smtClean="0">
                <a:cs typeface="Arial"/>
              </a:rPr>
              <a:t>, or </a:t>
            </a:r>
            <a:r>
              <a:rPr lang="en-US" sz="1900" b="1" dirty="0" smtClean="0">
                <a:cs typeface="Arial"/>
              </a:rPr>
              <a:t>tightness</a:t>
            </a:r>
            <a:r>
              <a:rPr lang="en-US" sz="1900" dirty="0" smtClean="0">
                <a:cs typeface="Arial"/>
              </a:rPr>
              <a:t> </a:t>
            </a:r>
            <a:r>
              <a:rPr lang="en-US" sz="1900" b="1" dirty="0" smtClean="0">
                <a:cs typeface="Arial"/>
              </a:rPr>
              <a:t>and</a:t>
            </a:r>
            <a:r>
              <a:rPr lang="en-US" sz="1900" dirty="0" smtClean="0">
                <a:cs typeface="Arial"/>
              </a:rPr>
              <a:t> </a:t>
            </a:r>
            <a:r>
              <a:rPr lang="en-US" sz="1900" b="1" dirty="0" smtClean="0">
                <a:cs typeface="Arial"/>
              </a:rPr>
              <a:t>pain</a:t>
            </a:r>
            <a:r>
              <a:rPr lang="en-US" sz="1900" dirty="0" smtClean="0">
                <a:cs typeface="Arial"/>
              </a:rPr>
              <a:t> </a:t>
            </a:r>
            <a:r>
              <a:rPr lang="en-US" sz="1900" b="1" dirty="0" smtClean="0">
                <a:cs typeface="Arial"/>
              </a:rPr>
              <a:t>in</a:t>
            </a:r>
            <a:r>
              <a:rPr lang="en-US" sz="1900" dirty="0" smtClean="0">
                <a:cs typeface="Arial"/>
              </a:rPr>
              <a:t> </a:t>
            </a:r>
            <a:r>
              <a:rPr lang="en-US" sz="1900" b="1" dirty="0" smtClean="0">
                <a:cs typeface="Arial"/>
              </a:rPr>
              <a:t>the</a:t>
            </a:r>
            <a:r>
              <a:rPr lang="en-US" sz="1900" dirty="0" smtClean="0">
                <a:cs typeface="Arial"/>
              </a:rPr>
              <a:t> </a:t>
            </a:r>
            <a:r>
              <a:rPr lang="en-US" sz="1900" b="1" dirty="0" smtClean="0">
                <a:cs typeface="Arial"/>
              </a:rPr>
              <a:t>chest</a:t>
            </a:r>
          </a:p>
          <a:p>
            <a:pPr marL="274320" indent="-274320" algn="just">
              <a:spcBef>
                <a:spcPts val="400"/>
              </a:spcBef>
            </a:pPr>
            <a:endParaRPr lang="en-US" sz="1900" dirty="0"/>
          </a:p>
        </p:txBody>
      </p:sp>
      <p:pic>
        <p:nvPicPr>
          <p:cNvPr id="9" name="Picture 2" descr="\\ADITI\aditi E\vestige\air purifier\Photos\Sharp_logo.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85835" y="5994804"/>
            <a:ext cx="1600200" cy="281635"/>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ADITI\aditi E\vestige\air purifier\Photos\78629533.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999077" y="1645171"/>
            <a:ext cx="2127779" cy="1989474"/>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ADITI\aditi E\vestige\air purifier\Photos\Child-Onset-Asthma.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800600" y="3618904"/>
            <a:ext cx="2094811" cy="1899375"/>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ADITI\aditi E\vestige\air purifier\Photos\man-in-white-shirt-coughing-with-chest-pain.jpg"/>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9440" r="29433"/>
          <a:stretch/>
        </p:blipFill>
        <p:spPr bwMode="auto">
          <a:xfrm>
            <a:off x="6882711" y="1645170"/>
            <a:ext cx="1793367" cy="3873109"/>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itle 1"/>
          <p:cNvSpPr txBox="1">
            <a:spLocks/>
          </p:cNvSpPr>
          <p:nvPr/>
        </p:nvSpPr>
        <p:spPr>
          <a:xfrm>
            <a:off x="381000" y="304800"/>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eaLnBrk="0" fontAlgn="auto" hangingPunct="0">
              <a:spcBef>
                <a:spcPts val="0"/>
              </a:spcBef>
              <a:spcAft>
                <a:spcPts val="0"/>
              </a:spcAft>
              <a:defRPr/>
            </a:pPr>
            <a:r>
              <a:rPr kumimoji="0" lang="en-US" sz="2800" i="0" u="none" strike="noStrike" kern="1200" cap="none" spc="0" normalizeH="0" baseline="0" noProof="0" dirty="0" smtClean="0">
                <a:ln>
                  <a:noFill/>
                </a:ln>
                <a:solidFill>
                  <a:schemeClr val="lt1"/>
                </a:solidFill>
                <a:effectLst/>
                <a:uLnTx/>
                <a:uFillTx/>
                <a:latin typeface="+mn-lt"/>
                <a:ea typeface="+mn-ea"/>
                <a:cs typeface="+mn-cs"/>
              </a:rPr>
              <a:t>  Indoor Air</a:t>
            </a:r>
            <a:r>
              <a:rPr kumimoji="0" lang="en-US" sz="2800" i="0" u="none" strike="noStrike" kern="1200" cap="none" spc="0" normalizeH="0" noProof="0" dirty="0" smtClean="0">
                <a:ln>
                  <a:noFill/>
                </a:ln>
                <a:solidFill>
                  <a:schemeClr val="lt1"/>
                </a:solidFill>
                <a:effectLst/>
                <a:uLnTx/>
                <a:uFillTx/>
                <a:latin typeface="+mn-lt"/>
                <a:ea typeface="+mn-ea"/>
                <a:cs typeface="+mn-cs"/>
              </a:rPr>
              <a:t> Pollution – Poses a huge risk to Health </a:t>
            </a:r>
            <a:endParaRPr lang="en-US" sz="2800" dirty="0"/>
          </a:p>
        </p:txBody>
      </p:sp>
    </p:spTree>
    <p:extLst>
      <p:ext uri="{BB962C8B-B14F-4D97-AF65-F5344CB8AC3E}">
        <p14:creationId xmlns:p14="http://schemas.microsoft.com/office/powerpoint/2010/main" xmlns="" val="208508451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0" y="1701799"/>
            <a:ext cx="8579686" cy="4561607"/>
          </a:xfrm>
          <a:prstGeom prst="rect">
            <a:avLst/>
          </a:prstGeom>
        </p:spPr>
      </p:pic>
      <p:sp>
        <p:nvSpPr>
          <p:cNvPr id="10"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eaLnBrk="0" fontAlgn="auto" hangingPunct="0">
              <a:spcBef>
                <a:spcPts val="0"/>
              </a:spcBef>
              <a:spcAft>
                <a:spcPts val="0"/>
              </a:spcAft>
              <a:defRPr/>
            </a:pPr>
            <a:r>
              <a:rPr kumimoji="0" lang="en-US" sz="4000" i="0" u="none" strike="noStrike" kern="1200" cap="none" spc="0" normalizeH="0" baseline="0" noProof="0" dirty="0" smtClean="0">
                <a:ln>
                  <a:noFill/>
                </a:ln>
                <a:solidFill>
                  <a:schemeClr val="lt1"/>
                </a:solidFill>
                <a:effectLst/>
                <a:uLnTx/>
                <a:uFillTx/>
                <a:latin typeface="+mn-lt"/>
                <a:ea typeface="+mn-ea"/>
                <a:cs typeface="+mn-cs"/>
              </a:rPr>
              <a:t>  How Sharp</a:t>
            </a:r>
            <a:r>
              <a:rPr kumimoji="0" lang="en-US" sz="4000" i="0" u="none" strike="noStrike" kern="1200" cap="none" spc="0" normalizeH="0" noProof="0" dirty="0" smtClean="0">
                <a:ln>
                  <a:noFill/>
                </a:ln>
                <a:solidFill>
                  <a:schemeClr val="lt1"/>
                </a:solidFill>
                <a:effectLst/>
                <a:uLnTx/>
                <a:uFillTx/>
                <a:latin typeface="+mn-lt"/>
                <a:ea typeface="+mn-ea"/>
                <a:cs typeface="+mn-cs"/>
              </a:rPr>
              <a:t> Air Purifier works</a:t>
            </a:r>
            <a:endParaRPr lang="en-US" sz="4000" dirty="0"/>
          </a:p>
        </p:txBody>
      </p:sp>
    </p:spTree>
    <p:extLst>
      <p:ext uri="{BB962C8B-B14F-4D97-AF65-F5344CB8AC3E}">
        <p14:creationId xmlns:p14="http://schemas.microsoft.com/office/powerpoint/2010/main" xmlns="" val="3759475864"/>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eaLnBrk="0" fontAlgn="auto" hangingPunct="0">
              <a:spcBef>
                <a:spcPts val="0"/>
              </a:spcBef>
              <a:spcAft>
                <a:spcPts val="0"/>
              </a:spcAft>
              <a:defRPr/>
            </a:pPr>
            <a:r>
              <a:rPr kumimoji="0" lang="en-US" sz="4000" i="0" u="none" strike="noStrike" kern="1200" cap="none" spc="0" normalizeH="0" baseline="0" noProof="0" dirty="0" smtClean="0">
                <a:ln>
                  <a:noFill/>
                </a:ln>
                <a:solidFill>
                  <a:schemeClr val="lt1"/>
                </a:solidFill>
                <a:effectLst/>
                <a:uLnTx/>
                <a:uFillTx/>
                <a:latin typeface="+mn-lt"/>
                <a:ea typeface="+mn-ea"/>
                <a:cs typeface="+mn-cs"/>
              </a:rPr>
              <a:t>  Sharp Air Purifier…</a:t>
            </a:r>
            <a:endParaRPr lang="en-US" sz="4000" dirty="0"/>
          </a:p>
        </p:txBody>
      </p:sp>
      <p:sp>
        <p:nvSpPr>
          <p:cNvPr id="9" name="Content Placeholder 4"/>
          <p:cNvSpPr txBox="1">
            <a:spLocks/>
          </p:cNvSpPr>
          <p:nvPr/>
        </p:nvSpPr>
        <p:spPr>
          <a:xfrm>
            <a:off x="381000" y="1981200"/>
            <a:ext cx="7315200" cy="3352800"/>
          </a:xfrm>
          <a:prstGeom prst="rect">
            <a:avLst/>
          </a:prstGeom>
        </p:spPr>
        <p:txBody>
          <a:bodyPr>
            <a:noAutofit/>
          </a:bodyPr>
          <a:lstStyle/>
          <a:p>
            <a:pPr marL="0" marR="0" lvl="0" indent="0" defTabSz="914400" rtl="0" eaLnBrk="1" fontAlgn="auto" latinLnBrk="0" hangingPunct="1">
              <a:spcBef>
                <a:spcPct val="20000"/>
              </a:spcBef>
              <a:spcAft>
                <a:spcPts val="0"/>
              </a:spcAft>
              <a:buClrTx/>
              <a:buSzTx/>
              <a:buFont typeface="Arial" pitchFamily="34" charset="0"/>
              <a:buNone/>
              <a:tabLst/>
              <a:defRPr/>
            </a:pPr>
            <a:r>
              <a:rPr kumimoji="0" lang="en-US" sz="2800" b="1" i="0" u="none" strike="noStrike" kern="1200" cap="none" spc="0" normalizeH="0" baseline="0" noProof="0" dirty="0" smtClean="0">
                <a:ln>
                  <a:noFill/>
                </a:ln>
                <a:solidFill>
                  <a:schemeClr val="accent1">
                    <a:lumMod val="75000"/>
                  </a:schemeClr>
                </a:solidFill>
                <a:effectLst/>
                <a:uLnTx/>
                <a:uFillTx/>
                <a:latin typeface="Arial"/>
                <a:ea typeface="+mn-ea"/>
                <a:cs typeface="Arial"/>
              </a:rPr>
              <a:t>The One And Only Mechanism to</a:t>
            </a:r>
          </a:p>
          <a:p>
            <a:pPr marL="342900" marR="0" lvl="0" indent="-342900" defTabSz="914400" rtl="0" eaLnBrk="1" fontAlgn="auto" latinLnBrk="0" hangingPunct="1">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Arial"/>
                <a:ea typeface="+mn-ea"/>
                <a:cs typeface="Arial"/>
              </a:rPr>
              <a:t>Generate forest fresh air</a:t>
            </a:r>
          </a:p>
          <a:p>
            <a:pPr marL="342900" marR="0" lvl="0" indent="-342900" defTabSz="914400" rtl="0" eaLnBrk="1" fontAlgn="auto" latinLnBrk="0" hangingPunct="1">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Arial"/>
                <a:ea typeface="+mn-ea"/>
                <a:cs typeface="Arial"/>
              </a:rPr>
              <a:t>Kill infection causing substances                                  not only from air but also from surface</a:t>
            </a:r>
          </a:p>
          <a:p>
            <a:pPr marL="342900" marR="0" lvl="0" indent="-342900" defTabSz="914400" rtl="0" eaLnBrk="1" fontAlgn="auto" latinLnBrk="0" hangingPunct="1">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Arial"/>
                <a:ea typeface="+mn-ea"/>
                <a:cs typeface="Arial"/>
              </a:rPr>
              <a:t>Neutralize smell and unpleasant                 </a:t>
            </a:r>
            <a:r>
              <a:rPr kumimoji="0" lang="en-US" sz="2400" b="0" i="0" u="none" strike="noStrike" kern="1200" cap="none" spc="0" normalizeH="0" baseline="0" noProof="0" dirty="0" err="1" smtClean="0">
                <a:ln>
                  <a:noFill/>
                </a:ln>
                <a:solidFill>
                  <a:schemeClr val="tx1"/>
                </a:solidFill>
                <a:effectLst/>
                <a:uLnTx/>
                <a:uFillTx/>
                <a:latin typeface="Arial"/>
                <a:ea typeface="+mn-ea"/>
                <a:cs typeface="Arial"/>
              </a:rPr>
              <a:t>odours</a:t>
            </a:r>
            <a:r>
              <a:rPr kumimoji="0" lang="en-US" sz="2400" b="0" i="0" u="none" strike="noStrike" kern="1200" cap="none" spc="0" normalizeH="0" baseline="0" noProof="0" dirty="0" smtClean="0">
                <a:ln>
                  <a:noFill/>
                </a:ln>
                <a:solidFill>
                  <a:schemeClr val="tx1"/>
                </a:solidFill>
                <a:effectLst/>
                <a:uLnTx/>
                <a:uFillTx/>
                <a:latin typeface="Arial"/>
                <a:ea typeface="+mn-ea"/>
                <a:cs typeface="Arial"/>
              </a:rPr>
              <a:t> </a:t>
            </a:r>
          </a:p>
          <a:p>
            <a:pPr marL="342900" marR="0" lvl="0" indent="-342900" defTabSz="914400" rtl="0" eaLnBrk="1" fontAlgn="auto" latinLnBrk="0" hangingPunct="1">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Arial"/>
                <a:ea typeface="+mn-ea"/>
                <a:cs typeface="Arial"/>
              </a:rPr>
              <a:t>Remove static electricity</a:t>
            </a:r>
          </a:p>
          <a:p>
            <a:pPr marL="342900" marR="0" lvl="0" indent="-342900" defTabSz="914400" rtl="0" eaLnBrk="1" fontAlgn="auto" latinLnBrk="0" hangingPunct="1">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Arial"/>
                <a:ea typeface="+mn-ea"/>
                <a:cs typeface="Arial"/>
              </a:rPr>
              <a:t>Improve skin hydration  </a:t>
            </a:r>
            <a:endParaRPr kumimoji="0" lang="en-US" sz="2400" b="0" i="0" u="none" strike="noStrike" kern="1200" cap="none" spc="0" normalizeH="0" baseline="0" noProof="0" dirty="0">
              <a:ln>
                <a:noFill/>
              </a:ln>
              <a:solidFill>
                <a:schemeClr val="tx1"/>
              </a:solidFill>
              <a:effectLst/>
              <a:uLnTx/>
              <a:uFillTx/>
              <a:latin typeface="Arial"/>
              <a:ea typeface="+mn-ea"/>
              <a:cs typeface="Arial"/>
            </a:endParaRPr>
          </a:p>
        </p:txBody>
      </p:sp>
      <p:pic>
        <p:nvPicPr>
          <p:cNvPr id="10" name="Picture 9" descr="Purifier.png"/>
          <p:cNvPicPr>
            <a:picLocks noChangeAspect="1"/>
          </p:cNvPicPr>
          <p:nvPr/>
        </p:nvPicPr>
        <p:blipFill rotWithShape="1">
          <a:blip r:embed="rId2" cstate="print">
            <a:extLst>
              <a:ext uri="{28A0092B-C50C-407E-A947-70E740481C1C}">
                <a14:useLocalDpi xmlns:a14="http://schemas.microsoft.com/office/drawing/2010/main" xmlns="" val="0"/>
              </a:ext>
            </a:extLst>
          </a:blip>
          <a:srcRect l="5809" t="21510" r="10137" b="7977"/>
          <a:stretch/>
        </p:blipFill>
        <p:spPr>
          <a:xfrm>
            <a:off x="6185835" y="2133600"/>
            <a:ext cx="2685635" cy="3365540"/>
          </a:xfrm>
          <a:prstGeom prst="rect">
            <a:avLst/>
          </a:prstGeom>
        </p:spPr>
      </p:pic>
      <p:pic>
        <p:nvPicPr>
          <p:cNvPr id="11" name="Picture 3"/>
          <p:cNvPicPr>
            <a:picLocks noChangeAspect="1" noChangeArrowheads="1"/>
          </p:cNvPicPr>
          <p:nvPr/>
        </p:nvPicPr>
        <p:blipFill>
          <a:blip r:embed="rId3"/>
          <a:srcRect/>
          <a:stretch>
            <a:fillRect/>
          </a:stretch>
        </p:blipFill>
        <p:spPr bwMode="auto">
          <a:xfrm>
            <a:off x="4876800" y="5334000"/>
            <a:ext cx="1608795" cy="965277"/>
          </a:xfrm>
          <a:prstGeom prst="rect">
            <a:avLst/>
          </a:prstGeom>
          <a:noFill/>
          <a:ln w="9525">
            <a:noFill/>
            <a:miter lim="800000"/>
            <a:headEnd/>
            <a:tailEnd/>
          </a:ln>
          <a:effectLst/>
        </p:spPr>
      </p:pic>
      <p:pic>
        <p:nvPicPr>
          <p:cNvPr id="13" name="Picture 2" descr="\\ADITI\aditi E\vestige\air purifier\Photos\Sharp_logo.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315200" y="5943600"/>
            <a:ext cx="1600200" cy="28163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46504383"/>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33500" y="2667000"/>
            <a:ext cx="64770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eaLnBrk="0" fontAlgn="auto" hangingPunct="0">
              <a:spcBef>
                <a:spcPts val="0"/>
              </a:spcBef>
              <a:spcAft>
                <a:spcPts val="0"/>
              </a:spcAft>
              <a:defRPr/>
            </a:pPr>
            <a:r>
              <a:rPr kumimoji="0" lang="en-US" sz="5400" i="0" u="none" strike="noStrike" kern="1200" cap="none" spc="0" normalizeH="0" baseline="0" noProof="0" dirty="0" smtClean="0">
                <a:ln>
                  <a:noFill/>
                </a:ln>
                <a:solidFill>
                  <a:schemeClr val="lt1"/>
                </a:solidFill>
                <a:effectLst/>
                <a:uLnTx/>
                <a:uFillTx/>
                <a:latin typeface="+mn-lt"/>
                <a:ea typeface="+mn-ea"/>
                <a:cs typeface="+mn-cs"/>
              </a:rPr>
              <a:t>  THANK</a:t>
            </a:r>
            <a:r>
              <a:rPr kumimoji="0" lang="en-US" sz="5400" i="0" u="none" strike="noStrike" kern="1200" cap="none" spc="0" normalizeH="0" noProof="0" dirty="0" smtClean="0">
                <a:ln>
                  <a:noFill/>
                </a:ln>
                <a:solidFill>
                  <a:schemeClr val="lt1"/>
                </a:solidFill>
                <a:effectLst/>
                <a:uLnTx/>
                <a:uFillTx/>
                <a:latin typeface="+mn-lt"/>
                <a:ea typeface="+mn-ea"/>
                <a:cs typeface="+mn-cs"/>
              </a:rPr>
              <a:t> YOU</a:t>
            </a:r>
            <a:endParaRPr lang="en-US" sz="5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4191000" cy="4449763"/>
          </a:xfrm>
        </p:spPr>
        <p:txBody>
          <a:bodyPr>
            <a:normAutofit/>
          </a:bodyPr>
          <a:lstStyle/>
          <a:p>
            <a:pPr algn="just"/>
            <a:r>
              <a:rPr lang="en-US" sz="2200" dirty="0"/>
              <a:t>L-arginine is an amino </a:t>
            </a:r>
            <a:r>
              <a:rPr lang="en-US" sz="2200" dirty="0" smtClean="0"/>
              <a:t>acid</a:t>
            </a:r>
          </a:p>
          <a:p>
            <a:pPr algn="just"/>
            <a:endParaRPr lang="en-US" sz="2200" dirty="0"/>
          </a:p>
          <a:p>
            <a:pPr algn="just"/>
            <a:r>
              <a:rPr lang="en-US" sz="2200" dirty="0"/>
              <a:t>It is not produced in the body and is obtained from the </a:t>
            </a:r>
            <a:r>
              <a:rPr lang="en-US" sz="2200" dirty="0" smtClean="0"/>
              <a:t>diet</a:t>
            </a:r>
          </a:p>
          <a:p>
            <a:pPr algn="just"/>
            <a:endParaRPr lang="en-US" sz="2200" dirty="0"/>
          </a:p>
          <a:p>
            <a:pPr algn="just"/>
            <a:r>
              <a:rPr lang="en-US" sz="2200" dirty="0"/>
              <a:t>It is necessary for the body to make </a:t>
            </a:r>
            <a:r>
              <a:rPr lang="en-US" sz="2200" dirty="0" smtClean="0"/>
              <a:t>proteins</a:t>
            </a:r>
          </a:p>
          <a:p>
            <a:pPr algn="just"/>
            <a:endParaRPr lang="en-US" sz="2200" dirty="0"/>
          </a:p>
          <a:p>
            <a:pPr algn="just"/>
            <a:r>
              <a:rPr lang="en-US" sz="2200" dirty="0" smtClean="0"/>
              <a:t>It </a:t>
            </a:r>
            <a:r>
              <a:rPr lang="en-US" sz="2200" dirty="0"/>
              <a:t>improves cardiovascular </a:t>
            </a:r>
            <a:r>
              <a:rPr lang="en-US" sz="2200" dirty="0" smtClean="0"/>
              <a:t>health</a:t>
            </a:r>
            <a:endParaRPr lang="en-US" sz="2200" dirty="0"/>
          </a:p>
          <a:p>
            <a:pPr algn="just"/>
            <a:endParaRPr lang="en-IN" sz="2200" dirty="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What is L-</a:t>
            </a:r>
            <a:r>
              <a:rPr lang="en-US" sz="4000" dirty="0" err="1" smtClean="0">
                <a:latin typeface="+mn-lt"/>
              </a:rPr>
              <a:t>Arginine</a:t>
            </a:r>
            <a:r>
              <a:rPr lang="en-US" sz="4000" dirty="0" smtClean="0">
                <a:latin typeface="+mn-lt"/>
              </a:rPr>
              <a:t>?</a:t>
            </a:r>
            <a:endParaRPr lang="en-IN" sz="4000" dirty="0">
              <a:latin typeface="+mn-lt"/>
            </a:endParaRPr>
          </a:p>
        </p:txBody>
      </p:sp>
      <p:pic>
        <p:nvPicPr>
          <p:cNvPr id="6" name="Picture 2" descr="http://upload.wikimedia.org/wikipedia/commons/c/c6/L-arginine-skeletal-(tall).png"/>
          <p:cNvPicPr>
            <a:picLocks noChangeAspect="1" noChangeArrowheads="1"/>
          </p:cNvPicPr>
          <p:nvPr/>
        </p:nvPicPr>
        <p:blipFill>
          <a:blip r:embed="rId2"/>
          <a:srcRect/>
          <a:stretch>
            <a:fillRect/>
          </a:stretch>
        </p:blipFill>
        <p:spPr bwMode="auto">
          <a:xfrm>
            <a:off x="5715000" y="2057400"/>
            <a:ext cx="2125356" cy="3581400"/>
          </a:xfrm>
          <a:prstGeom prst="rect">
            <a:avLst/>
          </a:prstGeom>
          <a:noFill/>
        </p:spPr>
      </p:pic>
    </p:spTree>
    <p:extLst>
      <p:ext uri="{BB962C8B-B14F-4D97-AF65-F5344CB8AC3E}">
        <p14:creationId xmlns:p14="http://schemas.microsoft.com/office/powerpoint/2010/main" xmlns="" val="38794743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SC_1629.jpg"/>
          <p:cNvPicPr>
            <a:picLocks noChangeAspect="1"/>
          </p:cNvPicPr>
          <p:nvPr/>
        </p:nvPicPr>
        <p:blipFill>
          <a:blip r:embed="rId2" cstate="print"/>
          <a:srcRect l="12500" t="17286" r="7500"/>
          <a:stretch>
            <a:fillRect/>
          </a:stretch>
        </p:blipFill>
        <p:spPr>
          <a:xfrm>
            <a:off x="4800600" y="2207334"/>
            <a:ext cx="4191000" cy="2974266"/>
          </a:xfrm>
          <a:prstGeom prst="rect">
            <a:avLst/>
          </a:prstGeom>
        </p:spPr>
      </p:pic>
      <p:sp>
        <p:nvSpPr>
          <p:cNvPr id="3" name="Content Placeholder 2"/>
          <p:cNvSpPr>
            <a:spLocks noGrp="1"/>
          </p:cNvSpPr>
          <p:nvPr>
            <p:ph idx="1"/>
          </p:nvPr>
        </p:nvSpPr>
        <p:spPr>
          <a:xfrm>
            <a:off x="228600" y="1600200"/>
            <a:ext cx="4572000" cy="5029200"/>
          </a:xfrm>
        </p:spPr>
        <p:txBody>
          <a:bodyPr>
            <a:noAutofit/>
          </a:bodyPr>
          <a:lstStyle/>
          <a:p>
            <a:pPr algn="just">
              <a:lnSpc>
                <a:spcPct val="110000"/>
              </a:lnSpc>
              <a:spcBef>
                <a:spcPts val="600"/>
              </a:spcBef>
            </a:pPr>
            <a:r>
              <a:rPr lang="en-US" sz="2000" dirty="0" smtClean="0"/>
              <a:t>Revolutionary </a:t>
            </a:r>
            <a:r>
              <a:rPr lang="en-US" sz="2000" dirty="0"/>
              <a:t>product that offers great taste, multiple health benefits and powerful support for the cardiovascular </a:t>
            </a:r>
            <a:r>
              <a:rPr lang="en-US" sz="2000" dirty="0" smtClean="0"/>
              <a:t>system</a:t>
            </a:r>
          </a:p>
          <a:p>
            <a:pPr algn="just">
              <a:lnSpc>
                <a:spcPct val="110000"/>
              </a:lnSpc>
              <a:spcBef>
                <a:spcPts val="600"/>
              </a:spcBef>
            </a:pPr>
            <a:r>
              <a:rPr lang="en-US" sz="2000" dirty="0"/>
              <a:t>Vestige</a:t>
            </a:r>
            <a:r>
              <a:rPr lang="en-US" sz="2000" b="1" dirty="0"/>
              <a:t> </a:t>
            </a:r>
            <a:r>
              <a:rPr lang="en-US" sz="2000" dirty="0"/>
              <a:t>L-Arginine is a unique combination of heart healthy ingredients like </a:t>
            </a:r>
            <a:r>
              <a:rPr lang="en-US" sz="2000" b="1" dirty="0"/>
              <a:t>V</a:t>
            </a:r>
            <a:r>
              <a:rPr lang="en-US" sz="2000" b="1" dirty="0" smtClean="0"/>
              <a:t>itamins</a:t>
            </a:r>
            <a:r>
              <a:rPr lang="en-US" sz="2000" b="1" dirty="0"/>
              <a:t>, </a:t>
            </a:r>
            <a:r>
              <a:rPr lang="en-US" sz="2000" b="1" dirty="0" smtClean="0"/>
              <a:t>Lycopene</a:t>
            </a:r>
            <a:r>
              <a:rPr lang="en-US" sz="2000" b="1" dirty="0"/>
              <a:t>, </a:t>
            </a:r>
            <a:r>
              <a:rPr lang="en-US" sz="2000" b="1" dirty="0" smtClean="0"/>
              <a:t>Folic </a:t>
            </a:r>
            <a:r>
              <a:rPr lang="en-US" sz="2000" b="1" dirty="0"/>
              <a:t>acid and </a:t>
            </a:r>
            <a:r>
              <a:rPr lang="en-US" sz="2000" b="1" dirty="0" smtClean="0"/>
              <a:t>Resveratrol</a:t>
            </a:r>
            <a:r>
              <a:rPr lang="en-US" sz="2000" dirty="0" smtClean="0"/>
              <a:t> </a:t>
            </a:r>
            <a:r>
              <a:rPr lang="en-US" sz="2000" dirty="0"/>
              <a:t>that help improve cardiovascular health in a number of </a:t>
            </a:r>
            <a:r>
              <a:rPr lang="en-US" sz="2000" dirty="0" smtClean="0"/>
              <a:t>ways</a:t>
            </a:r>
          </a:p>
          <a:p>
            <a:pPr algn="just">
              <a:lnSpc>
                <a:spcPct val="110000"/>
              </a:lnSpc>
              <a:spcBef>
                <a:spcPts val="600"/>
              </a:spcBef>
            </a:pPr>
            <a:r>
              <a:rPr lang="en-US" sz="2000" b="1" dirty="0" smtClean="0"/>
              <a:t>Folic </a:t>
            </a:r>
            <a:r>
              <a:rPr lang="en-US" sz="2000" b="1" dirty="0"/>
              <a:t>Acid, Vitamin B6 and </a:t>
            </a:r>
            <a:r>
              <a:rPr lang="en-US" sz="2000" b="1" dirty="0" smtClean="0"/>
              <a:t>B12:</a:t>
            </a:r>
            <a:r>
              <a:rPr lang="en-US" sz="2000" dirty="0" smtClean="0"/>
              <a:t>These </a:t>
            </a:r>
            <a:r>
              <a:rPr lang="en-US" sz="2000" dirty="0"/>
              <a:t>ingredients work together to naturally decrease </a:t>
            </a:r>
            <a:r>
              <a:rPr lang="en-US" sz="2000" dirty="0" smtClean="0"/>
              <a:t>“</a:t>
            </a:r>
            <a:r>
              <a:rPr lang="en-US" sz="2000" dirty="0"/>
              <a:t>bad” </a:t>
            </a:r>
            <a:r>
              <a:rPr lang="en-US" sz="2000" dirty="0" smtClean="0"/>
              <a:t>cholesterol which contributes to heart disease</a:t>
            </a:r>
            <a:endParaRPr lang="en-US" sz="2000" dirty="0"/>
          </a:p>
        </p:txBody>
      </p:sp>
      <p:sp>
        <p:nvSpPr>
          <p:cNvPr id="6"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Vestige L-</a:t>
            </a:r>
            <a:r>
              <a:rPr lang="en-US" sz="4000" dirty="0" err="1" smtClean="0">
                <a:latin typeface="+mn-lt"/>
              </a:rPr>
              <a:t>Arginine</a:t>
            </a:r>
            <a:endParaRPr lang="en-IN" sz="4000" dirty="0">
              <a:latin typeface="+mn-lt"/>
            </a:endParaRPr>
          </a:p>
        </p:txBody>
      </p:sp>
    </p:spTree>
    <p:extLst>
      <p:ext uri="{BB962C8B-B14F-4D97-AF65-F5344CB8AC3E}">
        <p14:creationId xmlns:p14="http://schemas.microsoft.com/office/powerpoint/2010/main" xmlns="" val="33881268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8229600" cy="4724400"/>
          </a:xfrm>
        </p:spPr>
        <p:txBody>
          <a:bodyPr>
            <a:normAutofit/>
          </a:bodyPr>
          <a:lstStyle/>
          <a:p>
            <a:pPr marL="0" lvl="0" indent="0" algn="just">
              <a:lnSpc>
                <a:spcPct val="120000"/>
              </a:lnSpc>
              <a:buNone/>
            </a:pPr>
            <a:r>
              <a:rPr lang="en-US" sz="2000" b="1" dirty="0" smtClean="0"/>
              <a:t>Lycopene</a:t>
            </a:r>
            <a:endParaRPr lang="en-US" sz="2000" b="1" dirty="0"/>
          </a:p>
          <a:p>
            <a:pPr marL="365125" lvl="0" indent="-365125" algn="just">
              <a:lnSpc>
                <a:spcPct val="120000"/>
              </a:lnSpc>
            </a:pPr>
            <a:r>
              <a:rPr lang="en-US" sz="2000" dirty="0"/>
              <a:t>It benefits heart health by boosting body’s natural antioxidant </a:t>
            </a:r>
            <a:r>
              <a:rPr lang="en-US" sz="2000" dirty="0" smtClean="0"/>
              <a:t>defenses</a:t>
            </a:r>
            <a:endParaRPr lang="en-US" sz="2000" dirty="0"/>
          </a:p>
          <a:p>
            <a:pPr marL="365125" lvl="0" indent="-365125" algn="just">
              <a:lnSpc>
                <a:spcPct val="120000"/>
              </a:lnSpc>
            </a:pPr>
            <a:r>
              <a:rPr lang="en-US" sz="2000" dirty="0" smtClean="0"/>
              <a:t>It also inhibits </a:t>
            </a:r>
            <a:r>
              <a:rPr lang="en-US" sz="2000" dirty="0"/>
              <a:t>“bad” cholesterol deposits in the </a:t>
            </a:r>
            <a:r>
              <a:rPr lang="en-US" sz="2000" dirty="0" smtClean="0"/>
              <a:t>arteries</a:t>
            </a:r>
          </a:p>
          <a:p>
            <a:pPr marL="0" indent="0" algn="just">
              <a:lnSpc>
                <a:spcPct val="120000"/>
              </a:lnSpc>
              <a:buNone/>
            </a:pPr>
            <a:r>
              <a:rPr lang="en-US" sz="2000" b="1" dirty="0"/>
              <a:t>Grape skin </a:t>
            </a:r>
            <a:r>
              <a:rPr lang="en-US" sz="2000" b="1" dirty="0" smtClean="0"/>
              <a:t>extract, Resveratrol, </a:t>
            </a:r>
            <a:r>
              <a:rPr lang="en-US" sz="2000" b="1" dirty="0"/>
              <a:t>beet </a:t>
            </a:r>
            <a:r>
              <a:rPr lang="en-US" sz="2000" b="1" dirty="0" smtClean="0"/>
              <a:t>juice</a:t>
            </a:r>
            <a:endParaRPr lang="en-US" sz="2000" b="1" dirty="0"/>
          </a:p>
          <a:p>
            <a:pPr algn="just">
              <a:lnSpc>
                <a:spcPct val="120000"/>
              </a:lnSpc>
            </a:pPr>
            <a:r>
              <a:rPr lang="en-US" sz="2000" b="1" dirty="0" smtClean="0"/>
              <a:t> </a:t>
            </a:r>
            <a:r>
              <a:rPr lang="en-US" sz="2000" dirty="0" smtClean="0"/>
              <a:t>These </a:t>
            </a:r>
            <a:r>
              <a:rPr lang="en-US" sz="2000" dirty="0"/>
              <a:t>contain superior antioxidants that benefit the cardiovascular system</a:t>
            </a:r>
          </a:p>
          <a:p>
            <a:pPr marL="365125" lvl="0" indent="-365125" algn="just">
              <a:lnSpc>
                <a:spcPct val="120000"/>
              </a:lnSpc>
            </a:pPr>
            <a:r>
              <a:rPr lang="en-US" sz="2000" dirty="0"/>
              <a:t>Beet juice also contains the chemical nitrate, which contributes in reducing blood pressure, cutting the risk of heart </a:t>
            </a:r>
            <a:r>
              <a:rPr lang="en-US" sz="2000" dirty="0" smtClean="0"/>
              <a:t>disease</a:t>
            </a:r>
            <a:endParaRPr lang="en-US" sz="2000" dirty="0"/>
          </a:p>
          <a:p>
            <a:pPr marL="0" lvl="0" indent="0" algn="just">
              <a:lnSpc>
                <a:spcPct val="120000"/>
              </a:lnSpc>
              <a:buNone/>
            </a:pPr>
            <a:r>
              <a:rPr lang="en-US" sz="2000" b="1" dirty="0"/>
              <a:t>Vitamin K2</a:t>
            </a:r>
            <a:r>
              <a:rPr lang="en-US" sz="2000" dirty="0"/>
              <a:t> </a:t>
            </a:r>
            <a:r>
              <a:rPr lang="en-US" sz="2000" dirty="0" smtClean="0"/>
              <a:t> </a:t>
            </a:r>
          </a:p>
          <a:p>
            <a:pPr marL="365125" lvl="0" indent="-365125" algn="just">
              <a:lnSpc>
                <a:spcPct val="120000"/>
              </a:lnSpc>
            </a:pPr>
            <a:r>
              <a:rPr lang="en-US" sz="2000" dirty="0" smtClean="0"/>
              <a:t>Keeps </a:t>
            </a:r>
            <a:r>
              <a:rPr lang="en-US" sz="2000" dirty="0"/>
              <a:t>calcium in the </a:t>
            </a:r>
            <a:r>
              <a:rPr lang="en-US" sz="2000" dirty="0" smtClean="0"/>
              <a:t>bones and out of the arteries</a:t>
            </a:r>
            <a:endParaRPr lang="en-US" sz="2000" dirty="0"/>
          </a:p>
        </p:txBody>
      </p:sp>
      <p:sp>
        <p:nvSpPr>
          <p:cNvPr id="4"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Vestige L-</a:t>
            </a:r>
            <a:r>
              <a:rPr lang="en-US" sz="4000" dirty="0" err="1" smtClean="0">
                <a:latin typeface="+mn-lt"/>
              </a:rPr>
              <a:t>Arginine</a:t>
            </a:r>
            <a:endParaRPr lang="en-IN" sz="4000" dirty="0">
              <a:latin typeface="+mn-lt"/>
            </a:endParaRPr>
          </a:p>
        </p:txBody>
      </p:sp>
    </p:spTree>
    <p:extLst>
      <p:ext uri="{BB962C8B-B14F-4D97-AF65-F5344CB8AC3E}">
        <p14:creationId xmlns:p14="http://schemas.microsoft.com/office/powerpoint/2010/main" xmlns="" val="3458187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upplements-dont-work-hp-orig.jpg"/>
          <p:cNvPicPr>
            <a:picLocks noChangeAspect="1"/>
          </p:cNvPicPr>
          <p:nvPr/>
        </p:nvPicPr>
        <p:blipFill>
          <a:blip r:embed="rId2" cstate="print"/>
          <a:srcRect l="12330" t="5556" r="13629"/>
          <a:stretch>
            <a:fillRect/>
          </a:stretch>
        </p:blipFill>
        <p:spPr>
          <a:xfrm>
            <a:off x="5721275" y="1485232"/>
            <a:ext cx="3194125" cy="4763168"/>
          </a:xfrm>
          <a:prstGeom prst="rect">
            <a:avLst/>
          </a:prstGeom>
        </p:spPr>
      </p:pic>
      <p:sp>
        <p:nvSpPr>
          <p:cNvPr id="2" name="Title 1"/>
          <p:cNvSpPr>
            <a:spLocks noGrp="1"/>
          </p:cNvSpPr>
          <p:nvPr>
            <p:ph type="title"/>
          </p:nvPr>
        </p:nvSpPr>
        <p:spPr>
          <a:solidFill>
            <a:srgbClr val="004D74"/>
          </a:solidFill>
          <a:ln>
            <a:solidFill>
              <a:srgbClr val="00436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a:lstStyle/>
          <a:p>
            <a:pPr algn="l"/>
            <a:r>
              <a:rPr lang="en-US" dirty="0" smtClean="0"/>
              <a:t>  S</a:t>
            </a:r>
            <a:r>
              <a:rPr lang="en-US" dirty="0" smtClean="0">
                <a:latin typeface="+mn-lt"/>
              </a:rPr>
              <a:t>upplements</a:t>
            </a:r>
            <a:endParaRPr lang="en-US" dirty="0">
              <a:latin typeface="+mn-lt"/>
            </a:endParaRPr>
          </a:p>
        </p:txBody>
      </p:sp>
      <p:sp>
        <p:nvSpPr>
          <p:cNvPr id="3" name="Content Placeholder 2"/>
          <p:cNvSpPr>
            <a:spLocks noGrp="1"/>
          </p:cNvSpPr>
          <p:nvPr>
            <p:ph idx="1"/>
          </p:nvPr>
        </p:nvSpPr>
        <p:spPr>
          <a:xfrm>
            <a:off x="381000" y="1676400"/>
            <a:ext cx="5105400" cy="4876800"/>
          </a:xfrm>
        </p:spPr>
        <p:txBody>
          <a:bodyPr>
            <a:normAutofit/>
          </a:bodyPr>
          <a:lstStyle/>
          <a:p>
            <a:pPr algn="just">
              <a:lnSpc>
                <a:spcPct val="110000"/>
              </a:lnSpc>
            </a:pPr>
            <a:r>
              <a:rPr lang="en-US" sz="2200" dirty="0" smtClean="0">
                <a:cs typeface="Arial" pitchFamily="34" charset="0"/>
              </a:rPr>
              <a:t>Nutrition supplement includes vitamins, minerals, meal supplements, natural food supplements and other related products used to boost the nutritional content of the diet</a:t>
            </a:r>
          </a:p>
          <a:p>
            <a:pPr algn="just">
              <a:lnSpc>
                <a:spcPct val="110000"/>
              </a:lnSpc>
            </a:pPr>
            <a:endParaRPr lang="en-US" sz="1500" dirty="0" smtClean="0">
              <a:cs typeface="Arial" pitchFamily="34" charset="0"/>
            </a:endParaRPr>
          </a:p>
          <a:p>
            <a:pPr algn="just">
              <a:lnSpc>
                <a:spcPct val="110000"/>
              </a:lnSpc>
            </a:pPr>
            <a:r>
              <a:rPr lang="en-US" sz="2200" dirty="0" smtClean="0">
                <a:cs typeface="Arial" pitchFamily="34" charset="0"/>
              </a:rPr>
              <a:t>Sometimes, it is possible that even a balanced diet may fail to provide essential nutrients</a:t>
            </a:r>
          </a:p>
          <a:p>
            <a:pPr algn="just">
              <a:lnSpc>
                <a:spcPct val="110000"/>
              </a:lnSpc>
            </a:pPr>
            <a:endParaRPr lang="en-US" sz="1500" dirty="0" smtClean="0">
              <a:cs typeface="Arial" pitchFamily="34" charset="0"/>
            </a:endParaRPr>
          </a:p>
          <a:p>
            <a:pPr algn="just">
              <a:lnSpc>
                <a:spcPct val="110000"/>
              </a:lnSpc>
            </a:pPr>
            <a:r>
              <a:rPr lang="en-US" sz="2200" dirty="0" smtClean="0">
                <a:cs typeface="Arial" pitchFamily="34" charset="0"/>
              </a:rPr>
              <a:t>This is where the role of health supplements come to the fore</a:t>
            </a:r>
          </a:p>
        </p:txBody>
      </p:sp>
    </p:spTree>
    <p:extLst>
      <p:ext uri="{BB962C8B-B14F-4D97-AF65-F5344CB8AC3E}">
        <p14:creationId xmlns:p14="http://schemas.microsoft.com/office/powerpoint/2010/main" xmlns="" val="37750747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229600" cy="4953000"/>
          </a:xfrm>
        </p:spPr>
        <p:txBody>
          <a:bodyPr>
            <a:normAutofit/>
          </a:bodyPr>
          <a:lstStyle/>
          <a:p>
            <a:pPr marL="0" lvl="0" indent="0" algn="just">
              <a:buNone/>
            </a:pPr>
            <a:r>
              <a:rPr lang="en-US" sz="2000" b="1" dirty="0" smtClean="0"/>
              <a:t>Vitamin </a:t>
            </a:r>
            <a:r>
              <a:rPr lang="en-US" sz="2000" b="1" dirty="0"/>
              <a:t>D3</a:t>
            </a:r>
            <a:r>
              <a:rPr lang="en-US" sz="2000" dirty="0"/>
              <a:t> </a:t>
            </a:r>
            <a:endParaRPr lang="en-US" sz="2000" dirty="0" smtClean="0"/>
          </a:p>
          <a:p>
            <a:pPr algn="just"/>
            <a:r>
              <a:rPr lang="en-US" sz="2000" dirty="0" smtClean="0"/>
              <a:t> </a:t>
            </a:r>
            <a:r>
              <a:rPr lang="en-US" sz="2000" dirty="0"/>
              <a:t>It aids in </a:t>
            </a:r>
            <a:r>
              <a:rPr lang="en-US" sz="2000" dirty="0" smtClean="0"/>
              <a:t>Calcium </a:t>
            </a:r>
            <a:r>
              <a:rPr lang="en-US" sz="2000" dirty="0"/>
              <a:t>A</a:t>
            </a:r>
            <a:r>
              <a:rPr lang="en-US" sz="2000" dirty="0" smtClean="0"/>
              <a:t>bsorption</a:t>
            </a:r>
            <a:r>
              <a:rPr lang="en-US" sz="2000" dirty="0"/>
              <a:t>.  </a:t>
            </a:r>
            <a:endParaRPr lang="en-US" sz="2000" dirty="0" smtClean="0"/>
          </a:p>
          <a:p>
            <a:pPr algn="just"/>
            <a:r>
              <a:rPr lang="en-US" sz="2000" dirty="0" smtClean="0"/>
              <a:t>New </a:t>
            </a:r>
            <a:r>
              <a:rPr lang="en-US" sz="2000" dirty="0"/>
              <a:t>research shows that D3 also plays a role in healthy cardiovascular function </a:t>
            </a:r>
            <a:r>
              <a:rPr lang="en-US" sz="2000" dirty="0" smtClean="0"/>
              <a:t>.</a:t>
            </a:r>
          </a:p>
          <a:p>
            <a:pPr algn="just"/>
            <a:r>
              <a:rPr lang="en-US" sz="2000" dirty="0"/>
              <a:t>S</a:t>
            </a:r>
            <a:r>
              <a:rPr lang="en-US" sz="2000" dirty="0" smtClean="0"/>
              <a:t>upport </a:t>
            </a:r>
            <a:r>
              <a:rPr lang="en-US" sz="2000" dirty="0"/>
              <a:t>healthy inflammatory response</a:t>
            </a:r>
          </a:p>
          <a:p>
            <a:pPr marL="365125" indent="-365125" algn="just"/>
            <a:endParaRPr lang="en-US" sz="2000" dirty="0"/>
          </a:p>
          <a:p>
            <a:pPr marL="0" lvl="0" indent="0" algn="just">
              <a:buNone/>
            </a:pPr>
            <a:r>
              <a:rPr lang="en-US" sz="2000" b="1" dirty="0"/>
              <a:t>Xylitol</a:t>
            </a:r>
            <a:r>
              <a:rPr lang="en-US" sz="2000" dirty="0"/>
              <a:t> </a:t>
            </a:r>
            <a:endParaRPr lang="en-US" sz="2000" dirty="0" smtClean="0"/>
          </a:p>
          <a:p>
            <a:pPr algn="just"/>
            <a:r>
              <a:rPr lang="en-US" sz="2000" dirty="0" smtClean="0"/>
              <a:t>This </a:t>
            </a:r>
            <a:r>
              <a:rPr lang="en-US" sz="2000" dirty="0"/>
              <a:t>ingredient is a low glycemic sweetener that occurs naturally in the body</a:t>
            </a:r>
          </a:p>
          <a:p>
            <a:pPr algn="just"/>
            <a:endParaRPr lang="en-IN" sz="2800" dirty="0"/>
          </a:p>
        </p:txBody>
      </p:sp>
      <p:sp>
        <p:nvSpPr>
          <p:cNvPr id="4"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Vestige L-</a:t>
            </a:r>
            <a:r>
              <a:rPr lang="en-US" sz="4000" dirty="0" err="1" smtClean="0">
                <a:latin typeface="+mn-lt"/>
              </a:rPr>
              <a:t>Arginine</a:t>
            </a:r>
            <a:endParaRPr lang="en-IN" sz="4000" dirty="0">
              <a:latin typeface="+mn-lt"/>
            </a:endParaRPr>
          </a:p>
        </p:txBody>
      </p:sp>
    </p:spTree>
    <p:extLst>
      <p:ext uri="{BB962C8B-B14F-4D97-AF65-F5344CB8AC3E}">
        <p14:creationId xmlns:p14="http://schemas.microsoft.com/office/powerpoint/2010/main" xmlns="" val="28415192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5257800" cy="4876800"/>
          </a:xfrm>
        </p:spPr>
        <p:txBody>
          <a:bodyPr>
            <a:noAutofit/>
          </a:bodyPr>
          <a:lstStyle/>
          <a:p>
            <a:pPr marL="457200" indent="-457200" algn="just">
              <a:spcBef>
                <a:spcPts val="600"/>
              </a:spcBef>
              <a:tabLst>
                <a:tab pos="342900" algn="l"/>
              </a:tabLst>
            </a:pPr>
            <a:r>
              <a:rPr lang="en-US" sz="2000" dirty="0"/>
              <a:t>Packed with 5 super heart health enhancing ingredients</a:t>
            </a:r>
          </a:p>
          <a:p>
            <a:pPr marL="457200" indent="-457200" algn="just">
              <a:spcBef>
                <a:spcPts val="600"/>
              </a:spcBef>
              <a:tabLst>
                <a:tab pos="342900" algn="l"/>
              </a:tabLst>
            </a:pPr>
            <a:r>
              <a:rPr lang="en-US" sz="2000" dirty="0"/>
              <a:t>Helps regulate blood cholesterol and blood pressure levels</a:t>
            </a:r>
          </a:p>
          <a:p>
            <a:pPr marL="457200" indent="-457200" algn="just">
              <a:spcBef>
                <a:spcPts val="600"/>
              </a:spcBef>
              <a:tabLst>
                <a:tab pos="342900" algn="l"/>
              </a:tabLst>
            </a:pPr>
            <a:r>
              <a:rPr lang="en-US" sz="2000" dirty="0"/>
              <a:t>Prevents premature cardiovascular aging</a:t>
            </a:r>
          </a:p>
          <a:p>
            <a:pPr marL="457200" indent="-457200" algn="just">
              <a:spcBef>
                <a:spcPts val="600"/>
              </a:spcBef>
              <a:tabLst>
                <a:tab pos="342900" algn="l"/>
              </a:tabLst>
            </a:pPr>
            <a:r>
              <a:rPr lang="en-US" sz="2000" dirty="0"/>
              <a:t>Improves sexual functioning</a:t>
            </a:r>
          </a:p>
          <a:p>
            <a:pPr marL="457200" indent="-457200" algn="just">
              <a:spcBef>
                <a:spcPts val="600"/>
              </a:spcBef>
              <a:tabLst>
                <a:tab pos="342900" algn="l"/>
              </a:tabLst>
            </a:pPr>
            <a:r>
              <a:rPr lang="en-US" sz="2000" dirty="0"/>
              <a:t>Improves fitness and endurance</a:t>
            </a:r>
          </a:p>
          <a:p>
            <a:pPr marL="457200" indent="-457200" algn="just">
              <a:spcBef>
                <a:spcPts val="600"/>
              </a:spcBef>
              <a:tabLst>
                <a:tab pos="342900" algn="l"/>
              </a:tabLst>
            </a:pPr>
            <a:r>
              <a:rPr lang="en-US" sz="2000" dirty="0"/>
              <a:t>Provides anti-aging benefits</a:t>
            </a:r>
          </a:p>
          <a:p>
            <a:pPr marL="457200" indent="-457200" algn="just">
              <a:spcBef>
                <a:spcPts val="600"/>
              </a:spcBef>
              <a:tabLst>
                <a:tab pos="342900" algn="l"/>
              </a:tabLst>
            </a:pPr>
            <a:r>
              <a:rPr lang="en-US" sz="2000" dirty="0"/>
              <a:t>Relieves chronic pains</a:t>
            </a:r>
          </a:p>
          <a:p>
            <a:pPr marL="457200" indent="-457200" algn="just">
              <a:spcBef>
                <a:spcPts val="600"/>
              </a:spcBef>
              <a:tabLst>
                <a:tab pos="342900" algn="l"/>
              </a:tabLst>
            </a:pPr>
            <a:r>
              <a:rPr lang="en-US" sz="2000" dirty="0"/>
              <a:t>Helps maintain healthy blood sugar levels</a:t>
            </a:r>
          </a:p>
          <a:p>
            <a:pPr marL="457200" indent="-457200" algn="just">
              <a:spcBef>
                <a:spcPts val="600"/>
              </a:spcBef>
              <a:tabLst>
                <a:tab pos="342900" algn="l"/>
              </a:tabLst>
            </a:pPr>
            <a:r>
              <a:rPr lang="en-US" sz="2000" dirty="0"/>
              <a:t>Boosts Immunity</a:t>
            </a:r>
          </a:p>
          <a:p>
            <a:pPr marL="457200" indent="-457200" algn="just">
              <a:spcBef>
                <a:spcPts val="600"/>
              </a:spcBef>
              <a:tabLst>
                <a:tab pos="342900" algn="l"/>
              </a:tabLst>
            </a:pPr>
            <a:r>
              <a:rPr lang="en-US" sz="2000" dirty="0"/>
              <a:t>Reduces illness recovery time</a:t>
            </a:r>
          </a:p>
          <a:p>
            <a:pPr algn="just"/>
            <a:endParaRPr lang="en-IN" sz="2000" dirty="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Benefits of Vestige L-</a:t>
            </a:r>
            <a:r>
              <a:rPr lang="en-US" sz="4000" dirty="0" err="1" smtClean="0">
                <a:latin typeface="+mn-lt"/>
              </a:rPr>
              <a:t>Arginine</a:t>
            </a:r>
            <a:endParaRPr lang="en-IN" sz="4000" dirty="0">
              <a:latin typeface="+mn-lt"/>
            </a:endParaRPr>
          </a:p>
        </p:txBody>
      </p:sp>
      <p:pic>
        <p:nvPicPr>
          <p:cNvPr id="6" name="Picture 2" descr="http://www.emblaarginine.com/wp-content/themes/embla_arginine/images/healthy_heart.png"/>
          <p:cNvPicPr>
            <a:picLocks noChangeAspect="1" noChangeArrowheads="1"/>
          </p:cNvPicPr>
          <p:nvPr/>
        </p:nvPicPr>
        <p:blipFill>
          <a:blip r:embed="rId2"/>
          <a:srcRect/>
          <a:stretch>
            <a:fillRect/>
          </a:stretch>
        </p:blipFill>
        <p:spPr bwMode="auto">
          <a:xfrm>
            <a:off x="5562599" y="1981200"/>
            <a:ext cx="3479899" cy="4038600"/>
          </a:xfrm>
          <a:prstGeom prst="rect">
            <a:avLst/>
          </a:prstGeom>
          <a:noFill/>
        </p:spPr>
      </p:pic>
    </p:spTree>
    <p:extLst>
      <p:ext uri="{BB962C8B-B14F-4D97-AF65-F5344CB8AC3E}">
        <p14:creationId xmlns:p14="http://schemas.microsoft.com/office/powerpoint/2010/main" xmlns="" val="32000580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SC_1626.jpg"/>
          <p:cNvPicPr>
            <a:picLocks noChangeAspect="1"/>
          </p:cNvPicPr>
          <p:nvPr/>
        </p:nvPicPr>
        <p:blipFill>
          <a:blip r:embed="rId3" cstate="print"/>
          <a:srcRect l="9167" t="2595" r="8333"/>
          <a:stretch>
            <a:fillRect/>
          </a:stretch>
        </p:blipFill>
        <p:spPr>
          <a:xfrm>
            <a:off x="2514600" y="3429000"/>
            <a:ext cx="3657600" cy="2860116"/>
          </a:xfrm>
          <a:prstGeom prst="rect">
            <a:avLst/>
          </a:prstGeom>
        </p:spPr>
      </p:pic>
      <p:sp>
        <p:nvSpPr>
          <p:cNvPr id="3" name="Content Placeholder 2"/>
          <p:cNvSpPr>
            <a:spLocks noGrp="1"/>
          </p:cNvSpPr>
          <p:nvPr>
            <p:ph idx="1"/>
          </p:nvPr>
        </p:nvSpPr>
        <p:spPr>
          <a:xfrm>
            <a:off x="457200" y="1600200"/>
            <a:ext cx="3505200" cy="4525963"/>
          </a:xfrm>
        </p:spPr>
        <p:txBody>
          <a:bodyPr>
            <a:normAutofit/>
          </a:bodyPr>
          <a:lstStyle/>
          <a:p>
            <a:r>
              <a:rPr lang="en-US" sz="2000" dirty="0" smtClean="0"/>
              <a:t>One sachet per day</a:t>
            </a:r>
          </a:p>
          <a:p>
            <a:r>
              <a:rPr lang="en-US" sz="2000" dirty="0" smtClean="0"/>
              <a:t>Empty stomach</a:t>
            </a:r>
          </a:p>
          <a:p>
            <a:r>
              <a:rPr lang="en-US" sz="2000" dirty="0" smtClean="0"/>
              <a:t>Empty one sachet in 200 ml (1 glass) of water </a:t>
            </a:r>
          </a:p>
          <a:p>
            <a:r>
              <a:rPr lang="en-US" sz="2000" dirty="0" smtClean="0"/>
              <a:t>Mix thoroughly until completely dissolved </a:t>
            </a:r>
          </a:p>
          <a:p>
            <a:r>
              <a:rPr lang="en-US" sz="2000" dirty="0" smtClean="0"/>
              <a:t>Enjoy!</a:t>
            </a:r>
            <a:endParaRPr lang="en-IN" sz="2000" dirty="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Dosage</a:t>
            </a:r>
            <a:endParaRPr lang="en-IN" sz="4000" dirty="0">
              <a:latin typeface="+mn-lt"/>
            </a:endParaRPr>
          </a:p>
        </p:txBody>
      </p:sp>
      <p:pic>
        <p:nvPicPr>
          <p:cNvPr id="7" name="Picture 6" descr="16538307_xxl.jpg"/>
          <p:cNvPicPr>
            <a:picLocks noChangeAspect="1"/>
          </p:cNvPicPr>
          <p:nvPr/>
        </p:nvPicPr>
        <p:blipFill>
          <a:blip r:embed="rId4" cstate="print"/>
          <a:srcRect l="11667" t="11974" r="14838" b="8889"/>
          <a:stretch>
            <a:fillRect/>
          </a:stretch>
        </p:blipFill>
        <p:spPr>
          <a:xfrm>
            <a:off x="6096000" y="1447800"/>
            <a:ext cx="3019425" cy="4876800"/>
          </a:xfrm>
          <a:prstGeom prst="rect">
            <a:avLst/>
          </a:prstGeom>
        </p:spPr>
      </p:pic>
    </p:spTree>
    <p:extLst>
      <p:ext uri="{BB962C8B-B14F-4D97-AF65-F5344CB8AC3E}">
        <p14:creationId xmlns:p14="http://schemas.microsoft.com/office/powerpoint/2010/main" xmlns="" val="8446400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685800" y="2819400"/>
            <a:ext cx="7772400" cy="1828800"/>
          </a:xfrm>
        </p:spPr>
        <p:txBody>
          <a:bodyPr>
            <a:normAutofit/>
          </a:bodyPr>
          <a:lstStyle/>
          <a:p>
            <a:r>
              <a:rPr lang="en-US" dirty="0" smtClean="0">
                <a:solidFill>
                  <a:srgbClr val="004D74"/>
                </a:solidFill>
                <a:latin typeface="+mn-lt"/>
              </a:rPr>
              <a:t>COENZYME Q10</a:t>
            </a:r>
            <a:endParaRPr lang="en-US" dirty="0">
              <a:solidFill>
                <a:srgbClr val="004D74"/>
              </a:solidFill>
              <a:latin typeface="+mn-lt"/>
            </a:endParaRPr>
          </a:p>
        </p:txBody>
      </p:sp>
      <p:pic>
        <p:nvPicPr>
          <p:cNvPr id="3" name="Picture 2" descr="Vestige Logo-01.png"/>
          <p:cNvPicPr>
            <a:picLocks noChangeAspect="1"/>
          </p:cNvPicPr>
          <p:nvPr/>
        </p:nvPicPr>
        <p:blipFill>
          <a:blip r:embed="rId2" cstate="print"/>
          <a:srcRect l="21212" t="21818" r="15455" b="14848"/>
          <a:stretch>
            <a:fillRect/>
          </a:stretch>
        </p:blipFill>
        <p:spPr>
          <a:xfrm>
            <a:off x="3657600" y="1676400"/>
            <a:ext cx="1828800" cy="1828800"/>
          </a:xfrm>
          <a:prstGeom prst="rect">
            <a:avLst/>
          </a:prstGeom>
        </p:spPr>
      </p:pic>
    </p:spTree>
    <p:extLst>
      <p:ext uri="{BB962C8B-B14F-4D97-AF65-F5344CB8AC3E}">
        <p14:creationId xmlns:p14="http://schemas.microsoft.com/office/powerpoint/2010/main" xmlns="" val="2769422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00200"/>
            <a:ext cx="4724400" cy="5257800"/>
          </a:xfrm>
        </p:spPr>
        <p:txBody>
          <a:bodyPr>
            <a:normAutofit/>
          </a:bodyPr>
          <a:lstStyle/>
          <a:p>
            <a:pPr lvl="0" algn="just">
              <a:buSzPct val="150000"/>
              <a:tabLst>
                <a:tab pos="347663" algn="l"/>
              </a:tabLst>
              <a:defRPr/>
            </a:pPr>
            <a:r>
              <a:rPr lang="en-US" sz="2100" dirty="0"/>
              <a:t>Co-enzyme Q10 </a:t>
            </a:r>
            <a:r>
              <a:rPr lang="en-US" sz="2100" dirty="0" smtClean="0"/>
              <a:t> </a:t>
            </a:r>
            <a:r>
              <a:rPr lang="en-US" sz="2100" dirty="0"/>
              <a:t>is an </a:t>
            </a:r>
            <a:r>
              <a:rPr lang="en-US" sz="2100" dirty="0" smtClean="0"/>
              <a:t>oil soluble </a:t>
            </a:r>
            <a:r>
              <a:rPr lang="en-US" sz="2100" dirty="0"/>
              <a:t>vitamin-like substance</a:t>
            </a:r>
          </a:p>
          <a:p>
            <a:pPr lvl="0" algn="just">
              <a:buSzPct val="150000"/>
              <a:defRPr/>
            </a:pPr>
            <a:r>
              <a:rPr lang="en-US" sz="2100" dirty="0"/>
              <a:t>It is found in every cell of the body </a:t>
            </a:r>
          </a:p>
          <a:p>
            <a:pPr marL="800100" lvl="1" indent="-342900" algn="just">
              <a:buSzPct val="75000"/>
              <a:buFont typeface="Courier New" pitchFamily="49" charset="0"/>
              <a:buChar char="o"/>
            </a:pPr>
            <a:r>
              <a:rPr lang="en-US" sz="1900" dirty="0"/>
              <a:t>The cells use it to produce </a:t>
            </a:r>
            <a:r>
              <a:rPr lang="en-US" sz="1900" dirty="0" smtClean="0"/>
              <a:t>energy &amp; </a:t>
            </a:r>
            <a:r>
              <a:rPr lang="en-US" sz="1900" dirty="0"/>
              <a:t>to do various cellular functions</a:t>
            </a:r>
          </a:p>
          <a:p>
            <a:pPr marL="800100" lvl="1" indent="-342900" algn="just">
              <a:buSzPct val="75000"/>
              <a:buFont typeface="Courier New" pitchFamily="49" charset="0"/>
              <a:buChar char="o"/>
            </a:pPr>
            <a:r>
              <a:rPr lang="en-US" sz="1900" dirty="0"/>
              <a:t>It is essential for 90% of cellular energy production</a:t>
            </a:r>
          </a:p>
          <a:p>
            <a:pPr algn="just">
              <a:buSzPct val="150000"/>
            </a:pPr>
            <a:r>
              <a:rPr lang="en-US" sz="2100" dirty="0"/>
              <a:t>It is present in large quantities in organs with highest energy requirements – such as </a:t>
            </a:r>
          </a:p>
          <a:p>
            <a:pPr marL="800100" lvl="1" indent="-342900" algn="just">
              <a:buSzPct val="75000"/>
              <a:buFont typeface="Courier New" pitchFamily="49" charset="0"/>
              <a:buChar char="o"/>
            </a:pPr>
            <a:r>
              <a:rPr lang="en-US" sz="1900" dirty="0"/>
              <a:t>Heart, kidney, muscles, brain and liver  </a:t>
            </a:r>
            <a:endParaRPr lang="en-US" sz="1900" dirty="0" smtClean="0"/>
          </a:p>
          <a:p>
            <a:pPr marL="800100" lvl="1" indent="-342900" algn="just">
              <a:buSzPct val="75000"/>
              <a:buFont typeface="Courier New" pitchFamily="49" charset="0"/>
              <a:buChar char="o"/>
            </a:pPr>
            <a:r>
              <a:rPr lang="en-US" sz="1900" dirty="0" smtClean="0"/>
              <a:t>It </a:t>
            </a:r>
            <a:r>
              <a:rPr lang="en-US" sz="1900" dirty="0"/>
              <a:t>also acts as an antioxidant which protects the body from harmful free </a:t>
            </a:r>
            <a:r>
              <a:rPr lang="en-US" sz="1900" dirty="0" smtClean="0"/>
              <a:t>radicals</a:t>
            </a:r>
            <a:endParaRPr lang="en-US" sz="1900" dirty="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What is Coenzyme Q10? </a:t>
            </a:r>
            <a:endParaRPr lang="en-IN" sz="4000" dirty="0">
              <a:latin typeface="+mn-lt"/>
            </a:endParaRPr>
          </a:p>
        </p:txBody>
      </p:sp>
      <p:pic>
        <p:nvPicPr>
          <p:cNvPr id="6" name="Picture 5" descr="http://upload.wikimedia.org/wikipedia/commons/thumb/b/bf/CoenzymeQ10.svg/473px-CoenzymeQ10.svg.png"/>
          <p:cNvPicPr>
            <a:picLocks noChangeAspect="1" noChangeArrowheads="1"/>
          </p:cNvPicPr>
          <p:nvPr/>
        </p:nvPicPr>
        <p:blipFill>
          <a:blip r:embed="rId2"/>
          <a:srcRect/>
          <a:stretch>
            <a:fillRect/>
          </a:stretch>
        </p:blipFill>
        <p:spPr bwMode="auto">
          <a:xfrm>
            <a:off x="5143765" y="2438400"/>
            <a:ext cx="4000235" cy="2435662"/>
          </a:xfrm>
          <a:prstGeom prst="rect">
            <a:avLst/>
          </a:prstGeom>
          <a:noFill/>
        </p:spPr>
      </p:pic>
    </p:spTree>
    <p:extLst>
      <p:ext uri="{BB962C8B-B14F-4D97-AF65-F5344CB8AC3E}">
        <p14:creationId xmlns:p14="http://schemas.microsoft.com/office/powerpoint/2010/main" xmlns="" val="39536437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0"/>
            <a:ext cx="5562600" cy="4648200"/>
          </a:xfrm>
        </p:spPr>
        <p:txBody>
          <a:bodyPr>
            <a:normAutofit/>
          </a:bodyPr>
          <a:lstStyle/>
          <a:p>
            <a:pPr lvl="0" algn="just">
              <a:lnSpc>
                <a:spcPct val="120000"/>
              </a:lnSpc>
            </a:pPr>
            <a:r>
              <a:rPr lang="en-US" sz="2100" dirty="0"/>
              <a:t>Numerous studies </a:t>
            </a:r>
            <a:r>
              <a:rPr lang="en-US" sz="2100" dirty="0" smtClean="0"/>
              <a:t>shows </a:t>
            </a:r>
            <a:r>
              <a:rPr lang="en-US" sz="2100" dirty="0"/>
              <a:t>that Co-Q10 is beneficial for the heart, heart rhythm, cellular health and boost the immune </a:t>
            </a:r>
            <a:r>
              <a:rPr lang="en-US" sz="2100" dirty="0" smtClean="0"/>
              <a:t>system</a:t>
            </a:r>
            <a:endParaRPr lang="en-US" sz="2100" dirty="0"/>
          </a:p>
          <a:p>
            <a:pPr lvl="0" algn="just">
              <a:lnSpc>
                <a:spcPct val="120000"/>
              </a:lnSpc>
            </a:pPr>
            <a:r>
              <a:rPr lang="en-US" sz="2100" dirty="0"/>
              <a:t>It help to improve heart muscle function in congestive heart failure patients</a:t>
            </a:r>
          </a:p>
          <a:p>
            <a:pPr lvl="0" algn="just">
              <a:lnSpc>
                <a:spcPct val="120000"/>
              </a:lnSpc>
            </a:pPr>
            <a:r>
              <a:rPr lang="en-US" sz="2100" dirty="0"/>
              <a:t>It helps in recovery after coronary artery bypass </a:t>
            </a:r>
            <a:r>
              <a:rPr lang="en-US" sz="2100" dirty="0" smtClean="0"/>
              <a:t>surgery</a:t>
            </a:r>
            <a:endParaRPr lang="en-US" sz="2100" dirty="0"/>
          </a:p>
          <a:p>
            <a:pPr lvl="0" algn="just">
              <a:lnSpc>
                <a:spcPct val="120000"/>
              </a:lnSpc>
            </a:pPr>
            <a:r>
              <a:rPr lang="en-US" sz="2100" dirty="0"/>
              <a:t>Studies suggest that it helps to lower blood pressure and improves blood vessel function and blood flow in diabetes </a:t>
            </a:r>
            <a:r>
              <a:rPr lang="en-US" sz="2100" dirty="0" smtClean="0"/>
              <a:t>patients</a:t>
            </a:r>
            <a:endParaRPr lang="en-US" sz="2100" dirty="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Benefits of Coenzyme Q10</a:t>
            </a:r>
            <a:endParaRPr lang="en-IN" sz="4000" dirty="0">
              <a:latin typeface="+mn-lt"/>
            </a:endParaRPr>
          </a:p>
        </p:txBody>
      </p:sp>
      <p:pic>
        <p:nvPicPr>
          <p:cNvPr id="6" name="Picture 2" descr="http://www.transcription911.com/wp-content/uploads/2013/04/wpid-Human-heart.jpg"/>
          <p:cNvPicPr>
            <a:picLocks noChangeAspect="1" noChangeArrowheads="1"/>
          </p:cNvPicPr>
          <p:nvPr/>
        </p:nvPicPr>
        <p:blipFill>
          <a:blip r:embed="rId2"/>
          <a:srcRect/>
          <a:stretch>
            <a:fillRect/>
          </a:stretch>
        </p:blipFill>
        <p:spPr bwMode="auto">
          <a:xfrm>
            <a:off x="6012181" y="1752600"/>
            <a:ext cx="2827019" cy="4038600"/>
          </a:xfrm>
          <a:prstGeom prst="rect">
            <a:avLst/>
          </a:prstGeom>
          <a:noFill/>
        </p:spPr>
      </p:pic>
    </p:spTree>
    <p:extLst>
      <p:ext uri="{BB962C8B-B14F-4D97-AF65-F5344CB8AC3E}">
        <p14:creationId xmlns:p14="http://schemas.microsoft.com/office/powerpoint/2010/main" xmlns="" val="12307209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76400"/>
            <a:ext cx="5105400" cy="4953000"/>
          </a:xfrm>
        </p:spPr>
        <p:txBody>
          <a:bodyPr>
            <a:normAutofit lnSpcReduction="10000"/>
          </a:bodyPr>
          <a:lstStyle/>
          <a:p>
            <a:pPr lvl="0" algn="just">
              <a:lnSpc>
                <a:spcPct val="120000"/>
              </a:lnSpc>
            </a:pPr>
            <a:r>
              <a:rPr lang="en-US" sz="2200" dirty="0"/>
              <a:t>It helps lower plaque build up and hardening of arteries caused by high cholesterol levels in the blood </a:t>
            </a:r>
          </a:p>
          <a:p>
            <a:pPr algn="just">
              <a:lnSpc>
                <a:spcPct val="120000"/>
              </a:lnSpc>
            </a:pPr>
            <a:r>
              <a:rPr lang="en-US" sz="2200" dirty="0"/>
              <a:t>Other problems of the heart that benefit from Co-Q10 supplementation include – </a:t>
            </a:r>
          </a:p>
          <a:p>
            <a:pPr lvl="1" algn="just">
              <a:lnSpc>
                <a:spcPct val="120000"/>
              </a:lnSpc>
              <a:buFont typeface="Courier New" pitchFamily="49" charset="0"/>
              <a:buChar char="o"/>
            </a:pPr>
            <a:r>
              <a:rPr lang="en-US" sz="2000" dirty="0"/>
              <a:t>Angina (Heart cramps)</a:t>
            </a:r>
          </a:p>
          <a:p>
            <a:pPr lvl="1" algn="just">
              <a:lnSpc>
                <a:spcPct val="120000"/>
              </a:lnSpc>
              <a:buFont typeface="Courier New" pitchFamily="49" charset="0"/>
              <a:buChar char="o"/>
            </a:pPr>
            <a:r>
              <a:rPr lang="en-US" sz="2000" dirty="0"/>
              <a:t>Arrhythmia (irregular heart beat) </a:t>
            </a:r>
          </a:p>
          <a:p>
            <a:pPr lvl="1" algn="just">
              <a:lnSpc>
                <a:spcPct val="120000"/>
              </a:lnSpc>
              <a:buFont typeface="Courier New" pitchFamily="49" charset="0"/>
              <a:buChar char="o"/>
            </a:pPr>
            <a:r>
              <a:rPr lang="en-US" sz="2000" dirty="0"/>
              <a:t>Cardiomyopathy (damaged heart muscle)</a:t>
            </a:r>
          </a:p>
          <a:p>
            <a:pPr lvl="1" algn="just">
              <a:lnSpc>
                <a:spcPct val="120000"/>
              </a:lnSpc>
              <a:buFont typeface="Courier New" pitchFamily="49" charset="0"/>
              <a:buChar char="o"/>
            </a:pPr>
            <a:r>
              <a:rPr lang="en-US" sz="2000" dirty="0"/>
              <a:t>Pre-ventricular contractions (PVC)</a:t>
            </a:r>
          </a:p>
          <a:p>
            <a:pPr lvl="1" algn="just">
              <a:lnSpc>
                <a:spcPct val="120000"/>
              </a:lnSpc>
              <a:buFont typeface="Courier New" pitchFamily="49" charset="0"/>
              <a:buChar char="o"/>
            </a:pPr>
            <a:r>
              <a:rPr lang="en-US" sz="2000" dirty="0"/>
              <a:t>Recovery from Heart surgery </a:t>
            </a:r>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Benefits of Vestige Coenzyme Q10</a:t>
            </a:r>
            <a:endParaRPr lang="en-IN" sz="4000" dirty="0">
              <a:latin typeface="+mn-lt"/>
            </a:endParaRPr>
          </a:p>
        </p:txBody>
      </p:sp>
      <p:pic>
        <p:nvPicPr>
          <p:cNvPr id="6" name="Picture 5" descr="plaquebuildup-ico.png"/>
          <p:cNvPicPr>
            <a:picLocks noChangeAspect="1"/>
          </p:cNvPicPr>
          <p:nvPr/>
        </p:nvPicPr>
        <p:blipFill>
          <a:blip r:embed="rId2"/>
          <a:srcRect b="7514"/>
          <a:stretch>
            <a:fillRect/>
          </a:stretch>
        </p:blipFill>
        <p:spPr>
          <a:xfrm>
            <a:off x="5257800" y="2057399"/>
            <a:ext cx="3886200" cy="3230999"/>
          </a:xfrm>
          <a:prstGeom prst="rect">
            <a:avLst/>
          </a:prstGeom>
        </p:spPr>
      </p:pic>
    </p:spTree>
    <p:extLst>
      <p:ext uri="{BB962C8B-B14F-4D97-AF65-F5344CB8AC3E}">
        <p14:creationId xmlns:p14="http://schemas.microsoft.com/office/powerpoint/2010/main" xmlns="" val="40189339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3810000" cy="4525963"/>
          </a:xfrm>
        </p:spPr>
        <p:txBody>
          <a:bodyPr>
            <a:normAutofit/>
          </a:bodyPr>
          <a:lstStyle/>
          <a:p>
            <a:pPr algn="just"/>
            <a:r>
              <a:rPr lang="en-US" sz="2400" dirty="0" smtClean="0"/>
              <a:t>One Capsule </a:t>
            </a:r>
            <a:r>
              <a:rPr lang="en-US" sz="2400" dirty="0"/>
              <a:t>T</a:t>
            </a:r>
            <a:r>
              <a:rPr lang="en-US" sz="2400" dirty="0" smtClean="0"/>
              <a:t>wice </a:t>
            </a:r>
            <a:r>
              <a:rPr lang="en-US" sz="2400" dirty="0"/>
              <a:t>D</a:t>
            </a:r>
            <a:r>
              <a:rPr lang="en-US" sz="2400" dirty="0" smtClean="0"/>
              <a:t>aily After Meals</a:t>
            </a:r>
            <a:endParaRPr lang="en-IN" sz="2400" dirty="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Dosage</a:t>
            </a:r>
            <a:endParaRPr lang="en-IN" sz="4000" dirty="0">
              <a:latin typeface="+mn-lt"/>
            </a:endParaRPr>
          </a:p>
        </p:txBody>
      </p:sp>
      <p:pic>
        <p:nvPicPr>
          <p:cNvPr id="7" name="Picture 6" descr="_MG_9321.png"/>
          <p:cNvPicPr>
            <a:picLocks noChangeAspect="1"/>
          </p:cNvPicPr>
          <p:nvPr/>
        </p:nvPicPr>
        <p:blipFill>
          <a:blip r:embed="rId2" cstate="print">
            <a:lum contrast="10000"/>
          </a:blip>
          <a:srcRect l="31667" t="32504"/>
          <a:stretch>
            <a:fillRect/>
          </a:stretch>
        </p:blipFill>
        <p:spPr>
          <a:xfrm>
            <a:off x="3276600" y="2181196"/>
            <a:ext cx="5943600" cy="3914804"/>
          </a:xfrm>
          <a:prstGeom prst="rect">
            <a:avLst/>
          </a:prstGeom>
        </p:spPr>
      </p:pic>
    </p:spTree>
    <p:extLst>
      <p:ext uri="{BB962C8B-B14F-4D97-AF65-F5344CB8AC3E}">
        <p14:creationId xmlns:p14="http://schemas.microsoft.com/office/powerpoint/2010/main" xmlns="" val="12490984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nee-joint.jpg"/>
          <p:cNvPicPr>
            <a:picLocks noChangeAspect="1"/>
          </p:cNvPicPr>
          <p:nvPr/>
        </p:nvPicPr>
        <p:blipFill>
          <a:blip r:embed="rId2"/>
          <a:stretch>
            <a:fillRect/>
          </a:stretch>
        </p:blipFill>
        <p:spPr>
          <a:xfrm>
            <a:off x="2362200" y="1659636"/>
            <a:ext cx="5181600" cy="4741164"/>
          </a:xfrm>
          <a:prstGeom prst="rect">
            <a:avLst/>
          </a:prstGeom>
        </p:spPr>
      </p:pic>
      <p:sp>
        <p:nvSpPr>
          <p:cNvPr id="4" name="Title 1"/>
          <p:cNvSpPr>
            <a:spLocks noGrp="1"/>
          </p:cNvSpPr>
          <p:nvPr>
            <p:ph type="title"/>
          </p:nvPr>
        </p:nvSpPr>
        <p:spPr>
          <a:xfrm>
            <a:off x="1638300" y="609600"/>
            <a:ext cx="5867400" cy="1143000"/>
          </a:xfrm>
          <a:solidFill>
            <a:srgbClr val="004D74"/>
          </a:solidFill>
          <a:ln>
            <a:solidFill>
              <a:srgbClr val="004D74"/>
            </a:solidFill>
          </a:ln>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dirty="0" smtClean="0"/>
              <a:t>JOINTS AND BONE HEALTH</a:t>
            </a:r>
            <a:endParaRPr lang="en-US" dirty="0">
              <a:latin typeface="+mn-lt"/>
            </a:endParaRPr>
          </a:p>
        </p:txBody>
      </p:sp>
    </p:spTree>
    <p:extLst>
      <p:ext uri="{BB962C8B-B14F-4D97-AF65-F5344CB8AC3E}">
        <p14:creationId xmlns:p14="http://schemas.microsoft.com/office/powerpoint/2010/main" xmlns="" val="21869180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447800"/>
            <a:ext cx="8305800" cy="2133599"/>
          </a:xfrm>
        </p:spPr>
        <p:txBody>
          <a:bodyPr>
            <a:normAutofit fontScale="85000" lnSpcReduction="10000"/>
          </a:bodyPr>
          <a:lstStyle/>
          <a:p>
            <a:pPr algn="just">
              <a:lnSpc>
                <a:spcPct val="120000"/>
              </a:lnSpc>
              <a:spcBef>
                <a:spcPct val="50000"/>
              </a:spcBef>
            </a:pPr>
            <a:r>
              <a:rPr lang="en-US" sz="2400" dirty="0"/>
              <a:t>Arthritis </a:t>
            </a:r>
            <a:r>
              <a:rPr lang="en-US" sz="2400" dirty="0" smtClean="0"/>
              <a:t>affects </a:t>
            </a:r>
            <a:r>
              <a:rPr lang="en-US" sz="2400" dirty="0"/>
              <a:t>millions of people all over the </a:t>
            </a:r>
            <a:r>
              <a:rPr lang="en-US" sz="2400" dirty="0" smtClean="0"/>
              <a:t>world</a:t>
            </a:r>
            <a:endParaRPr lang="en-US" sz="2400" dirty="0"/>
          </a:p>
          <a:p>
            <a:pPr algn="just">
              <a:lnSpc>
                <a:spcPct val="120000"/>
              </a:lnSpc>
              <a:spcBef>
                <a:spcPct val="50000"/>
              </a:spcBef>
            </a:pPr>
            <a:r>
              <a:rPr lang="en-US" sz="2400" dirty="0" smtClean="0"/>
              <a:t>It usually </a:t>
            </a:r>
            <a:r>
              <a:rPr lang="en-US" sz="2400" dirty="0"/>
              <a:t>begins after the age of </a:t>
            </a:r>
            <a:r>
              <a:rPr lang="en-US" sz="2400" dirty="0" smtClean="0"/>
              <a:t>40 &amp;</a:t>
            </a:r>
            <a:r>
              <a:rPr lang="en-US" sz="2400" dirty="0"/>
              <a:t> </a:t>
            </a:r>
            <a:r>
              <a:rPr lang="en-US" sz="2400" dirty="0" smtClean="0"/>
              <a:t>develops </a:t>
            </a:r>
            <a:r>
              <a:rPr lang="en-US" sz="2400" dirty="0"/>
              <a:t>gradually over several </a:t>
            </a:r>
            <a:r>
              <a:rPr lang="en-US" sz="2400" dirty="0" smtClean="0"/>
              <a:t>yrs</a:t>
            </a:r>
            <a:endParaRPr lang="en-US" sz="2400" dirty="0"/>
          </a:p>
          <a:p>
            <a:pPr algn="just">
              <a:lnSpc>
                <a:spcPct val="120000"/>
              </a:lnSpc>
              <a:spcBef>
                <a:spcPct val="50000"/>
              </a:spcBef>
            </a:pPr>
            <a:r>
              <a:rPr lang="en-US" sz="2400" dirty="0" smtClean="0"/>
              <a:t>Symptoms: redness, warmth &amp; swelling of joints</a:t>
            </a:r>
            <a:endParaRPr lang="en-US" sz="2400" dirty="0"/>
          </a:p>
          <a:p>
            <a:pPr algn="just">
              <a:lnSpc>
                <a:spcPct val="120000"/>
              </a:lnSpc>
              <a:spcBef>
                <a:spcPct val="50000"/>
              </a:spcBef>
            </a:pPr>
            <a:r>
              <a:rPr lang="en-US" sz="2400" dirty="0" smtClean="0"/>
              <a:t>Primarily affects joints of knees, hands, hips, feet &amp; spine</a:t>
            </a:r>
          </a:p>
          <a:p>
            <a:pPr algn="just">
              <a:lnSpc>
                <a:spcPct val="120000"/>
              </a:lnSpc>
            </a:pPr>
            <a:endParaRPr lang="en-IN" dirty="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t>  Joints and Bone Health</a:t>
            </a:r>
            <a:endParaRPr lang="en-IN" sz="4000" dirty="0">
              <a:latin typeface="+mn-lt"/>
            </a:endParaRPr>
          </a:p>
        </p:txBody>
      </p:sp>
      <p:pic>
        <p:nvPicPr>
          <p:cNvPr id="6" name="Picture 5" descr="OPENER__Skeleton.jpg"/>
          <p:cNvPicPr>
            <a:picLocks noChangeAspect="1"/>
          </p:cNvPicPr>
          <p:nvPr/>
        </p:nvPicPr>
        <p:blipFill>
          <a:blip r:embed="rId2"/>
          <a:stretch>
            <a:fillRect/>
          </a:stretch>
        </p:blipFill>
        <p:spPr>
          <a:xfrm>
            <a:off x="562702" y="3519488"/>
            <a:ext cx="8200298" cy="3331371"/>
          </a:xfrm>
          <a:prstGeom prst="rect">
            <a:avLst/>
          </a:prstGeom>
        </p:spPr>
      </p:pic>
    </p:spTree>
    <p:extLst>
      <p:ext uri="{BB962C8B-B14F-4D97-AF65-F5344CB8AC3E}">
        <p14:creationId xmlns:p14="http://schemas.microsoft.com/office/powerpoint/2010/main" xmlns="" val="25613299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43000"/>
          </a:xfrm>
          <a:solidFill>
            <a:srgbClr val="004D74"/>
          </a:solidFill>
          <a:ln>
            <a:solidFill>
              <a:srgbClr val="004D7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3900" dirty="0" smtClean="0">
                <a:latin typeface="+mn-lt"/>
              </a:rPr>
              <a:t>  Why there is need of supplements ?</a:t>
            </a:r>
            <a:endParaRPr lang="en-US" sz="3900" dirty="0">
              <a:latin typeface="+mn-lt"/>
            </a:endParaRPr>
          </a:p>
        </p:txBody>
      </p:sp>
      <p:sp>
        <p:nvSpPr>
          <p:cNvPr id="3" name="Content Placeholder 2"/>
          <p:cNvSpPr>
            <a:spLocks noGrp="1"/>
          </p:cNvSpPr>
          <p:nvPr>
            <p:ph idx="1"/>
          </p:nvPr>
        </p:nvSpPr>
        <p:spPr>
          <a:xfrm>
            <a:off x="457200" y="1600200"/>
            <a:ext cx="3581400" cy="4800600"/>
          </a:xfrm>
        </p:spPr>
        <p:txBody>
          <a:bodyPr>
            <a:noAutofit/>
          </a:bodyPr>
          <a:lstStyle/>
          <a:p>
            <a:pPr algn="just">
              <a:lnSpc>
                <a:spcPct val="110000"/>
              </a:lnSpc>
            </a:pPr>
            <a:r>
              <a:rPr lang="en-US" sz="2100" b="1" dirty="0" smtClean="0">
                <a:cs typeface="Arial" pitchFamily="34" charset="0"/>
              </a:rPr>
              <a:t>Soil depletion</a:t>
            </a:r>
            <a:r>
              <a:rPr lang="en-US" sz="2100" dirty="0" smtClean="0">
                <a:cs typeface="Arial" pitchFamily="34" charset="0"/>
              </a:rPr>
              <a:t> has reduced the nutrient content of food supply</a:t>
            </a:r>
          </a:p>
          <a:p>
            <a:pPr algn="just">
              <a:lnSpc>
                <a:spcPct val="110000"/>
              </a:lnSpc>
            </a:pPr>
            <a:endParaRPr lang="en-US" sz="2100" dirty="0" smtClean="0">
              <a:cs typeface="Arial" pitchFamily="34" charset="0"/>
            </a:endParaRPr>
          </a:p>
          <a:p>
            <a:pPr algn="just">
              <a:lnSpc>
                <a:spcPct val="110000"/>
              </a:lnSpc>
            </a:pPr>
            <a:r>
              <a:rPr lang="en-US" sz="2100" b="1" dirty="0" smtClean="0">
                <a:cs typeface="Arial" pitchFamily="34" charset="0"/>
              </a:rPr>
              <a:t>Hybrid crop</a:t>
            </a:r>
            <a:r>
              <a:rPr lang="en-US" sz="2100" dirty="0" smtClean="0">
                <a:cs typeface="Arial" pitchFamily="34" charset="0"/>
              </a:rPr>
              <a:t> provide lower – nutrient food</a:t>
            </a:r>
          </a:p>
          <a:p>
            <a:pPr algn="just">
              <a:lnSpc>
                <a:spcPct val="110000"/>
              </a:lnSpc>
            </a:pPr>
            <a:endParaRPr lang="en-US" sz="2100" dirty="0" smtClean="0">
              <a:cs typeface="Arial" pitchFamily="34" charset="0"/>
            </a:endParaRPr>
          </a:p>
          <a:p>
            <a:pPr algn="just">
              <a:lnSpc>
                <a:spcPct val="110000"/>
              </a:lnSpc>
            </a:pPr>
            <a:r>
              <a:rPr lang="en-US" sz="2100" dirty="0" smtClean="0">
                <a:cs typeface="Arial" pitchFamily="34" charset="0"/>
              </a:rPr>
              <a:t>Modern </a:t>
            </a:r>
            <a:r>
              <a:rPr lang="en-US" sz="2100" b="1" dirty="0" smtClean="0">
                <a:cs typeface="Arial" pitchFamily="34" charset="0"/>
              </a:rPr>
              <a:t>fertilizers</a:t>
            </a:r>
            <a:r>
              <a:rPr lang="en-US" sz="2100" dirty="0" smtClean="0">
                <a:cs typeface="Arial" pitchFamily="34" charset="0"/>
              </a:rPr>
              <a:t> do not supply enough trace elements in grains, fruits and vegetables</a:t>
            </a:r>
          </a:p>
          <a:p>
            <a:pPr algn="just">
              <a:lnSpc>
                <a:spcPct val="110000"/>
              </a:lnSpc>
            </a:pPr>
            <a:endParaRPr lang="en-US" sz="2100" dirty="0"/>
          </a:p>
        </p:txBody>
      </p:sp>
      <p:pic>
        <p:nvPicPr>
          <p:cNvPr id="4" name="Picture 3" descr="surthrival.jpg"/>
          <p:cNvPicPr>
            <a:picLocks noChangeAspect="1"/>
          </p:cNvPicPr>
          <p:nvPr/>
        </p:nvPicPr>
        <p:blipFill>
          <a:blip r:embed="rId2"/>
          <a:srcRect r="37134"/>
          <a:stretch>
            <a:fillRect/>
          </a:stretch>
        </p:blipFill>
        <p:spPr>
          <a:xfrm>
            <a:off x="4586288" y="1524000"/>
            <a:ext cx="4316690" cy="4724400"/>
          </a:xfrm>
          <a:prstGeom prst="rect">
            <a:avLst/>
          </a:prstGeom>
        </p:spPr>
      </p:pic>
    </p:spTree>
    <p:extLst>
      <p:ext uri="{BB962C8B-B14F-4D97-AF65-F5344CB8AC3E}">
        <p14:creationId xmlns:p14="http://schemas.microsoft.com/office/powerpoint/2010/main" xmlns="" val="23168643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685800" y="2819400"/>
            <a:ext cx="7772400" cy="1828800"/>
          </a:xfrm>
        </p:spPr>
        <p:txBody>
          <a:bodyPr>
            <a:normAutofit/>
          </a:bodyPr>
          <a:lstStyle/>
          <a:p>
            <a:r>
              <a:rPr lang="en-US" dirty="0" smtClean="0">
                <a:solidFill>
                  <a:srgbClr val="004D74"/>
                </a:solidFill>
                <a:latin typeface="+mn-lt"/>
              </a:rPr>
              <a:t>GLUCOSAMINE</a:t>
            </a:r>
            <a:endParaRPr lang="en-US" dirty="0">
              <a:solidFill>
                <a:srgbClr val="004D74"/>
              </a:solidFill>
              <a:latin typeface="+mn-lt"/>
            </a:endParaRPr>
          </a:p>
        </p:txBody>
      </p:sp>
      <p:pic>
        <p:nvPicPr>
          <p:cNvPr id="3" name="Picture 2" descr="Vestige Logo-01.png"/>
          <p:cNvPicPr>
            <a:picLocks noChangeAspect="1"/>
          </p:cNvPicPr>
          <p:nvPr/>
        </p:nvPicPr>
        <p:blipFill>
          <a:blip r:embed="rId2" cstate="print"/>
          <a:srcRect l="21212" t="21818" r="15455" b="14848"/>
          <a:stretch>
            <a:fillRect/>
          </a:stretch>
        </p:blipFill>
        <p:spPr>
          <a:xfrm>
            <a:off x="3657600" y="1676400"/>
            <a:ext cx="1828800" cy="1828800"/>
          </a:xfrm>
          <a:prstGeom prst="rect">
            <a:avLst/>
          </a:prstGeom>
        </p:spPr>
      </p:pic>
    </p:spTree>
    <p:extLst>
      <p:ext uri="{BB962C8B-B14F-4D97-AF65-F5344CB8AC3E}">
        <p14:creationId xmlns:p14="http://schemas.microsoft.com/office/powerpoint/2010/main" xmlns="" val="2769422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ownload.jpg"/>
          <p:cNvPicPr>
            <a:picLocks noChangeAspect="1"/>
          </p:cNvPicPr>
          <p:nvPr/>
        </p:nvPicPr>
        <p:blipFill>
          <a:blip r:embed="rId2"/>
          <a:srcRect b="5301"/>
          <a:stretch>
            <a:fillRect/>
          </a:stretch>
        </p:blipFill>
        <p:spPr>
          <a:xfrm>
            <a:off x="4617525" y="2182899"/>
            <a:ext cx="4526475" cy="3227301"/>
          </a:xfrm>
          <a:prstGeom prst="rect">
            <a:avLst/>
          </a:prstGeom>
        </p:spPr>
      </p:pic>
      <p:sp>
        <p:nvSpPr>
          <p:cNvPr id="3" name="Content Placeholder 2"/>
          <p:cNvSpPr>
            <a:spLocks noGrp="1"/>
          </p:cNvSpPr>
          <p:nvPr>
            <p:ph idx="1"/>
          </p:nvPr>
        </p:nvSpPr>
        <p:spPr>
          <a:xfrm>
            <a:off x="304800" y="1600200"/>
            <a:ext cx="4267200" cy="5257800"/>
          </a:xfrm>
        </p:spPr>
        <p:txBody>
          <a:bodyPr>
            <a:normAutofit fontScale="62500" lnSpcReduction="20000"/>
          </a:bodyPr>
          <a:lstStyle/>
          <a:p>
            <a:pPr lvl="0" algn="just">
              <a:lnSpc>
                <a:spcPct val="120000"/>
              </a:lnSpc>
            </a:pPr>
            <a:r>
              <a:rPr lang="en-US" dirty="0" smtClean="0"/>
              <a:t>Glucosamine is a natural compound found as the main building block for semi-fluids that lubricates the joints</a:t>
            </a:r>
          </a:p>
          <a:p>
            <a:pPr lvl="0" algn="just">
              <a:lnSpc>
                <a:spcPct val="120000"/>
              </a:lnSpc>
            </a:pPr>
            <a:r>
              <a:rPr lang="en-US" dirty="0" smtClean="0"/>
              <a:t>It is found in abundance in healthy cartilage and synovial fluid</a:t>
            </a:r>
          </a:p>
          <a:p>
            <a:pPr lvl="0" algn="just">
              <a:lnSpc>
                <a:spcPct val="120000"/>
              </a:lnSpc>
            </a:pPr>
            <a:r>
              <a:rPr lang="en-US" dirty="0" smtClean="0"/>
              <a:t>It is an essential component for the body’s synthesis of lubricants and shock absorbing mechanism necessary to maintain &amp; restore healthy joint performance</a:t>
            </a:r>
          </a:p>
          <a:p>
            <a:pPr lvl="0" algn="just">
              <a:lnSpc>
                <a:spcPct val="120000"/>
              </a:lnSpc>
            </a:pPr>
            <a:r>
              <a:rPr lang="en-US" dirty="0" smtClean="0"/>
              <a:t>Glucosamine helps lubricate joints and supports healthy cartilage</a:t>
            </a:r>
          </a:p>
          <a:p>
            <a:pPr lvl="0" algn="just">
              <a:lnSpc>
                <a:spcPct val="120000"/>
              </a:lnSpc>
            </a:pPr>
            <a:r>
              <a:rPr lang="en-US" dirty="0" smtClean="0"/>
              <a:t>It helps to </a:t>
            </a:r>
            <a:r>
              <a:rPr lang="en-US" b="1" dirty="0" smtClean="0"/>
              <a:t>promote cartilage regeneration</a:t>
            </a:r>
            <a:r>
              <a:rPr lang="en-US" dirty="0" smtClean="0"/>
              <a:t> and helps to </a:t>
            </a:r>
            <a:r>
              <a:rPr lang="en-US" b="1" dirty="0" smtClean="0"/>
              <a:t>stimulate synovial fluid production </a:t>
            </a:r>
          </a:p>
          <a:p>
            <a:pPr algn="just"/>
            <a:endParaRPr lang="en-IN" dirty="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What is Glucosamine?</a:t>
            </a:r>
            <a:endParaRPr lang="en-IN" sz="4000" dirty="0">
              <a:latin typeface="+mn-lt"/>
            </a:endParaRPr>
          </a:p>
        </p:txBody>
      </p:sp>
    </p:spTree>
    <p:extLst>
      <p:ext uri="{BB962C8B-B14F-4D97-AF65-F5344CB8AC3E}">
        <p14:creationId xmlns:p14="http://schemas.microsoft.com/office/powerpoint/2010/main" xmlns="" val="31937821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4495800" cy="4953000"/>
          </a:xfrm>
        </p:spPr>
        <p:txBody>
          <a:bodyPr>
            <a:normAutofit fontScale="62500" lnSpcReduction="20000"/>
          </a:bodyPr>
          <a:lstStyle/>
          <a:p>
            <a:pPr lvl="0" algn="just">
              <a:lnSpc>
                <a:spcPct val="120000"/>
              </a:lnSpc>
            </a:pPr>
            <a:r>
              <a:rPr lang="en-US" dirty="0" smtClean="0"/>
              <a:t>Glucosamine is often combined with Chondroitin, a molecule naturally present in cartilage</a:t>
            </a:r>
          </a:p>
          <a:p>
            <a:pPr lvl="0" algn="just">
              <a:lnSpc>
                <a:spcPct val="120000"/>
              </a:lnSpc>
            </a:pPr>
            <a:endParaRPr lang="en-US" dirty="0" smtClean="0"/>
          </a:p>
          <a:p>
            <a:pPr lvl="0" algn="just">
              <a:lnSpc>
                <a:spcPct val="120000"/>
              </a:lnSpc>
            </a:pPr>
            <a:r>
              <a:rPr lang="en-US" dirty="0" smtClean="0"/>
              <a:t>It gives elasticity to cartilage and prevents its destruction</a:t>
            </a:r>
          </a:p>
          <a:p>
            <a:pPr lvl="0" algn="just">
              <a:lnSpc>
                <a:spcPct val="120000"/>
              </a:lnSpc>
            </a:pPr>
            <a:endParaRPr lang="en-US" dirty="0" smtClean="0"/>
          </a:p>
          <a:p>
            <a:pPr lvl="0" algn="just">
              <a:lnSpc>
                <a:spcPct val="120000"/>
              </a:lnSpc>
            </a:pPr>
            <a:r>
              <a:rPr lang="en-US" dirty="0" smtClean="0"/>
              <a:t>The combination of Glucosamine and Chondroitin  in proven to help on cases of osteoarthritis and stiff joints</a:t>
            </a:r>
          </a:p>
          <a:p>
            <a:pPr lvl="0" algn="just">
              <a:lnSpc>
                <a:spcPct val="120000"/>
              </a:lnSpc>
            </a:pPr>
            <a:endParaRPr lang="en-US" dirty="0" smtClean="0"/>
          </a:p>
          <a:p>
            <a:pPr lvl="0" algn="just">
              <a:lnSpc>
                <a:spcPct val="120000"/>
              </a:lnSpc>
            </a:pPr>
            <a:r>
              <a:rPr lang="en-US" dirty="0" smtClean="0"/>
              <a:t>It helps to aid and repair the cartilage and prevents further damage</a:t>
            </a:r>
          </a:p>
          <a:p>
            <a:pPr lvl="0" algn="just">
              <a:lnSpc>
                <a:spcPct val="120000"/>
              </a:lnSpc>
            </a:pPr>
            <a:endParaRPr lang="en-IN" dirty="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Glucosamine and Chondroitin</a:t>
            </a:r>
            <a:endParaRPr lang="en-IN" sz="4000" dirty="0">
              <a:latin typeface="+mn-lt"/>
            </a:endParaRPr>
          </a:p>
        </p:txBody>
      </p:sp>
      <p:pic>
        <p:nvPicPr>
          <p:cNvPr id="6" name="Picture 5" descr="4b31fb12a3756200e637f762454e36f3.jpg"/>
          <p:cNvPicPr>
            <a:picLocks noChangeAspect="1"/>
          </p:cNvPicPr>
          <p:nvPr/>
        </p:nvPicPr>
        <p:blipFill>
          <a:blip r:embed="rId2"/>
          <a:stretch>
            <a:fillRect/>
          </a:stretch>
        </p:blipFill>
        <p:spPr>
          <a:xfrm>
            <a:off x="5562600" y="1600200"/>
            <a:ext cx="3009900" cy="4514850"/>
          </a:xfrm>
          <a:prstGeom prst="rect">
            <a:avLst/>
          </a:prstGeom>
        </p:spPr>
      </p:pic>
    </p:spTree>
    <p:extLst>
      <p:ext uri="{BB962C8B-B14F-4D97-AF65-F5344CB8AC3E}">
        <p14:creationId xmlns:p14="http://schemas.microsoft.com/office/powerpoint/2010/main" xmlns="" val="31937821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0200"/>
            <a:ext cx="3563254" cy="4724400"/>
          </a:xfrm>
        </p:spPr>
        <p:txBody>
          <a:bodyPr>
            <a:normAutofit lnSpcReduction="10000"/>
          </a:bodyPr>
          <a:lstStyle/>
          <a:p>
            <a:pPr marL="285750" indent="-285750" algn="just">
              <a:spcBef>
                <a:spcPts val="600"/>
              </a:spcBef>
              <a:tabLst>
                <a:tab pos="285750" algn="l"/>
              </a:tabLst>
            </a:pPr>
            <a:r>
              <a:rPr lang="en-US" sz="2100" dirty="0" smtClean="0"/>
              <a:t>It is a combination of Glucosamine </a:t>
            </a:r>
            <a:r>
              <a:rPr lang="en-US" sz="2100" dirty="0"/>
              <a:t>&amp;</a:t>
            </a:r>
            <a:r>
              <a:rPr lang="en-US" sz="2100" dirty="0" smtClean="0"/>
              <a:t> Chondroitin</a:t>
            </a:r>
          </a:p>
          <a:p>
            <a:pPr marL="285750" indent="-285750" algn="just">
              <a:spcBef>
                <a:spcPts val="600"/>
              </a:spcBef>
              <a:tabLst>
                <a:tab pos="285750" algn="l"/>
              </a:tabLst>
            </a:pPr>
            <a:endParaRPr lang="en-US" sz="2100" dirty="0" smtClean="0"/>
          </a:p>
          <a:p>
            <a:pPr marL="285750" indent="-285750" algn="just">
              <a:spcBef>
                <a:spcPts val="600"/>
              </a:spcBef>
              <a:tabLst>
                <a:tab pos="285750" algn="l"/>
              </a:tabLst>
            </a:pPr>
            <a:r>
              <a:rPr lang="en-US" sz="2100" dirty="0" smtClean="0"/>
              <a:t>Helps in the </a:t>
            </a:r>
            <a:r>
              <a:rPr lang="en-US" sz="2100" b="1" dirty="0" smtClean="0"/>
              <a:t>formation of new cartilage </a:t>
            </a:r>
            <a:r>
              <a:rPr lang="en-US" sz="2100" dirty="0" smtClean="0"/>
              <a:t>&amp; protects the existing cartilage</a:t>
            </a:r>
          </a:p>
          <a:p>
            <a:pPr marL="285750" indent="-285750" algn="just">
              <a:spcBef>
                <a:spcPts val="600"/>
              </a:spcBef>
              <a:tabLst>
                <a:tab pos="285750" algn="l"/>
              </a:tabLst>
            </a:pPr>
            <a:endParaRPr lang="en-US" sz="2100" dirty="0" smtClean="0"/>
          </a:p>
          <a:p>
            <a:pPr marL="285750" indent="-285750" algn="just">
              <a:spcBef>
                <a:spcPts val="600"/>
              </a:spcBef>
              <a:tabLst>
                <a:tab pos="285750" algn="l"/>
              </a:tabLst>
            </a:pPr>
            <a:r>
              <a:rPr lang="en-US" sz="2100" dirty="0" smtClean="0"/>
              <a:t>Helps to lubricates joints and </a:t>
            </a:r>
            <a:r>
              <a:rPr lang="en-US" sz="2100" b="1" dirty="0" smtClean="0"/>
              <a:t>stimulate synovial fluid production</a:t>
            </a:r>
          </a:p>
          <a:p>
            <a:pPr marL="285750" indent="-285750" algn="just">
              <a:spcBef>
                <a:spcPts val="600"/>
              </a:spcBef>
              <a:tabLst>
                <a:tab pos="285750" algn="l"/>
              </a:tabLst>
            </a:pPr>
            <a:endParaRPr lang="en-US" sz="2100" dirty="0" smtClean="0"/>
          </a:p>
          <a:p>
            <a:pPr marL="285750" indent="-285750" algn="just">
              <a:spcBef>
                <a:spcPts val="600"/>
              </a:spcBef>
              <a:tabLst>
                <a:tab pos="285750" algn="l"/>
              </a:tabLst>
            </a:pPr>
            <a:r>
              <a:rPr lang="en-US" sz="2100" dirty="0" smtClean="0"/>
              <a:t>Glucosamine possesses </a:t>
            </a:r>
            <a:r>
              <a:rPr lang="en-US" sz="2100" b="1" dirty="0" smtClean="0"/>
              <a:t>analgesic</a:t>
            </a:r>
            <a:r>
              <a:rPr lang="en-US" sz="2100" dirty="0" smtClean="0"/>
              <a:t> &amp; </a:t>
            </a:r>
            <a:r>
              <a:rPr lang="en-US" sz="2100" b="1" dirty="0" smtClean="0"/>
              <a:t>anti-inflammatory</a:t>
            </a:r>
            <a:r>
              <a:rPr lang="en-US" sz="2100" dirty="0" smtClean="0"/>
              <a:t> properties</a:t>
            </a:r>
            <a:endParaRPr lang="en-GB" sz="2100" dirty="0" smtClean="0"/>
          </a:p>
          <a:p>
            <a:pPr algn="just"/>
            <a:endParaRPr lang="en-IN" sz="2100" dirty="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Benefits of Vestige Glucosamine</a:t>
            </a:r>
            <a:endParaRPr lang="en-IN" sz="4000" dirty="0">
              <a:latin typeface="+mn-lt"/>
            </a:endParaRPr>
          </a:p>
        </p:txBody>
      </p:sp>
      <p:pic>
        <p:nvPicPr>
          <p:cNvPr id="6" name="Picture 5" descr="images (2).jpg"/>
          <p:cNvPicPr>
            <a:picLocks noChangeAspect="1"/>
          </p:cNvPicPr>
          <p:nvPr/>
        </p:nvPicPr>
        <p:blipFill>
          <a:blip r:embed="rId2"/>
          <a:srcRect b="4000"/>
          <a:stretch>
            <a:fillRect/>
          </a:stretch>
        </p:blipFill>
        <p:spPr>
          <a:xfrm>
            <a:off x="3944254" y="1981200"/>
            <a:ext cx="5060462" cy="3657600"/>
          </a:xfrm>
          <a:prstGeom prst="rect">
            <a:avLst/>
          </a:prstGeom>
        </p:spPr>
      </p:pic>
    </p:spTree>
    <p:extLst>
      <p:ext uri="{BB962C8B-B14F-4D97-AF65-F5344CB8AC3E}">
        <p14:creationId xmlns:p14="http://schemas.microsoft.com/office/powerpoint/2010/main" xmlns="" val="31937821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3581400" cy="4525963"/>
          </a:xfrm>
        </p:spPr>
        <p:txBody>
          <a:bodyPr>
            <a:normAutofit/>
          </a:bodyPr>
          <a:lstStyle/>
          <a:p>
            <a:pPr algn="just"/>
            <a:r>
              <a:rPr lang="en-US" sz="2400" dirty="0" smtClean="0"/>
              <a:t>One Capsule Twice Daily After Meals</a:t>
            </a:r>
            <a:endParaRPr lang="en-IN" sz="2400" dirty="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Dosage</a:t>
            </a:r>
            <a:endParaRPr lang="en-IN" sz="4000" dirty="0">
              <a:latin typeface="+mn-lt"/>
            </a:endParaRPr>
          </a:p>
        </p:txBody>
      </p:sp>
      <p:pic>
        <p:nvPicPr>
          <p:cNvPr id="6" name="Picture 5" descr="_MG_9324.jpg"/>
          <p:cNvPicPr>
            <a:picLocks noChangeAspect="1"/>
          </p:cNvPicPr>
          <p:nvPr/>
        </p:nvPicPr>
        <p:blipFill>
          <a:blip r:embed="rId2" cstate="print"/>
          <a:srcRect l="36667" t="22504" b="5007"/>
          <a:stretch>
            <a:fillRect/>
          </a:stretch>
        </p:blipFill>
        <p:spPr>
          <a:xfrm>
            <a:off x="4191000" y="2281990"/>
            <a:ext cx="4953000" cy="3779922"/>
          </a:xfrm>
          <a:prstGeom prst="rect">
            <a:avLst/>
          </a:prstGeom>
        </p:spPr>
      </p:pic>
    </p:spTree>
    <p:extLst>
      <p:ext uri="{BB962C8B-B14F-4D97-AF65-F5344CB8AC3E}">
        <p14:creationId xmlns:p14="http://schemas.microsoft.com/office/powerpoint/2010/main" xmlns="" val="12490984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685800" y="2819400"/>
            <a:ext cx="7772400" cy="1828800"/>
          </a:xfrm>
        </p:spPr>
        <p:txBody>
          <a:bodyPr>
            <a:normAutofit/>
          </a:bodyPr>
          <a:lstStyle/>
          <a:p>
            <a:r>
              <a:rPr lang="en-US" dirty="0" smtClean="0">
                <a:solidFill>
                  <a:srgbClr val="004D74"/>
                </a:solidFill>
                <a:latin typeface="+mn-lt"/>
              </a:rPr>
              <a:t>CALCIUM</a:t>
            </a:r>
            <a:endParaRPr lang="en-US" dirty="0">
              <a:solidFill>
                <a:srgbClr val="004D74"/>
              </a:solidFill>
              <a:latin typeface="+mn-lt"/>
            </a:endParaRPr>
          </a:p>
        </p:txBody>
      </p:sp>
      <p:pic>
        <p:nvPicPr>
          <p:cNvPr id="3" name="Picture 2" descr="Vestige Logo-01.png"/>
          <p:cNvPicPr>
            <a:picLocks noChangeAspect="1"/>
          </p:cNvPicPr>
          <p:nvPr/>
        </p:nvPicPr>
        <p:blipFill>
          <a:blip r:embed="rId2" cstate="print"/>
          <a:srcRect l="21212" t="21818" r="15455" b="14848"/>
          <a:stretch>
            <a:fillRect/>
          </a:stretch>
        </p:blipFill>
        <p:spPr>
          <a:xfrm>
            <a:off x="3657600" y="1676400"/>
            <a:ext cx="1828800" cy="1828800"/>
          </a:xfrm>
          <a:prstGeom prst="rect">
            <a:avLst/>
          </a:prstGeom>
        </p:spPr>
      </p:pic>
    </p:spTree>
    <p:extLst>
      <p:ext uri="{BB962C8B-B14F-4D97-AF65-F5344CB8AC3E}">
        <p14:creationId xmlns:p14="http://schemas.microsoft.com/office/powerpoint/2010/main" xmlns="" val="2769422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0"/>
            <a:ext cx="5029200" cy="5257800"/>
          </a:xfrm>
        </p:spPr>
        <p:txBody>
          <a:bodyPr>
            <a:normAutofit fontScale="85000" lnSpcReduction="20000"/>
          </a:bodyPr>
          <a:lstStyle/>
          <a:p>
            <a:pPr algn="just">
              <a:lnSpc>
                <a:spcPct val="120000"/>
              </a:lnSpc>
            </a:pPr>
            <a:r>
              <a:rPr lang="en-US" sz="2400" dirty="0">
                <a:cs typeface="Times New Roman" pitchFamily="18" charset="0"/>
              </a:rPr>
              <a:t>Calcium, the most abundant mineral in the human </a:t>
            </a:r>
            <a:r>
              <a:rPr lang="en-US" sz="2400" dirty="0" smtClean="0">
                <a:cs typeface="Times New Roman" pitchFamily="18" charset="0"/>
              </a:rPr>
              <a:t>body</a:t>
            </a:r>
          </a:p>
          <a:p>
            <a:pPr algn="just">
              <a:lnSpc>
                <a:spcPct val="120000"/>
              </a:lnSpc>
            </a:pPr>
            <a:r>
              <a:rPr lang="en-US" sz="2400" dirty="0" smtClean="0">
                <a:cs typeface="Times New Roman" pitchFamily="18" charset="0"/>
              </a:rPr>
              <a:t> </a:t>
            </a:r>
            <a:r>
              <a:rPr lang="en-US" sz="2400" dirty="0">
                <a:cs typeface="Times New Roman" pitchFamily="18" charset="0"/>
              </a:rPr>
              <a:t>More than 99% of total body calcium is stored in the bones and teeth where it functions to support their </a:t>
            </a:r>
            <a:r>
              <a:rPr lang="en-US" sz="2400" dirty="0" smtClean="0">
                <a:cs typeface="Times New Roman" pitchFamily="18" charset="0"/>
              </a:rPr>
              <a:t>structure</a:t>
            </a:r>
          </a:p>
          <a:p>
            <a:pPr algn="just">
              <a:lnSpc>
                <a:spcPct val="120000"/>
              </a:lnSpc>
            </a:pPr>
            <a:r>
              <a:rPr lang="en-US" sz="2400" dirty="0" smtClean="0">
                <a:cs typeface="Times New Roman" pitchFamily="18" charset="0"/>
              </a:rPr>
              <a:t>The </a:t>
            </a:r>
            <a:r>
              <a:rPr lang="en-US" sz="2400" dirty="0">
                <a:cs typeface="Times New Roman" pitchFamily="18" charset="0"/>
              </a:rPr>
              <a:t>remaining 1% is found throughout the body in blood, muscle, and cells of soft </a:t>
            </a:r>
            <a:r>
              <a:rPr lang="en-US" sz="2400" dirty="0" smtClean="0">
                <a:cs typeface="Times New Roman" pitchFamily="18" charset="0"/>
              </a:rPr>
              <a:t>tissue </a:t>
            </a:r>
          </a:p>
          <a:p>
            <a:pPr algn="just">
              <a:lnSpc>
                <a:spcPct val="120000"/>
              </a:lnSpc>
            </a:pPr>
            <a:r>
              <a:rPr lang="en-US" sz="2400" dirty="0" smtClean="0">
                <a:cs typeface="Times New Roman" pitchFamily="18" charset="0"/>
              </a:rPr>
              <a:t>Calcium </a:t>
            </a:r>
            <a:r>
              <a:rPr lang="en-US" sz="2400" dirty="0">
                <a:cs typeface="Times New Roman" pitchFamily="18" charset="0"/>
              </a:rPr>
              <a:t>is needed for </a:t>
            </a:r>
            <a:r>
              <a:rPr lang="en-US" sz="2400" b="1" dirty="0">
                <a:cs typeface="Times New Roman" pitchFamily="18" charset="0"/>
              </a:rPr>
              <a:t>muscle</a:t>
            </a:r>
            <a:r>
              <a:rPr lang="en-US" sz="2400" dirty="0">
                <a:cs typeface="Times New Roman" pitchFamily="18" charset="0"/>
              </a:rPr>
              <a:t> </a:t>
            </a:r>
            <a:r>
              <a:rPr lang="en-US" sz="2400" b="1" dirty="0">
                <a:cs typeface="Times New Roman" pitchFamily="18" charset="0"/>
              </a:rPr>
              <a:t>contraction</a:t>
            </a:r>
            <a:r>
              <a:rPr lang="en-US" sz="2400" dirty="0">
                <a:cs typeface="Times New Roman" pitchFamily="18" charset="0"/>
              </a:rPr>
              <a:t>, </a:t>
            </a:r>
            <a:r>
              <a:rPr lang="en-US" sz="2400" b="1" dirty="0">
                <a:cs typeface="Times New Roman" pitchFamily="18" charset="0"/>
              </a:rPr>
              <a:t>blood</a:t>
            </a:r>
            <a:r>
              <a:rPr lang="en-US" sz="2400" dirty="0">
                <a:cs typeface="Times New Roman" pitchFamily="18" charset="0"/>
              </a:rPr>
              <a:t> </a:t>
            </a:r>
            <a:r>
              <a:rPr lang="en-US" sz="2400" b="1" dirty="0">
                <a:cs typeface="Times New Roman" pitchFamily="18" charset="0"/>
              </a:rPr>
              <a:t>vessel</a:t>
            </a:r>
            <a:r>
              <a:rPr lang="en-US" sz="2400" dirty="0">
                <a:cs typeface="Times New Roman" pitchFamily="18" charset="0"/>
              </a:rPr>
              <a:t> </a:t>
            </a:r>
            <a:r>
              <a:rPr lang="en-US" sz="2400" b="1" dirty="0">
                <a:cs typeface="Times New Roman" pitchFamily="18" charset="0"/>
              </a:rPr>
              <a:t>contraction</a:t>
            </a:r>
            <a:r>
              <a:rPr lang="en-US" sz="2400" dirty="0">
                <a:cs typeface="Times New Roman" pitchFamily="18" charset="0"/>
              </a:rPr>
              <a:t> </a:t>
            </a:r>
            <a:r>
              <a:rPr lang="en-US" sz="2400" b="1" dirty="0">
                <a:cs typeface="Times New Roman" pitchFamily="18" charset="0"/>
              </a:rPr>
              <a:t>and</a:t>
            </a:r>
            <a:r>
              <a:rPr lang="en-US" sz="2400" dirty="0">
                <a:cs typeface="Times New Roman" pitchFamily="18" charset="0"/>
              </a:rPr>
              <a:t> </a:t>
            </a:r>
            <a:r>
              <a:rPr lang="en-US" sz="2400" b="1" dirty="0">
                <a:cs typeface="Times New Roman" pitchFamily="18" charset="0"/>
              </a:rPr>
              <a:t>expansion</a:t>
            </a:r>
            <a:r>
              <a:rPr lang="en-US" sz="2400" dirty="0">
                <a:cs typeface="Times New Roman" pitchFamily="18" charset="0"/>
              </a:rPr>
              <a:t>, the </a:t>
            </a:r>
            <a:r>
              <a:rPr lang="en-US" sz="2400" b="1" dirty="0">
                <a:cs typeface="Times New Roman" pitchFamily="18" charset="0"/>
              </a:rPr>
              <a:t>secretion</a:t>
            </a:r>
            <a:r>
              <a:rPr lang="en-US" sz="2400" dirty="0">
                <a:cs typeface="Times New Roman" pitchFamily="18" charset="0"/>
              </a:rPr>
              <a:t> </a:t>
            </a:r>
            <a:r>
              <a:rPr lang="en-US" sz="2400" b="1" dirty="0">
                <a:cs typeface="Times New Roman" pitchFamily="18" charset="0"/>
              </a:rPr>
              <a:t>of</a:t>
            </a:r>
            <a:r>
              <a:rPr lang="en-US" sz="2400" dirty="0">
                <a:cs typeface="Times New Roman" pitchFamily="18" charset="0"/>
              </a:rPr>
              <a:t> </a:t>
            </a:r>
            <a:r>
              <a:rPr lang="en-US" sz="2400" b="1" dirty="0">
                <a:cs typeface="Times New Roman" pitchFamily="18" charset="0"/>
              </a:rPr>
              <a:t>hormones</a:t>
            </a:r>
            <a:r>
              <a:rPr lang="en-US" sz="2400" dirty="0">
                <a:cs typeface="Times New Roman" pitchFamily="18" charset="0"/>
              </a:rPr>
              <a:t> </a:t>
            </a:r>
            <a:r>
              <a:rPr lang="en-US" sz="2400" b="1" dirty="0">
                <a:cs typeface="Times New Roman" pitchFamily="18" charset="0"/>
              </a:rPr>
              <a:t>and</a:t>
            </a:r>
            <a:r>
              <a:rPr lang="en-US" sz="2400" dirty="0">
                <a:cs typeface="Times New Roman" pitchFamily="18" charset="0"/>
              </a:rPr>
              <a:t> </a:t>
            </a:r>
            <a:r>
              <a:rPr lang="en-US" sz="2400" b="1" dirty="0">
                <a:cs typeface="Times New Roman" pitchFamily="18" charset="0"/>
              </a:rPr>
              <a:t>enzymes</a:t>
            </a:r>
            <a:r>
              <a:rPr lang="en-US" sz="2400" dirty="0">
                <a:cs typeface="Times New Roman" pitchFamily="18" charset="0"/>
              </a:rPr>
              <a:t>, and sending messages through the nervous system </a:t>
            </a:r>
            <a:endParaRPr lang="en-US" sz="2400" dirty="0" smtClean="0">
              <a:cs typeface="Times New Roman" pitchFamily="18" charset="0"/>
            </a:endParaRPr>
          </a:p>
          <a:p>
            <a:pPr algn="just">
              <a:lnSpc>
                <a:spcPct val="120000"/>
              </a:lnSpc>
            </a:pPr>
            <a:r>
              <a:rPr lang="en-US" sz="2400" dirty="0">
                <a:cs typeface="Times New Roman" pitchFamily="18" charset="0"/>
              </a:rPr>
              <a:t>When calcium intake is low or calcium is poorly absorbed, bone breakdown occurs</a:t>
            </a:r>
            <a:endParaRPr lang="en-IN" sz="2400" dirty="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What is </a:t>
            </a:r>
            <a:r>
              <a:rPr lang="en-US" sz="4000" dirty="0" smtClean="0"/>
              <a:t>Calcium</a:t>
            </a:r>
            <a:r>
              <a:rPr lang="en-US" sz="4000" dirty="0" smtClean="0">
                <a:latin typeface="+mn-lt"/>
              </a:rPr>
              <a:t>?</a:t>
            </a:r>
            <a:endParaRPr lang="en-IN" sz="4000" dirty="0">
              <a:latin typeface="+mn-lt"/>
            </a:endParaRPr>
          </a:p>
        </p:txBody>
      </p:sp>
      <p:pic>
        <p:nvPicPr>
          <p:cNvPr id="4" name="Picture 3" descr="Bone-calcium-300x300.jpg"/>
          <p:cNvPicPr>
            <a:picLocks noChangeAspect="1"/>
          </p:cNvPicPr>
          <p:nvPr/>
        </p:nvPicPr>
        <p:blipFill>
          <a:blip r:embed="rId2"/>
          <a:stretch>
            <a:fillRect/>
          </a:stretch>
        </p:blipFill>
        <p:spPr>
          <a:xfrm>
            <a:off x="5486400" y="2057400"/>
            <a:ext cx="3276600" cy="3276600"/>
          </a:xfrm>
          <a:prstGeom prst="rect">
            <a:avLst/>
          </a:prstGeom>
        </p:spPr>
      </p:pic>
    </p:spTree>
    <p:extLst>
      <p:ext uri="{BB962C8B-B14F-4D97-AF65-F5344CB8AC3E}">
        <p14:creationId xmlns:p14="http://schemas.microsoft.com/office/powerpoint/2010/main" xmlns="" val="32713830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itamin-d.jpg"/>
          <p:cNvPicPr>
            <a:picLocks noChangeAspect="1"/>
          </p:cNvPicPr>
          <p:nvPr/>
        </p:nvPicPr>
        <p:blipFill>
          <a:blip r:embed="rId2"/>
          <a:srcRect l="9930" t="4906" r="9930" b="4906"/>
          <a:stretch>
            <a:fillRect/>
          </a:stretch>
        </p:blipFill>
        <p:spPr>
          <a:xfrm>
            <a:off x="4576233" y="1905000"/>
            <a:ext cx="4262967" cy="4038600"/>
          </a:xfrm>
          <a:prstGeom prst="rect">
            <a:avLst/>
          </a:prstGeom>
        </p:spPr>
      </p:pic>
      <p:sp>
        <p:nvSpPr>
          <p:cNvPr id="3" name="Content Placeholder 2"/>
          <p:cNvSpPr>
            <a:spLocks noGrp="1"/>
          </p:cNvSpPr>
          <p:nvPr>
            <p:ph idx="1"/>
          </p:nvPr>
        </p:nvSpPr>
        <p:spPr>
          <a:xfrm>
            <a:off x="381000" y="1524000"/>
            <a:ext cx="4572000" cy="4648200"/>
          </a:xfrm>
        </p:spPr>
        <p:txBody>
          <a:bodyPr>
            <a:normAutofit/>
          </a:bodyPr>
          <a:lstStyle/>
          <a:p>
            <a:pPr algn="just">
              <a:lnSpc>
                <a:spcPct val="120000"/>
              </a:lnSpc>
            </a:pPr>
            <a:r>
              <a:rPr lang="en-IN" sz="2000" dirty="0" smtClean="0"/>
              <a:t>Vitamin D3 is an essential vitamin required for the absorption of  calcium in bones </a:t>
            </a:r>
          </a:p>
          <a:p>
            <a:pPr algn="just">
              <a:lnSpc>
                <a:spcPct val="120000"/>
              </a:lnSpc>
            </a:pPr>
            <a:r>
              <a:rPr lang="en-IN" sz="2000" dirty="0" smtClean="0"/>
              <a:t>It is synthesised in the body using sunlight, but due to low exposure, 3 out of 4 Indians suffer from Vitamin D deficiency</a:t>
            </a:r>
          </a:p>
          <a:p>
            <a:pPr lvl="0" algn="just"/>
            <a:r>
              <a:rPr lang="en-US" sz="2000" dirty="0" smtClean="0"/>
              <a:t>Builds and maintains healthy &amp; strong bones</a:t>
            </a:r>
          </a:p>
          <a:p>
            <a:pPr lvl="0" algn="just"/>
            <a:r>
              <a:rPr lang="en-US" sz="2000" dirty="0" smtClean="0"/>
              <a:t>Improves muscle function &amp; strength</a:t>
            </a:r>
          </a:p>
          <a:p>
            <a:pPr lvl="0" algn="just"/>
            <a:r>
              <a:rPr lang="en-US" sz="2000" dirty="0" smtClean="0"/>
              <a:t>Builds &amp; supports immunity</a:t>
            </a:r>
          </a:p>
          <a:p>
            <a:pPr lvl="0" algn="just"/>
            <a:r>
              <a:rPr lang="en-US" sz="2000" dirty="0" smtClean="0"/>
              <a:t>Reduces risk of heart disease</a:t>
            </a:r>
          </a:p>
          <a:p>
            <a:pPr algn="just">
              <a:lnSpc>
                <a:spcPct val="120000"/>
              </a:lnSpc>
            </a:pPr>
            <a:endParaRPr lang="en-IN" sz="2000" dirty="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What is </a:t>
            </a:r>
            <a:r>
              <a:rPr lang="en-US" sz="4000" dirty="0" smtClean="0"/>
              <a:t>Vitamin D3</a:t>
            </a:r>
            <a:r>
              <a:rPr lang="en-US" sz="4000" dirty="0" smtClean="0">
                <a:latin typeface="+mn-lt"/>
              </a:rPr>
              <a:t>?</a:t>
            </a:r>
            <a:endParaRPr lang="en-IN" sz="4000" dirty="0">
              <a:latin typeface="+mn-lt"/>
            </a:endParaRPr>
          </a:p>
        </p:txBody>
      </p:sp>
    </p:spTree>
    <p:extLst>
      <p:ext uri="{BB962C8B-B14F-4D97-AF65-F5344CB8AC3E}">
        <p14:creationId xmlns:p14="http://schemas.microsoft.com/office/powerpoint/2010/main" xmlns="" val="32713830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4648200" cy="2286000"/>
          </a:xfrm>
        </p:spPr>
        <p:txBody>
          <a:bodyPr>
            <a:normAutofit lnSpcReduction="10000"/>
          </a:bodyPr>
          <a:lstStyle/>
          <a:p>
            <a:pPr algn="just">
              <a:spcBef>
                <a:spcPts val="1200"/>
              </a:spcBef>
            </a:pPr>
            <a:r>
              <a:rPr lang="en-US" sz="2000" dirty="0"/>
              <a:t>Helps in building and maintaining strong and healthy </a:t>
            </a:r>
            <a:r>
              <a:rPr lang="en-US" sz="2000" dirty="0" smtClean="0"/>
              <a:t>bones</a:t>
            </a:r>
            <a:endParaRPr lang="en-US" sz="2000" dirty="0"/>
          </a:p>
          <a:p>
            <a:pPr algn="just">
              <a:spcBef>
                <a:spcPts val="1200"/>
              </a:spcBef>
            </a:pPr>
            <a:r>
              <a:rPr lang="en-US" sz="2000" dirty="0" smtClean="0"/>
              <a:t>Useful </a:t>
            </a:r>
            <a:r>
              <a:rPr lang="en-US" sz="2000" dirty="0"/>
              <a:t>in preventing dental </a:t>
            </a:r>
            <a:r>
              <a:rPr lang="en-US" sz="2000" dirty="0" smtClean="0"/>
              <a:t>problems</a:t>
            </a:r>
            <a:endParaRPr lang="en-US" sz="2000" dirty="0"/>
          </a:p>
          <a:p>
            <a:pPr algn="just">
              <a:spcBef>
                <a:spcPts val="1200"/>
              </a:spcBef>
            </a:pPr>
            <a:r>
              <a:rPr lang="en-US" sz="2000" dirty="0" smtClean="0"/>
              <a:t>Helps </a:t>
            </a:r>
            <a:r>
              <a:rPr lang="en-US" sz="2000" dirty="0"/>
              <a:t>increase bone </a:t>
            </a:r>
            <a:r>
              <a:rPr lang="en-US" sz="2000" dirty="0" smtClean="0"/>
              <a:t>density</a:t>
            </a:r>
            <a:endParaRPr lang="en-US" sz="2000" dirty="0"/>
          </a:p>
          <a:p>
            <a:pPr algn="just">
              <a:spcBef>
                <a:spcPts val="1200"/>
              </a:spcBef>
            </a:pPr>
            <a:r>
              <a:rPr lang="en-US" sz="2000" dirty="0" smtClean="0"/>
              <a:t> Helps to treat osteoporosis and similar conditions</a:t>
            </a:r>
            <a:endParaRPr lang="en-GB" sz="2000" dirty="0"/>
          </a:p>
          <a:p>
            <a:pPr algn="just"/>
            <a:endParaRPr lang="en-IN" sz="2000" dirty="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Benefits of Vestige Calcium</a:t>
            </a:r>
            <a:endParaRPr lang="en-IN" sz="4000" dirty="0">
              <a:latin typeface="+mn-lt"/>
            </a:endParaRPr>
          </a:p>
        </p:txBody>
      </p:sp>
      <p:pic>
        <p:nvPicPr>
          <p:cNvPr id="6" name="Picture 5" descr="download (1).jpg"/>
          <p:cNvPicPr>
            <a:picLocks noChangeAspect="1"/>
          </p:cNvPicPr>
          <p:nvPr/>
        </p:nvPicPr>
        <p:blipFill>
          <a:blip r:embed="rId2"/>
          <a:stretch>
            <a:fillRect/>
          </a:stretch>
        </p:blipFill>
        <p:spPr>
          <a:xfrm>
            <a:off x="5248275" y="1624946"/>
            <a:ext cx="3438525" cy="4590608"/>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xmlns="" val="463334381"/>
              </p:ext>
            </p:extLst>
          </p:nvPr>
        </p:nvGraphicFramePr>
        <p:xfrm>
          <a:off x="457200" y="4114800"/>
          <a:ext cx="4495800" cy="1989678"/>
        </p:xfrm>
        <a:graphic>
          <a:graphicData uri="http://schemas.openxmlformats.org/drawingml/2006/table">
            <a:tbl>
              <a:tblPr/>
              <a:tblGrid>
                <a:gridCol w="2743200"/>
                <a:gridCol w="1752600"/>
              </a:tblGrid>
              <a:tr h="457200">
                <a:tc>
                  <a:txBody>
                    <a:bodyPr/>
                    <a:lstStyle/>
                    <a:p>
                      <a:pPr marL="0" marR="0" algn="ctr">
                        <a:spcBef>
                          <a:spcPts val="0"/>
                        </a:spcBef>
                        <a:spcAft>
                          <a:spcPts val="600"/>
                        </a:spcAft>
                      </a:pPr>
                      <a:r>
                        <a:rPr lang="en-US" sz="1800" b="1" i="0" dirty="0" smtClean="0">
                          <a:latin typeface="+mj-lt"/>
                          <a:ea typeface="Lucida Sans Unicode"/>
                          <a:cs typeface="Times New Roman"/>
                        </a:rPr>
                        <a:t>  Age Group</a:t>
                      </a:r>
                      <a:endParaRPr lang="en-US" sz="1800" b="1" i="0" dirty="0">
                        <a:latin typeface="+mj-lt"/>
                        <a:ea typeface="Lucida Sans Unicode"/>
                        <a:cs typeface="Times New Roman"/>
                      </a:endParaRPr>
                    </a:p>
                  </a:txBody>
                  <a:tcPr marL="34719" marR="34719" marT="34719" marB="34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600"/>
                        </a:spcAft>
                      </a:pPr>
                      <a:r>
                        <a:rPr lang="en-US" sz="1800" b="1" i="0" dirty="0" smtClean="0">
                          <a:latin typeface="+mj-lt"/>
                          <a:ea typeface="Lucida Sans Unicode"/>
                          <a:cs typeface="Times New Roman"/>
                        </a:rPr>
                        <a:t>Calcium Reqd. per day</a:t>
                      </a:r>
                      <a:r>
                        <a:rPr lang="en-US" sz="1800" b="1" i="0" baseline="0" dirty="0" smtClean="0">
                          <a:latin typeface="+mj-lt"/>
                          <a:ea typeface="Lucida Sans Unicode"/>
                          <a:cs typeface="Times New Roman"/>
                        </a:rPr>
                        <a:t> </a:t>
                      </a:r>
                      <a:r>
                        <a:rPr lang="en-US" sz="1800" b="1" i="0" dirty="0" smtClean="0">
                          <a:latin typeface="+mj-lt"/>
                          <a:ea typeface="Lucida Sans Unicode"/>
                          <a:cs typeface="Times New Roman"/>
                        </a:rPr>
                        <a:t>(mg)  </a:t>
                      </a:r>
                      <a:endParaRPr lang="en-US" sz="1800" b="1" i="0" dirty="0">
                        <a:latin typeface="+mj-lt"/>
                        <a:ea typeface="Lucida Sans Unicode"/>
                        <a:cs typeface="Times New Roman"/>
                      </a:endParaRPr>
                    </a:p>
                  </a:txBody>
                  <a:tcPr marL="34719" marR="34719" marT="34719" marB="34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63962">
                <a:tc>
                  <a:txBody>
                    <a:bodyPr/>
                    <a:lstStyle/>
                    <a:p>
                      <a:pPr marL="0" marR="0" algn="ctr">
                        <a:spcBef>
                          <a:spcPts val="0"/>
                        </a:spcBef>
                        <a:spcAft>
                          <a:spcPts val="600"/>
                        </a:spcAft>
                      </a:pPr>
                      <a:r>
                        <a:rPr lang="en-US" sz="1600" dirty="0" smtClean="0">
                          <a:latin typeface="+mj-lt"/>
                          <a:ea typeface="Lucida Sans Unicode"/>
                          <a:cs typeface="Times New Roman"/>
                        </a:rPr>
                        <a:t>  Children </a:t>
                      </a:r>
                      <a:r>
                        <a:rPr lang="en-US" sz="1600" dirty="0">
                          <a:latin typeface="+mj-lt"/>
                          <a:ea typeface="Lucida Sans Unicode"/>
                          <a:cs typeface="Times New Roman"/>
                        </a:rPr>
                        <a:t>and adolescents </a:t>
                      </a:r>
                    </a:p>
                  </a:txBody>
                  <a:tcPr marL="34719" marR="34719" marT="34719" marB="34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600"/>
                        </a:spcAft>
                      </a:pPr>
                      <a:r>
                        <a:rPr lang="en-US" sz="1600" dirty="0" smtClean="0">
                          <a:latin typeface="+mj-lt"/>
                          <a:ea typeface="Lucida Sans Unicode"/>
                          <a:cs typeface="Times New Roman"/>
                        </a:rPr>
                        <a:t>1000 – 1300</a:t>
                      </a:r>
                      <a:endParaRPr lang="en-US" sz="1600" dirty="0">
                        <a:latin typeface="+mj-lt"/>
                        <a:ea typeface="Lucida Sans Unicode"/>
                        <a:cs typeface="Times New Roman"/>
                      </a:endParaRPr>
                    </a:p>
                  </a:txBody>
                  <a:tcPr marL="34719" marR="34719" marT="34719" marB="34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50438">
                <a:tc>
                  <a:txBody>
                    <a:bodyPr/>
                    <a:lstStyle/>
                    <a:p>
                      <a:pPr marL="0" marR="0" algn="ctr">
                        <a:spcBef>
                          <a:spcPts val="0"/>
                        </a:spcBef>
                        <a:spcAft>
                          <a:spcPts val="600"/>
                        </a:spcAft>
                      </a:pPr>
                      <a:r>
                        <a:rPr lang="en-US" sz="1600" dirty="0" smtClean="0">
                          <a:latin typeface="+mj-lt"/>
                          <a:ea typeface="Lucida Sans Unicode"/>
                          <a:cs typeface="Times New Roman"/>
                        </a:rPr>
                        <a:t>  Adult</a:t>
                      </a:r>
                      <a:r>
                        <a:rPr lang="en-US" sz="1600" baseline="0" dirty="0" smtClean="0">
                          <a:latin typeface="+mj-lt"/>
                          <a:ea typeface="Lucida Sans Unicode"/>
                          <a:cs typeface="Times New Roman"/>
                        </a:rPr>
                        <a:t> Males and Females</a:t>
                      </a:r>
                      <a:endParaRPr lang="en-US" sz="1600" dirty="0">
                        <a:latin typeface="+mj-lt"/>
                        <a:ea typeface="Lucida Sans Unicode"/>
                        <a:cs typeface="Times New Roman"/>
                      </a:endParaRPr>
                    </a:p>
                  </a:txBody>
                  <a:tcPr marL="34719" marR="34719" marT="34719" marB="34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600"/>
                        </a:spcAft>
                      </a:pPr>
                      <a:r>
                        <a:rPr lang="en-US" sz="1600" dirty="0" smtClean="0">
                          <a:latin typeface="+mj-lt"/>
                          <a:ea typeface="Lucida Sans Unicode"/>
                          <a:cs typeface="Times New Roman"/>
                        </a:rPr>
                        <a:t>1000 – 1200</a:t>
                      </a:r>
                    </a:p>
                  </a:txBody>
                  <a:tcPr marL="34719" marR="34719" marT="34719" marB="34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57200">
                <a:tc>
                  <a:txBody>
                    <a:bodyPr/>
                    <a:lstStyle/>
                    <a:p>
                      <a:pPr marL="0" marR="0" algn="ctr">
                        <a:spcBef>
                          <a:spcPts val="0"/>
                        </a:spcBef>
                        <a:spcAft>
                          <a:spcPts val="600"/>
                        </a:spcAft>
                      </a:pPr>
                      <a:r>
                        <a:rPr lang="en-US" sz="1600" dirty="0" smtClean="0">
                          <a:latin typeface="+mj-lt"/>
                          <a:ea typeface="Lucida Sans Unicode"/>
                          <a:cs typeface="Times New Roman"/>
                        </a:rPr>
                        <a:t>  Pregnant </a:t>
                      </a:r>
                      <a:r>
                        <a:rPr lang="en-US" sz="1600" dirty="0">
                          <a:latin typeface="+mj-lt"/>
                          <a:ea typeface="Lucida Sans Unicode"/>
                          <a:cs typeface="Times New Roman"/>
                        </a:rPr>
                        <a:t>and lactating females</a:t>
                      </a:r>
                    </a:p>
                  </a:txBody>
                  <a:tcPr marL="34719" marR="34719" marT="34719" marB="34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600"/>
                        </a:spcAft>
                      </a:pPr>
                      <a:r>
                        <a:rPr lang="en-US" sz="1600" dirty="0" smtClean="0">
                          <a:latin typeface="+mj-lt"/>
                          <a:ea typeface="Lucida Sans Unicode"/>
                          <a:cs typeface="Times New Roman"/>
                        </a:rPr>
                        <a:t>1300</a:t>
                      </a:r>
                      <a:endParaRPr lang="en-US" sz="1600" dirty="0">
                        <a:latin typeface="+mj-lt"/>
                        <a:ea typeface="Lucida Sans Unicode"/>
                        <a:cs typeface="Times New Roman"/>
                      </a:endParaRPr>
                    </a:p>
                  </a:txBody>
                  <a:tcPr marL="34719" marR="34719" marT="34719" marB="34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xmlns="" val="27419857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4191000" cy="4449763"/>
          </a:xfrm>
        </p:spPr>
        <p:txBody>
          <a:bodyPr>
            <a:normAutofit/>
          </a:bodyPr>
          <a:lstStyle/>
          <a:p>
            <a:r>
              <a:rPr lang="en-US" sz="2100" dirty="0"/>
              <a:t>2</a:t>
            </a:r>
            <a:r>
              <a:rPr lang="en-US" sz="2100" dirty="0" smtClean="0"/>
              <a:t> capsules per day</a:t>
            </a:r>
          </a:p>
          <a:p>
            <a:r>
              <a:rPr lang="en-US" sz="2100" dirty="0" smtClean="0"/>
              <a:t>Keep a gap of at least 3 hours between calcium and iron tablets</a:t>
            </a:r>
            <a:endParaRPr lang="en-IN" sz="2100" dirty="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Dosage</a:t>
            </a:r>
            <a:endParaRPr lang="en-IN" sz="4000" dirty="0">
              <a:latin typeface="+mn-lt"/>
            </a:endParaRPr>
          </a:p>
        </p:txBody>
      </p:sp>
      <p:pic>
        <p:nvPicPr>
          <p:cNvPr id="6" name="Picture 5" descr="DSC_1268.png"/>
          <p:cNvPicPr>
            <a:picLocks noChangeAspect="1"/>
          </p:cNvPicPr>
          <p:nvPr/>
        </p:nvPicPr>
        <p:blipFill>
          <a:blip r:embed="rId2" cstate="print"/>
          <a:srcRect l="9167" t="18545" r="61667" b="10996"/>
          <a:stretch>
            <a:fillRect/>
          </a:stretch>
        </p:blipFill>
        <p:spPr>
          <a:xfrm>
            <a:off x="5715000" y="1844040"/>
            <a:ext cx="2514600" cy="4023360"/>
          </a:xfrm>
          <a:prstGeom prst="rect">
            <a:avLst/>
          </a:prstGeom>
        </p:spPr>
      </p:pic>
    </p:spTree>
    <p:extLst>
      <p:ext uri="{BB962C8B-B14F-4D97-AF65-F5344CB8AC3E}">
        <p14:creationId xmlns:p14="http://schemas.microsoft.com/office/powerpoint/2010/main" xmlns="" val="4939305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447800"/>
            <a:ext cx="4191000" cy="5410200"/>
          </a:xfrm>
        </p:spPr>
        <p:txBody>
          <a:bodyPr>
            <a:normAutofit/>
          </a:bodyPr>
          <a:lstStyle/>
          <a:p>
            <a:pPr algn="just">
              <a:lnSpc>
                <a:spcPct val="110000"/>
              </a:lnSpc>
            </a:pPr>
            <a:r>
              <a:rPr lang="en-US" sz="2100" dirty="0" smtClean="0">
                <a:cs typeface="Arial" pitchFamily="34" charset="0"/>
              </a:rPr>
              <a:t>Long distance </a:t>
            </a:r>
            <a:r>
              <a:rPr lang="en-US" sz="2100" b="1" dirty="0" smtClean="0">
                <a:cs typeface="Arial" pitchFamily="34" charset="0"/>
              </a:rPr>
              <a:t>transportation</a:t>
            </a:r>
            <a:r>
              <a:rPr lang="en-US" sz="2100" dirty="0" smtClean="0">
                <a:cs typeface="Arial" pitchFamily="34" charset="0"/>
              </a:rPr>
              <a:t> of many foods diminishes their nutritional content</a:t>
            </a:r>
          </a:p>
          <a:p>
            <a:pPr algn="just">
              <a:lnSpc>
                <a:spcPct val="110000"/>
              </a:lnSpc>
            </a:pPr>
            <a:r>
              <a:rPr lang="en-US" sz="2100" dirty="0" smtClean="0">
                <a:cs typeface="Arial" pitchFamily="34" charset="0"/>
              </a:rPr>
              <a:t>Food </a:t>
            </a:r>
            <a:r>
              <a:rPr lang="en-US" sz="2100" b="1" dirty="0" smtClean="0">
                <a:cs typeface="Arial" pitchFamily="34" charset="0"/>
              </a:rPr>
              <a:t>processing</a:t>
            </a:r>
            <a:r>
              <a:rPr lang="en-US" sz="2100" dirty="0" smtClean="0">
                <a:cs typeface="Arial" pitchFamily="34" charset="0"/>
              </a:rPr>
              <a:t> drastically reduces the nutrient content of various foods </a:t>
            </a:r>
          </a:p>
          <a:p>
            <a:pPr algn="just"/>
            <a:r>
              <a:rPr lang="en-US" sz="2100" dirty="0" smtClean="0">
                <a:cs typeface="Arial" pitchFamily="34" charset="0"/>
              </a:rPr>
              <a:t>Weak </a:t>
            </a:r>
            <a:r>
              <a:rPr lang="en-US" sz="2100" b="1" dirty="0" smtClean="0">
                <a:cs typeface="Arial" pitchFamily="34" charset="0"/>
              </a:rPr>
              <a:t>digestion</a:t>
            </a:r>
            <a:r>
              <a:rPr lang="en-US" sz="2100" dirty="0" smtClean="0">
                <a:cs typeface="Arial" pitchFamily="34" charset="0"/>
              </a:rPr>
              <a:t> and poor eating habits impair the absorption of nutrients</a:t>
            </a:r>
          </a:p>
          <a:p>
            <a:pPr algn="just"/>
            <a:r>
              <a:rPr lang="en-US" sz="2100" dirty="0" smtClean="0">
                <a:cs typeface="Arial" pitchFamily="34" charset="0"/>
              </a:rPr>
              <a:t>Stressful &amp; hurried </a:t>
            </a:r>
            <a:r>
              <a:rPr lang="en-US" sz="2100" b="1" dirty="0" smtClean="0">
                <a:cs typeface="Arial" pitchFamily="34" charset="0"/>
              </a:rPr>
              <a:t>lifestyle</a:t>
            </a:r>
          </a:p>
          <a:p>
            <a:pPr algn="just"/>
            <a:r>
              <a:rPr lang="en-US" sz="2100" dirty="0" smtClean="0">
                <a:cs typeface="Arial" pitchFamily="34" charset="0"/>
              </a:rPr>
              <a:t>Poor </a:t>
            </a:r>
            <a:r>
              <a:rPr lang="en-US" sz="2100" b="1" dirty="0" smtClean="0">
                <a:cs typeface="Arial" pitchFamily="34" charset="0"/>
              </a:rPr>
              <a:t>food</a:t>
            </a:r>
            <a:r>
              <a:rPr lang="en-US" sz="2100" dirty="0" smtClean="0">
                <a:cs typeface="Arial" pitchFamily="34" charset="0"/>
              </a:rPr>
              <a:t> </a:t>
            </a:r>
            <a:r>
              <a:rPr lang="en-US" sz="2100" b="1" dirty="0" smtClean="0">
                <a:cs typeface="Arial" pitchFamily="34" charset="0"/>
              </a:rPr>
              <a:t>preparation</a:t>
            </a:r>
            <a:r>
              <a:rPr lang="en-US" sz="2100" dirty="0" smtClean="0">
                <a:cs typeface="Arial" pitchFamily="34" charset="0"/>
              </a:rPr>
              <a:t>, means cooking food in a manner that reduces or even destroys the nutrients in food</a:t>
            </a:r>
            <a:endParaRPr lang="en-US" sz="2100" dirty="0">
              <a:cs typeface="Arial" pitchFamily="34" charset="0"/>
            </a:endParaRPr>
          </a:p>
        </p:txBody>
      </p:sp>
      <p:sp>
        <p:nvSpPr>
          <p:cNvPr id="7" name="Title 1"/>
          <p:cNvSpPr>
            <a:spLocks noGrp="1"/>
          </p:cNvSpPr>
          <p:nvPr>
            <p:ph type="title"/>
          </p:nvPr>
        </p:nvSpPr>
        <p:spPr>
          <a:xfrm>
            <a:off x="457200" y="274638"/>
            <a:ext cx="8458200" cy="1143000"/>
          </a:xfrm>
          <a:solidFill>
            <a:srgbClr val="004D74"/>
          </a:solidFill>
          <a:ln>
            <a:solidFill>
              <a:srgbClr val="004D7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3900" dirty="0" smtClean="0"/>
              <a:t>  W</a:t>
            </a:r>
            <a:r>
              <a:rPr lang="en-US" sz="3900" dirty="0" smtClean="0">
                <a:latin typeface="+mn-lt"/>
              </a:rPr>
              <a:t>hy there is need of supplements ?</a:t>
            </a:r>
            <a:endParaRPr lang="en-US" sz="3900" dirty="0">
              <a:latin typeface="+mn-lt"/>
            </a:endParaRPr>
          </a:p>
        </p:txBody>
      </p:sp>
      <p:pic>
        <p:nvPicPr>
          <p:cNvPr id="6" name="Picture 5" descr="stock-photo-truck-load-of-bananas-hampi-india-7556803.jpg"/>
          <p:cNvPicPr>
            <a:picLocks noChangeAspect="1"/>
          </p:cNvPicPr>
          <p:nvPr/>
        </p:nvPicPr>
        <p:blipFill>
          <a:blip r:embed="rId2"/>
          <a:srcRect l="20000" r="20000" b="9007"/>
          <a:stretch>
            <a:fillRect/>
          </a:stretch>
        </p:blipFill>
        <p:spPr>
          <a:xfrm>
            <a:off x="6629401" y="1524000"/>
            <a:ext cx="2119745" cy="2286000"/>
          </a:xfrm>
          <a:prstGeom prst="rect">
            <a:avLst/>
          </a:prstGeom>
        </p:spPr>
      </p:pic>
      <p:pic>
        <p:nvPicPr>
          <p:cNvPr id="8" name="Picture 7" descr="fast-paced-life-980x1000.jpg"/>
          <p:cNvPicPr>
            <a:picLocks noChangeAspect="1"/>
          </p:cNvPicPr>
          <p:nvPr/>
        </p:nvPicPr>
        <p:blipFill>
          <a:blip r:embed="rId3" cstate="print"/>
          <a:srcRect l="8050" r="3515"/>
          <a:stretch>
            <a:fillRect/>
          </a:stretch>
        </p:blipFill>
        <p:spPr>
          <a:xfrm>
            <a:off x="4572000" y="1524000"/>
            <a:ext cx="1981200" cy="2286000"/>
          </a:xfrm>
          <a:prstGeom prst="rect">
            <a:avLst/>
          </a:prstGeom>
        </p:spPr>
      </p:pic>
      <p:pic>
        <p:nvPicPr>
          <p:cNvPr id="9" name="Picture 8" descr="Microwave-nutrients-food.jpg"/>
          <p:cNvPicPr>
            <a:picLocks noChangeAspect="1"/>
          </p:cNvPicPr>
          <p:nvPr/>
        </p:nvPicPr>
        <p:blipFill>
          <a:blip r:embed="rId4"/>
          <a:srcRect r="3067" b="13200"/>
          <a:stretch>
            <a:fillRect/>
          </a:stretch>
        </p:blipFill>
        <p:spPr>
          <a:xfrm>
            <a:off x="4800600" y="3900055"/>
            <a:ext cx="3886200" cy="2319960"/>
          </a:xfrm>
          <a:prstGeom prst="rect">
            <a:avLst/>
          </a:prstGeom>
        </p:spPr>
      </p:pic>
    </p:spTree>
    <p:extLst>
      <p:ext uri="{BB962C8B-B14F-4D97-AF65-F5344CB8AC3E}">
        <p14:creationId xmlns:p14="http://schemas.microsoft.com/office/powerpoint/2010/main" xmlns="" val="40319390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lt1"/>
                </a:solidFill>
                <a:effectLst/>
                <a:uLnTx/>
                <a:uFillTx/>
                <a:latin typeface="+mn-lt"/>
                <a:ea typeface="+mn-ea"/>
                <a:cs typeface="+mn-cs"/>
              </a:rPr>
              <a:t>  Importance of Calcium</a:t>
            </a:r>
            <a:endParaRPr kumimoji="0" lang="en-IN" sz="4000" b="0" i="0" u="none" strike="noStrike" kern="1200" cap="none" spc="0" normalizeH="0" baseline="0" noProof="0" dirty="0">
              <a:ln>
                <a:noFill/>
              </a:ln>
              <a:solidFill>
                <a:schemeClr val="lt1"/>
              </a:solidFill>
              <a:effectLst/>
              <a:uLnTx/>
              <a:uFillTx/>
              <a:latin typeface="+mn-lt"/>
              <a:ea typeface="+mn-ea"/>
              <a:cs typeface="+mn-cs"/>
            </a:endParaRPr>
          </a:p>
        </p:txBody>
      </p:sp>
      <p:pic>
        <p:nvPicPr>
          <p:cNvPr id="4" name="Why is Calcium Important.mp4">
            <a:hlinkClick r:id="" action="ppaction://media"/>
          </p:cNvPr>
          <p:cNvPicPr>
            <a:picLocks noRot="1" noChangeAspect="1"/>
          </p:cNvPicPr>
          <p:nvPr>
            <a:videoFile r:link="rId1"/>
          </p:nvPr>
        </p:nvPicPr>
        <p:blipFill>
          <a:blip r:embed="rId3"/>
          <a:stretch>
            <a:fillRect/>
          </a:stretch>
        </p:blipFill>
        <p:spPr>
          <a:xfrm>
            <a:off x="1346200" y="1485900"/>
            <a:ext cx="6451600" cy="48387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38300" y="609600"/>
            <a:ext cx="5867400" cy="1143000"/>
          </a:xfrm>
          <a:solidFill>
            <a:srgbClr val="004D74"/>
          </a:solidFill>
          <a:ln>
            <a:solidFill>
              <a:srgbClr val="004D74"/>
            </a:solidFill>
          </a:ln>
        </p:spPr>
        <p:style>
          <a:lnRef idx="0">
            <a:schemeClr val="accent1"/>
          </a:lnRef>
          <a:fillRef idx="3">
            <a:schemeClr val="accent1"/>
          </a:fillRef>
          <a:effectRef idx="3">
            <a:schemeClr val="accent1"/>
          </a:effectRef>
          <a:fontRef idx="minor">
            <a:schemeClr val="lt1"/>
          </a:fontRef>
        </p:style>
        <p:txBody>
          <a:bodyPr>
            <a:normAutofit/>
          </a:bodyPr>
          <a:lstStyle/>
          <a:p>
            <a:r>
              <a:rPr lang="en-US" dirty="0" smtClean="0"/>
              <a:t>IMMUNITY BOOST</a:t>
            </a:r>
            <a:endParaRPr lang="en-US" dirty="0">
              <a:latin typeface="+mn-lt"/>
            </a:endParaRPr>
          </a:p>
        </p:txBody>
      </p:sp>
      <p:pic>
        <p:nvPicPr>
          <p:cNvPr id="3" name="Picture 2" descr="19866727_xxl.jpg"/>
          <p:cNvPicPr>
            <a:picLocks noChangeAspect="1"/>
          </p:cNvPicPr>
          <p:nvPr/>
        </p:nvPicPr>
        <p:blipFill>
          <a:blip r:embed="rId2" cstate="print"/>
          <a:srcRect t="7778" b="17126"/>
          <a:stretch>
            <a:fillRect/>
          </a:stretch>
        </p:blipFill>
        <p:spPr>
          <a:xfrm>
            <a:off x="2418202" y="1905000"/>
            <a:ext cx="4307597" cy="4267200"/>
          </a:xfrm>
          <a:prstGeom prst="rect">
            <a:avLst/>
          </a:prstGeom>
        </p:spPr>
      </p:pic>
    </p:spTree>
    <p:extLst>
      <p:ext uri="{BB962C8B-B14F-4D97-AF65-F5344CB8AC3E}">
        <p14:creationId xmlns:p14="http://schemas.microsoft.com/office/powerpoint/2010/main" xmlns="" val="21869180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munity.jpg"/>
          <p:cNvPicPr>
            <a:picLocks noChangeAspect="1"/>
          </p:cNvPicPr>
          <p:nvPr/>
        </p:nvPicPr>
        <p:blipFill>
          <a:blip r:embed="rId2"/>
          <a:srcRect l="19964" r="16733"/>
          <a:stretch>
            <a:fillRect/>
          </a:stretch>
        </p:blipFill>
        <p:spPr>
          <a:xfrm>
            <a:off x="4599238" y="2514600"/>
            <a:ext cx="4544762" cy="3829048"/>
          </a:xfrm>
          <a:prstGeom prst="rect">
            <a:avLst/>
          </a:prstGeom>
        </p:spPr>
      </p:pic>
      <p:sp>
        <p:nvSpPr>
          <p:cNvPr id="3" name="Content Placeholder 2"/>
          <p:cNvSpPr>
            <a:spLocks noGrp="1"/>
          </p:cNvSpPr>
          <p:nvPr>
            <p:ph idx="1"/>
          </p:nvPr>
        </p:nvSpPr>
        <p:spPr>
          <a:xfrm>
            <a:off x="304800" y="1600200"/>
            <a:ext cx="4419600" cy="4953000"/>
          </a:xfrm>
        </p:spPr>
        <p:txBody>
          <a:bodyPr>
            <a:normAutofit fontScale="77500" lnSpcReduction="20000"/>
          </a:bodyPr>
          <a:lstStyle/>
          <a:p>
            <a:pPr algn="just">
              <a:lnSpc>
                <a:spcPct val="120000"/>
              </a:lnSpc>
            </a:pPr>
            <a:r>
              <a:rPr lang="en-IN" sz="2600" b="1" dirty="0"/>
              <a:t>I</a:t>
            </a:r>
            <a:r>
              <a:rPr lang="en-IN" sz="2600" b="1" dirty="0" smtClean="0"/>
              <a:t>mmunity</a:t>
            </a:r>
            <a:r>
              <a:rPr lang="en-IN" sz="2600" dirty="0"/>
              <a:t> is the balanced state of having adequate biological </a:t>
            </a:r>
            <a:r>
              <a:rPr lang="en-IN" sz="2600" dirty="0" smtClean="0"/>
              <a:t>defences </a:t>
            </a:r>
            <a:r>
              <a:rPr lang="en-IN" sz="2600" dirty="0"/>
              <a:t>to fight infection, disease, or other unwanted biological invasion, while having adequate tolerance to avoid allergy, and autoimmune </a:t>
            </a:r>
            <a:r>
              <a:rPr lang="en-IN" sz="2600" dirty="0" smtClean="0"/>
              <a:t>diseases</a:t>
            </a:r>
          </a:p>
          <a:p>
            <a:pPr marL="0" indent="0" algn="just">
              <a:lnSpc>
                <a:spcPct val="120000"/>
              </a:lnSpc>
              <a:buNone/>
            </a:pPr>
            <a:r>
              <a:rPr lang="en-US" sz="2600" b="1" dirty="0" smtClean="0"/>
              <a:t>Factors effecting immune system</a:t>
            </a:r>
          </a:p>
          <a:p>
            <a:pPr algn="just">
              <a:lnSpc>
                <a:spcPct val="120000"/>
              </a:lnSpc>
            </a:pPr>
            <a:r>
              <a:rPr lang="en-US" sz="2600" dirty="0" smtClean="0"/>
              <a:t>Stress</a:t>
            </a:r>
          </a:p>
          <a:p>
            <a:pPr algn="just">
              <a:lnSpc>
                <a:spcPct val="120000"/>
              </a:lnSpc>
            </a:pPr>
            <a:r>
              <a:rPr lang="en-US" sz="2600" dirty="0" smtClean="0"/>
              <a:t>Highly processed foods</a:t>
            </a:r>
          </a:p>
          <a:p>
            <a:pPr algn="just">
              <a:lnSpc>
                <a:spcPct val="120000"/>
              </a:lnSpc>
            </a:pPr>
            <a:r>
              <a:rPr lang="en-US" sz="2600" dirty="0" smtClean="0"/>
              <a:t>Alcohol</a:t>
            </a:r>
          </a:p>
          <a:p>
            <a:pPr algn="just">
              <a:lnSpc>
                <a:spcPct val="120000"/>
              </a:lnSpc>
            </a:pPr>
            <a:r>
              <a:rPr lang="en-US" sz="2600" dirty="0" smtClean="0"/>
              <a:t>Excessive use of medicines</a:t>
            </a:r>
          </a:p>
          <a:p>
            <a:pPr algn="just">
              <a:lnSpc>
                <a:spcPct val="120000"/>
              </a:lnSpc>
            </a:pPr>
            <a:r>
              <a:rPr lang="en-US" sz="2600" dirty="0" smtClean="0"/>
              <a:t>Lifestyle</a:t>
            </a:r>
          </a:p>
          <a:p>
            <a:pPr algn="just">
              <a:lnSpc>
                <a:spcPct val="120000"/>
              </a:lnSpc>
            </a:pPr>
            <a:r>
              <a:rPr lang="en-US" sz="2600" dirty="0" smtClean="0"/>
              <a:t>Poor eating habits</a:t>
            </a:r>
          </a:p>
          <a:p>
            <a:pPr marL="0" indent="0" algn="just">
              <a:lnSpc>
                <a:spcPct val="120000"/>
              </a:lnSpc>
              <a:buNone/>
            </a:pPr>
            <a:endParaRPr lang="en-IN" sz="1800" dirty="0" smtClean="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Immunity</a:t>
            </a:r>
            <a:endParaRPr lang="en-IN" sz="4000" dirty="0">
              <a:latin typeface="+mn-lt"/>
            </a:endParaRPr>
          </a:p>
        </p:txBody>
      </p:sp>
    </p:spTree>
    <p:extLst>
      <p:ext uri="{BB962C8B-B14F-4D97-AF65-F5344CB8AC3E}">
        <p14:creationId xmlns:p14="http://schemas.microsoft.com/office/powerpoint/2010/main" xmlns="" val="3584767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685800" y="2819400"/>
            <a:ext cx="7772400" cy="1828800"/>
          </a:xfrm>
        </p:spPr>
        <p:txBody>
          <a:bodyPr>
            <a:normAutofit/>
          </a:bodyPr>
          <a:lstStyle/>
          <a:p>
            <a:r>
              <a:rPr lang="en-US" dirty="0" smtClean="0">
                <a:solidFill>
                  <a:srgbClr val="004D74"/>
                </a:solidFill>
                <a:latin typeface="+mn-lt"/>
              </a:rPr>
              <a:t>SPIRULINA</a:t>
            </a:r>
            <a:endParaRPr lang="en-US" dirty="0">
              <a:solidFill>
                <a:srgbClr val="004D74"/>
              </a:solidFill>
              <a:latin typeface="+mn-lt"/>
            </a:endParaRPr>
          </a:p>
        </p:txBody>
      </p:sp>
      <p:pic>
        <p:nvPicPr>
          <p:cNvPr id="3" name="Picture 2" descr="Vestige Logo-01.png"/>
          <p:cNvPicPr>
            <a:picLocks noChangeAspect="1"/>
          </p:cNvPicPr>
          <p:nvPr/>
        </p:nvPicPr>
        <p:blipFill>
          <a:blip r:embed="rId2" cstate="print"/>
          <a:srcRect l="21212" t="21818" r="15455" b="14848"/>
          <a:stretch>
            <a:fillRect/>
          </a:stretch>
        </p:blipFill>
        <p:spPr>
          <a:xfrm>
            <a:off x="3657600" y="1676400"/>
            <a:ext cx="1828800" cy="1828800"/>
          </a:xfrm>
          <a:prstGeom prst="rect">
            <a:avLst/>
          </a:prstGeom>
        </p:spPr>
      </p:pic>
    </p:spTree>
    <p:extLst>
      <p:ext uri="{BB962C8B-B14F-4D97-AF65-F5344CB8AC3E}">
        <p14:creationId xmlns:p14="http://schemas.microsoft.com/office/powerpoint/2010/main" xmlns="" val="2769422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0"/>
            <a:ext cx="3505200" cy="5105400"/>
          </a:xfrm>
        </p:spPr>
        <p:txBody>
          <a:bodyPr>
            <a:normAutofit/>
          </a:bodyPr>
          <a:lstStyle/>
          <a:p>
            <a:pPr algn="just">
              <a:lnSpc>
                <a:spcPct val="120000"/>
              </a:lnSpc>
            </a:pPr>
            <a:r>
              <a:rPr lang="en-US" sz="2000" i="1" dirty="0">
                <a:latin typeface="+mj-lt"/>
              </a:rPr>
              <a:t>Spirulina</a:t>
            </a:r>
            <a:r>
              <a:rPr lang="en-US" sz="2000" dirty="0">
                <a:latin typeface="+mj-lt"/>
              </a:rPr>
              <a:t>  </a:t>
            </a:r>
            <a:r>
              <a:rPr lang="en-US" sz="2000" dirty="0" smtClean="0">
                <a:latin typeface="+mj-lt"/>
              </a:rPr>
              <a:t>has </a:t>
            </a:r>
            <a:r>
              <a:rPr lang="en-US" sz="2000" dirty="0">
                <a:latin typeface="+mj-lt"/>
              </a:rPr>
              <a:t>been consumed for centuries due to its high nutritional value and supposed health </a:t>
            </a:r>
            <a:r>
              <a:rPr lang="en-US" sz="2000" dirty="0" smtClean="0">
                <a:latin typeface="+mj-lt"/>
              </a:rPr>
              <a:t>benefits</a:t>
            </a:r>
          </a:p>
          <a:p>
            <a:pPr algn="just">
              <a:lnSpc>
                <a:spcPct val="120000"/>
              </a:lnSpc>
            </a:pPr>
            <a:r>
              <a:rPr lang="en-US" sz="2000" dirty="0" smtClean="0">
                <a:latin typeface="+mj-lt"/>
              </a:rPr>
              <a:t>Today,</a:t>
            </a:r>
            <a:r>
              <a:rPr lang="en-US" sz="2000" dirty="0">
                <a:latin typeface="+mj-lt"/>
              </a:rPr>
              <a:t> </a:t>
            </a:r>
            <a:r>
              <a:rPr lang="en-US" sz="2000" i="1" dirty="0" smtClean="0">
                <a:latin typeface="+mj-lt"/>
              </a:rPr>
              <a:t>Spirulina is endorsed</a:t>
            </a:r>
            <a:r>
              <a:rPr lang="en-US" sz="2000" dirty="0">
                <a:latin typeface="+mj-lt"/>
              </a:rPr>
              <a:t> as a secret, potent </a:t>
            </a:r>
            <a:r>
              <a:rPr lang="en-US" sz="2000" dirty="0" smtClean="0">
                <a:latin typeface="+mj-lt"/>
              </a:rPr>
              <a:t>"super food," </a:t>
            </a:r>
            <a:r>
              <a:rPr lang="en-US" sz="2000" dirty="0">
                <a:latin typeface="+mj-lt"/>
              </a:rPr>
              <a:t>a "miracle from the </a:t>
            </a:r>
            <a:r>
              <a:rPr lang="en-US" sz="2000" dirty="0" smtClean="0">
                <a:latin typeface="+mj-lt"/>
              </a:rPr>
              <a:t>sea“</a:t>
            </a:r>
          </a:p>
          <a:p>
            <a:pPr algn="just">
              <a:lnSpc>
                <a:spcPct val="120000"/>
              </a:lnSpc>
            </a:pPr>
            <a:r>
              <a:rPr lang="en-US" sz="2000" dirty="0">
                <a:latin typeface="+mj-lt"/>
              </a:rPr>
              <a:t>Spirulina is </a:t>
            </a:r>
            <a:r>
              <a:rPr lang="en-US" sz="2000" dirty="0" smtClean="0">
                <a:latin typeface="+mj-lt"/>
              </a:rPr>
              <a:t>described </a:t>
            </a:r>
            <a:r>
              <a:rPr lang="en-US" sz="2000" dirty="0">
                <a:latin typeface="+mj-lt"/>
              </a:rPr>
              <a:t>as the most complete food source in the </a:t>
            </a:r>
            <a:r>
              <a:rPr lang="en-US" sz="2000" dirty="0" smtClean="0">
                <a:latin typeface="+mj-lt"/>
              </a:rPr>
              <a:t>world</a:t>
            </a:r>
            <a:endParaRPr lang="en-US" sz="2000" dirty="0" smtClean="0">
              <a:latin typeface="+mj-lt"/>
              <a:cs typeface="Arial" pitchFamily="34" charset="0"/>
            </a:endParaRPr>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a:t>
            </a:r>
            <a:r>
              <a:rPr lang="en-US" sz="4000" dirty="0" err="1" smtClean="0"/>
              <a:t>Spirulina</a:t>
            </a:r>
            <a:endParaRPr lang="en-IN" sz="4000" dirty="0">
              <a:latin typeface="+mn-lt"/>
            </a:endParaRPr>
          </a:p>
        </p:txBody>
      </p:sp>
      <p:pic>
        <p:nvPicPr>
          <p:cNvPr id="8" name="Picture 7" descr="Spirulina-Powder1024x682.jpg"/>
          <p:cNvPicPr>
            <a:picLocks noChangeAspect="1"/>
          </p:cNvPicPr>
          <p:nvPr/>
        </p:nvPicPr>
        <p:blipFill>
          <a:blip r:embed="rId2"/>
          <a:srcRect l="6854" r="7500" b="7880"/>
          <a:stretch>
            <a:fillRect/>
          </a:stretch>
        </p:blipFill>
        <p:spPr>
          <a:xfrm>
            <a:off x="3841716" y="2133600"/>
            <a:ext cx="4999440" cy="3581400"/>
          </a:xfrm>
          <a:prstGeom prst="rect">
            <a:avLst/>
          </a:prstGeom>
        </p:spPr>
      </p:pic>
    </p:spTree>
    <p:extLst>
      <p:ext uri="{BB962C8B-B14F-4D97-AF65-F5344CB8AC3E}">
        <p14:creationId xmlns:p14="http://schemas.microsoft.com/office/powerpoint/2010/main" xmlns="" val="16263071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s (3).jpg"/>
          <p:cNvPicPr>
            <a:picLocks noChangeAspect="1"/>
          </p:cNvPicPr>
          <p:nvPr/>
        </p:nvPicPr>
        <p:blipFill>
          <a:blip r:embed="rId2"/>
          <a:stretch>
            <a:fillRect/>
          </a:stretch>
        </p:blipFill>
        <p:spPr>
          <a:xfrm>
            <a:off x="5257800" y="2362200"/>
            <a:ext cx="3886201" cy="3267581"/>
          </a:xfrm>
          <a:prstGeom prst="rect">
            <a:avLst/>
          </a:prstGeom>
        </p:spPr>
      </p:pic>
      <p:sp>
        <p:nvSpPr>
          <p:cNvPr id="3" name="Content Placeholder 2"/>
          <p:cNvSpPr>
            <a:spLocks noGrp="1"/>
          </p:cNvSpPr>
          <p:nvPr>
            <p:ph idx="1"/>
          </p:nvPr>
        </p:nvSpPr>
        <p:spPr>
          <a:xfrm>
            <a:off x="0" y="1524000"/>
            <a:ext cx="5257800" cy="5334000"/>
          </a:xfrm>
        </p:spPr>
        <p:txBody>
          <a:bodyPr>
            <a:normAutofit fontScale="55000" lnSpcReduction="20000"/>
          </a:bodyPr>
          <a:lstStyle/>
          <a:p>
            <a:pPr algn="just">
              <a:lnSpc>
                <a:spcPct val="120000"/>
              </a:lnSpc>
            </a:pPr>
            <a:r>
              <a:rPr lang="en-IN" sz="3600" dirty="0" err="1" smtClean="0"/>
              <a:t>Spirulina</a:t>
            </a:r>
            <a:r>
              <a:rPr lang="en-IN" sz="3600" dirty="0" smtClean="0"/>
              <a:t> is packed with many vital nutrients that can protect you from illness and disease:</a:t>
            </a:r>
          </a:p>
          <a:p>
            <a:pPr lvl="1" algn="just">
              <a:lnSpc>
                <a:spcPct val="120000"/>
              </a:lnSpc>
            </a:pPr>
            <a:r>
              <a:rPr lang="en-IN" sz="3300" dirty="0" err="1" smtClean="0"/>
              <a:t>Spirulina</a:t>
            </a:r>
            <a:r>
              <a:rPr lang="en-IN" sz="3300" dirty="0" smtClean="0"/>
              <a:t> has </a:t>
            </a:r>
            <a:r>
              <a:rPr lang="en-IN" sz="3300" b="1" dirty="0" smtClean="0"/>
              <a:t>10 times more beta-carotene </a:t>
            </a:r>
            <a:r>
              <a:rPr lang="en-IN" sz="3300" dirty="0" smtClean="0"/>
              <a:t>than in carrots</a:t>
            </a:r>
          </a:p>
          <a:p>
            <a:pPr lvl="1" algn="just">
              <a:lnSpc>
                <a:spcPct val="120000"/>
              </a:lnSpc>
            </a:pPr>
            <a:r>
              <a:rPr lang="en-IN" sz="3300" dirty="0" smtClean="0"/>
              <a:t>Complete protein. </a:t>
            </a:r>
            <a:r>
              <a:rPr lang="en-IN" sz="3300" dirty="0" err="1" smtClean="0"/>
              <a:t>Spirulina</a:t>
            </a:r>
            <a:r>
              <a:rPr lang="en-IN" sz="3300" dirty="0" smtClean="0"/>
              <a:t> is composed of about </a:t>
            </a:r>
            <a:r>
              <a:rPr lang="en-IN" sz="3300" b="1" dirty="0" smtClean="0"/>
              <a:t>55 - 77% protein and 18 essential amino acids</a:t>
            </a:r>
          </a:p>
          <a:p>
            <a:pPr lvl="1" algn="just">
              <a:lnSpc>
                <a:spcPct val="120000"/>
              </a:lnSpc>
            </a:pPr>
            <a:r>
              <a:rPr lang="en-IN" sz="3300" dirty="0" smtClean="0"/>
              <a:t>Gamma </a:t>
            </a:r>
            <a:r>
              <a:rPr lang="en-IN" sz="3300" dirty="0"/>
              <a:t>linolenic acid (</a:t>
            </a:r>
            <a:r>
              <a:rPr lang="en-IN" sz="3300" b="1" dirty="0"/>
              <a:t>GLA</a:t>
            </a:r>
            <a:r>
              <a:rPr lang="en-IN" sz="3300" dirty="0"/>
              <a:t>), one of the rarest essential fatty </a:t>
            </a:r>
            <a:r>
              <a:rPr lang="en-IN" sz="3300" dirty="0" smtClean="0"/>
              <a:t>acids, </a:t>
            </a:r>
            <a:r>
              <a:rPr lang="en-IN" sz="3300" dirty="0"/>
              <a:t>is found in </a:t>
            </a:r>
            <a:r>
              <a:rPr lang="en-IN" sz="3300" dirty="0" err="1" smtClean="0"/>
              <a:t>spirulina</a:t>
            </a:r>
            <a:endParaRPr lang="en-IN" sz="3300" dirty="0"/>
          </a:p>
          <a:p>
            <a:pPr lvl="1" algn="just">
              <a:lnSpc>
                <a:spcPct val="120000"/>
              </a:lnSpc>
            </a:pPr>
            <a:r>
              <a:rPr lang="en-IN" sz="3300" dirty="0" smtClean="0"/>
              <a:t>It contains essential vitamins like </a:t>
            </a:r>
            <a:r>
              <a:rPr lang="en-IN" sz="3300" b="1" dirty="0" smtClean="0"/>
              <a:t>B, C </a:t>
            </a:r>
            <a:r>
              <a:rPr lang="en-IN" sz="3300" b="1" dirty="0"/>
              <a:t>and </a:t>
            </a:r>
            <a:r>
              <a:rPr lang="en-IN" sz="3300" b="1" dirty="0" smtClean="0"/>
              <a:t>E</a:t>
            </a:r>
            <a:endParaRPr lang="en-IN" sz="3300" b="1" dirty="0"/>
          </a:p>
          <a:p>
            <a:pPr lvl="1" algn="just">
              <a:lnSpc>
                <a:spcPct val="120000"/>
              </a:lnSpc>
            </a:pPr>
            <a:r>
              <a:rPr lang="en-IN" sz="3300" dirty="0" smtClean="0"/>
              <a:t>Spirulina </a:t>
            </a:r>
            <a:r>
              <a:rPr lang="en-IN" sz="3300" dirty="0"/>
              <a:t>is a rich source of </a:t>
            </a:r>
            <a:r>
              <a:rPr lang="en-IN" sz="3300" b="1" dirty="0" smtClean="0"/>
              <a:t>potassium, calcium</a:t>
            </a:r>
            <a:r>
              <a:rPr lang="en-IN" sz="3300" b="1" dirty="0"/>
              <a:t>, chromium, copper, iron and </a:t>
            </a:r>
            <a:r>
              <a:rPr lang="en-IN" sz="3300" b="1" dirty="0" smtClean="0"/>
              <a:t>magnesium</a:t>
            </a:r>
            <a:endParaRPr lang="en-IN" sz="3300" b="1" dirty="0"/>
          </a:p>
          <a:p>
            <a:pPr lvl="1" algn="just">
              <a:lnSpc>
                <a:spcPct val="120000"/>
              </a:lnSpc>
            </a:pPr>
            <a:r>
              <a:rPr lang="en-IN" sz="3300" dirty="0" smtClean="0"/>
              <a:t>It </a:t>
            </a:r>
            <a:r>
              <a:rPr lang="en-IN" sz="3300" dirty="0"/>
              <a:t>is a great source of powerful plant-based </a:t>
            </a:r>
            <a:r>
              <a:rPr lang="en-IN" sz="3300" dirty="0" smtClean="0"/>
              <a:t>nutrients</a:t>
            </a:r>
            <a:endParaRPr lang="en-IN" sz="3300" dirty="0"/>
          </a:p>
          <a:p>
            <a:pPr algn="just"/>
            <a:endParaRPr lang="en-IN" dirty="0"/>
          </a:p>
        </p:txBody>
      </p:sp>
      <p:sp>
        <p:nvSpPr>
          <p:cNvPr id="4"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a:t>
            </a:r>
            <a:r>
              <a:rPr lang="en-US" sz="4000" dirty="0" err="1" smtClean="0"/>
              <a:t>Spirulina</a:t>
            </a:r>
            <a:endParaRPr lang="en-IN" sz="4000" dirty="0">
              <a:latin typeface="+mn-lt"/>
            </a:endParaRPr>
          </a:p>
        </p:txBody>
      </p:sp>
    </p:spTree>
    <p:extLst>
      <p:ext uri="{BB962C8B-B14F-4D97-AF65-F5344CB8AC3E}">
        <p14:creationId xmlns:p14="http://schemas.microsoft.com/office/powerpoint/2010/main" xmlns="" val="41570871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1234.jpg"/>
          <p:cNvPicPr>
            <a:picLocks noChangeAspect="1"/>
          </p:cNvPicPr>
          <p:nvPr/>
        </p:nvPicPr>
        <p:blipFill>
          <a:blip r:embed="rId2"/>
          <a:stretch>
            <a:fillRect/>
          </a:stretch>
        </p:blipFill>
        <p:spPr>
          <a:xfrm>
            <a:off x="250469" y="4648200"/>
            <a:ext cx="1730731" cy="2152650"/>
          </a:xfrm>
          <a:prstGeom prst="rect">
            <a:avLst/>
          </a:prstGeom>
        </p:spPr>
      </p:pic>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Who should take </a:t>
            </a:r>
            <a:r>
              <a:rPr lang="en-US" sz="4000" dirty="0" err="1" smtClean="0"/>
              <a:t>Spirulina</a:t>
            </a:r>
            <a:r>
              <a:rPr lang="en-US" sz="4000" dirty="0" smtClean="0"/>
              <a:t>?</a:t>
            </a:r>
            <a:endParaRPr lang="en-IN" sz="4000" dirty="0">
              <a:latin typeface="+mn-lt"/>
            </a:endParaRPr>
          </a:p>
        </p:txBody>
      </p:sp>
      <p:graphicFrame>
        <p:nvGraphicFramePr>
          <p:cNvPr id="6" name="Diagram 5"/>
          <p:cNvGraphicFramePr/>
          <p:nvPr/>
        </p:nvGraphicFramePr>
        <p:xfrm>
          <a:off x="0" y="1397000"/>
          <a:ext cx="914400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images (7).jpg"/>
          <p:cNvPicPr>
            <a:picLocks noChangeAspect="1"/>
          </p:cNvPicPr>
          <p:nvPr/>
        </p:nvPicPr>
        <p:blipFill>
          <a:blip r:embed="rId7"/>
          <a:srcRect l="17778"/>
          <a:stretch>
            <a:fillRect/>
          </a:stretch>
        </p:blipFill>
        <p:spPr>
          <a:xfrm>
            <a:off x="7391400" y="2819400"/>
            <a:ext cx="1511512" cy="1838325"/>
          </a:xfrm>
          <a:prstGeom prst="rect">
            <a:avLst/>
          </a:prstGeom>
        </p:spPr>
      </p:pic>
      <p:pic>
        <p:nvPicPr>
          <p:cNvPr id="9" name="Picture 8" descr="182017147_d1.jpg"/>
          <p:cNvPicPr>
            <a:picLocks noChangeAspect="1"/>
          </p:cNvPicPr>
          <p:nvPr/>
        </p:nvPicPr>
        <p:blipFill>
          <a:blip r:embed="rId8"/>
          <a:srcRect l="8750" r="21250"/>
          <a:stretch>
            <a:fillRect/>
          </a:stretch>
        </p:blipFill>
        <p:spPr>
          <a:xfrm>
            <a:off x="7086600" y="4724400"/>
            <a:ext cx="1828800" cy="1469572"/>
          </a:xfrm>
          <a:prstGeom prst="rect">
            <a:avLst/>
          </a:prstGeom>
        </p:spPr>
      </p:pic>
      <p:pic>
        <p:nvPicPr>
          <p:cNvPr id="10" name="Picture 9" descr="1435657640793.jpg"/>
          <p:cNvPicPr>
            <a:picLocks noChangeAspect="1"/>
          </p:cNvPicPr>
          <p:nvPr/>
        </p:nvPicPr>
        <p:blipFill>
          <a:blip r:embed="rId9"/>
          <a:srcRect l="11290" t="16028" r="39677" b="6322"/>
          <a:stretch>
            <a:fillRect/>
          </a:stretch>
        </p:blipFill>
        <p:spPr>
          <a:xfrm>
            <a:off x="7391400" y="1524000"/>
            <a:ext cx="1371600" cy="1219200"/>
          </a:xfrm>
          <a:prstGeom prst="rect">
            <a:avLst/>
          </a:prstGeom>
        </p:spPr>
      </p:pic>
      <p:pic>
        <p:nvPicPr>
          <p:cNvPr id="12" name="Picture 11" descr="120.jpg"/>
          <p:cNvPicPr>
            <a:picLocks noChangeAspect="1"/>
          </p:cNvPicPr>
          <p:nvPr/>
        </p:nvPicPr>
        <p:blipFill>
          <a:blip r:embed="rId10" cstate="print"/>
          <a:stretch>
            <a:fillRect/>
          </a:stretch>
        </p:blipFill>
        <p:spPr>
          <a:xfrm>
            <a:off x="304800" y="1676400"/>
            <a:ext cx="1078230" cy="1615440"/>
          </a:xfrm>
          <a:prstGeom prst="rect">
            <a:avLst/>
          </a:prstGeom>
        </p:spPr>
      </p:pic>
      <p:pic>
        <p:nvPicPr>
          <p:cNvPr id="13" name="Picture 12" descr="DOC HAND PATIENT shutterstock_126288149.jpg"/>
          <p:cNvPicPr>
            <a:picLocks noChangeAspect="1"/>
          </p:cNvPicPr>
          <p:nvPr/>
        </p:nvPicPr>
        <p:blipFill>
          <a:blip r:embed="rId11" cstate="email"/>
          <a:srcRect l="13329" r="10028"/>
          <a:stretch>
            <a:fillRect/>
          </a:stretch>
        </p:blipFill>
        <p:spPr>
          <a:xfrm>
            <a:off x="304800" y="3352800"/>
            <a:ext cx="1371600" cy="1193440"/>
          </a:xfrm>
          <a:prstGeom prst="rect">
            <a:avLst/>
          </a:prstGeom>
        </p:spPr>
      </p:pic>
    </p:spTree>
    <p:extLst>
      <p:ext uri="{BB962C8B-B14F-4D97-AF65-F5344CB8AC3E}">
        <p14:creationId xmlns:p14="http://schemas.microsoft.com/office/powerpoint/2010/main" xmlns="" val="21551622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pirulina-benefits.jpg"/>
          <p:cNvPicPr>
            <a:picLocks noChangeAspect="1"/>
          </p:cNvPicPr>
          <p:nvPr/>
        </p:nvPicPr>
        <p:blipFill>
          <a:blip r:embed="rId2"/>
          <a:srcRect r="3293"/>
          <a:stretch>
            <a:fillRect/>
          </a:stretch>
        </p:blipFill>
        <p:spPr>
          <a:xfrm>
            <a:off x="3980287" y="2438400"/>
            <a:ext cx="5163714" cy="3429000"/>
          </a:xfrm>
          <a:prstGeom prst="rect">
            <a:avLst/>
          </a:prstGeom>
        </p:spPr>
      </p:pic>
      <p:sp>
        <p:nvSpPr>
          <p:cNvPr id="3" name="Content Placeholder 2"/>
          <p:cNvSpPr>
            <a:spLocks noGrp="1"/>
          </p:cNvSpPr>
          <p:nvPr>
            <p:ph idx="1"/>
          </p:nvPr>
        </p:nvSpPr>
        <p:spPr>
          <a:xfrm>
            <a:off x="457200" y="1600200"/>
            <a:ext cx="6324600" cy="4724400"/>
          </a:xfrm>
        </p:spPr>
        <p:txBody>
          <a:bodyPr>
            <a:normAutofit fontScale="70000" lnSpcReduction="20000"/>
          </a:bodyPr>
          <a:lstStyle/>
          <a:p>
            <a:pPr>
              <a:lnSpc>
                <a:spcPct val="120000"/>
              </a:lnSpc>
              <a:spcBef>
                <a:spcPct val="50000"/>
              </a:spcBef>
            </a:pPr>
            <a:r>
              <a:rPr lang="en-US" sz="3100" dirty="0" smtClean="0"/>
              <a:t>May Help in:</a:t>
            </a:r>
          </a:p>
          <a:p>
            <a:pPr lvl="1">
              <a:lnSpc>
                <a:spcPct val="120000"/>
              </a:lnSpc>
              <a:spcBef>
                <a:spcPct val="50000"/>
              </a:spcBef>
            </a:pPr>
            <a:r>
              <a:rPr lang="en-US" sz="2700" dirty="0" smtClean="0"/>
              <a:t>General </a:t>
            </a:r>
            <a:r>
              <a:rPr lang="en-US" sz="2700" dirty="0"/>
              <a:t>Weakness, fatigue, early </a:t>
            </a:r>
            <a:r>
              <a:rPr lang="en-US" sz="2700" dirty="0" smtClean="0"/>
              <a:t>aging</a:t>
            </a:r>
            <a:endParaRPr lang="en-US" sz="2700" dirty="0"/>
          </a:p>
          <a:p>
            <a:pPr lvl="1">
              <a:lnSpc>
                <a:spcPct val="120000"/>
              </a:lnSpc>
              <a:spcBef>
                <a:spcPct val="50000"/>
              </a:spcBef>
            </a:pPr>
            <a:r>
              <a:rPr lang="en-US" sz="2700" dirty="0"/>
              <a:t>Skin </a:t>
            </a:r>
            <a:r>
              <a:rPr lang="en-US" sz="2700" dirty="0" smtClean="0"/>
              <a:t>Problems like Acne or dry Skin</a:t>
            </a:r>
            <a:endParaRPr lang="en-US" sz="2700" dirty="0"/>
          </a:p>
          <a:p>
            <a:pPr lvl="1">
              <a:lnSpc>
                <a:spcPct val="120000"/>
              </a:lnSpc>
              <a:spcBef>
                <a:spcPct val="50000"/>
              </a:spcBef>
            </a:pPr>
            <a:r>
              <a:rPr lang="en-US" sz="2700" dirty="0"/>
              <a:t>Diabetes</a:t>
            </a:r>
          </a:p>
          <a:p>
            <a:pPr lvl="1">
              <a:lnSpc>
                <a:spcPct val="120000"/>
              </a:lnSpc>
              <a:spcBef>
                <a:spcPct val="50000"/>
              </a:spcBef>
            </a:pPr>
            <a:r>
              <a:rPr lang="en-US" sz="2700" dirty="0"/>
              <a:t>Anemia</a:t>
            </a:r>
          </a:p>
          <a:p>
            <a:pPr lvl="1">
              <a:lnSpc>
                <a:spcPct val="120000"/>
              </a:lnSpc>
              <a:spcBef>
                <a:spcPct val="50000"/>
              </a:spcBef>
            </a:pPr>
            <a:r>
              <a:rPr lang="en-US" sz="2700" dirty="0"/>
              <a:t>Memory Loss</a:t>
            </a:r>
          </a:p>
          <a:p>
            <a:pPr lvl="1">
              <a:lnSpc>
                <a:spcPct val="120000"/>
              </a:lnSpc>
              <a:spcBef>
                <a:spcPct val="50000"/>
              </a:spcBef>
            </a:pPr>
            <a:r>
              <a:rPr lang="en-US" sz="2700" dirty="0"/>
              <a:t>Poor Vision</a:t>
            </a:r>
          </a:p>
          <a:p>
            <a:pPr lvl="1">
              <a:lnSpc>
                <a:spcPct val="120000"/>
              </a:lnSpc>
              <a:spcBef>
                <a:spcPct val="50000"/>
              </a:spcBef>
            </a:pPr>
            <a:r>
              <a:rPr lang="en-US" sz="2700" dirty="0"/>
              <a:t>Hyper acidity</a:t>
            </a:r>
          </a:p>
          <a:p>
            <a:pPr lvl="1">
              <a:lnSpc>
                <a:spcPct val="120000"/>
              </a:lnSpc>
              <a:spcBef>
                <a:spcPct val="50000"/>
              </a:spcBef>
            </a:pPr>
            <a:r>
              <a:rPr lang="en-US" sz="2700" dirty="0"/>
              <a:t>Ulcers</a:t>
            </a:r>
          </a:p>
          <a:p>
            <a:pPr>
              <a:lnSpc>
                <a:spcPct val="120000"/>
              </a:lnSpc>
              <a:spcBef>
                <a:spcPct val="50000"/>
              </a:spcBef>
            </a:pPr>
            <a:r>
              <a:rPr lang="en-US" sz="3100" dirty="0" smtClean="0"/>
              <a:t>Can be taken as a </a:t>
            </a:r>
            <a:r>
              <a:rPr lang="en-US" sz="3100" dirty="0"/>
              <a:t>complete food </a:t>
            </a:r>
            <a:r>
              <a:rPr lang="en-US" sz="3100" dirty="0" smtClean="0"/>
              <a:t>supplement</a:t>
            </a:r>
            <a:endParaRPr lang="en-US" sz="3100" dirty="0"/>
          </a:p>
          <a:p>
            <a:pPr>
              <a:lnSpc>
                <a:spcPct val="120000"/>
              </a:lnSpc>
            </a:pPr>
            <a:endParaRPr lang="en-US" dirty="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Benefits of Vestige </a:t>
            </a:r>
            <a:r>
              <a:rPr lang="en-US" sz="4000" dirty="0" err="1" smtClean="0"/>
              <a:t>Spirulina</a:t>
            </a:r>
            <a:endParaRPr lang="en-IN" sz="4000" dirty="0">
              <a:latin typeface="+mn-lt"/>
            </a:endParaRPr>
          </a:p>
        </p:txBody>
      </p:sp>
    </p:spTree>
    <p:extLst>
      <p:ext uri="{BB962C8B-B14F-4D97-AF65-F5344CB8AC3E}">
        <p14:creationId xmlns:p14="http://schemas.microsoft.com/office/powerpoint/2010/main" xmlns="" val="9046757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4648200"/>
            <a:ext cx="5486400" cy="2209800"/>
          </a:xfrm>
        </p:spPr>
        <p:txBody>
          <a:bodyPr>
            <a:normAutofit/>
          </a:bodyPr>
          <a:lstStyle/>
          <a:p>
            <a:r>
              <a:rPr lang="en-US" sz="2000" dirty="0" smtClean="0"/>
              <a:t>Avoid if: </a:t>
            </a:r>
          </a:p>
          <a:p>
            <a:pPr lvl="1"/>
            <a:r>
              <a:rPr lang="en-US" sz="1600" dirty="0" smtClean="0"/>
              <a:t>If you suffer from hyperparathyroidism</a:t>
            </a:r>
          </a:p>
          <a:p>
            <a:pPr lvl="1"/>
            <a:r>
              <a:rPr lang="en-US" sz="1600" dirty="0" smtClean="0"/>
              <a:t>If you have allergies to seafood or seaweed</a:t>
            </a:r>
          </a:p>
          <a:p>
            <a:pPr lvl="1"/>
            <a:r>
              <a:rPr lang="en-US" sz="1600" dirty="0" smtClean="0"/>
              <a:t>If you have high fever</a:t>
            </a:r>
          </a:p>
          <a:p>
            <a:pPr lvl="1"/>
            <a:r>
              <a:rPr lang="en-US" sz="1600" dirty="0" smtClean="0"/>
              <a:t>If you have abnormal levels of Uric acid and Kidney related problems</a:t>
            </a:r>
            <a:endParaRPr lang="en-US" sz="1400" dirty="0" smtClean="0"/>
          </a:p>
        </p:txBody>
      </p:sp>
      <p:sp>
        <p:nvSpPr>
          <p:cNvPr id="7"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Dosage</a:t>
            </a:r>
            <a:endParaRPr lang="en-IN" sz="4000" dirty="0">
              <a:latin typeface="+mn-lt"/>
            </a:endParaRPr>
          </a:p>
        </p:txBody>
      </p:sp>
      <p:sp>
        <p:nvSpPr>
          <p:cNvPr id="8" name="Content Placeholder 2"/>
          <p:cNvSpPr txBox="1">
            <a:spLocks/>
          </p:cNvSpPr>
          <p:nvPr/>
        </p:nvSpPr>
        <p:spPr>
          <a:xfrm>
            <a:off x="533400" y="1600200"/>
            <a:ext cx="4191000" cy="18288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2-3 capsules</a:t>
            </a:r>
            <a:r>
              <a:rPr kumimoji="0" lang="en-US" sz="2400" b="0" i="0" u="none" strike="noStrike" kern="1200" cap="none" spc="0" normalizeH="0" noProof="0" dirty="0" smtClean="0">
                <a:ln>
                  <a:noFill/>
                </a:ln>
                <a:solidFill>
                  <a:schemeClr val="tx1"/>
                </a:solidFill>
                <a:effectLst/>
                <a:uLnTx/>
                <a:uFillTx/>
                <a:latin typeface="+mn-lt"/>
                <a:ea typeface="+mn-ea"/>
                <a:cs typeface="+mn-cs"/>
              </a:rPr>
              <a:t> </a:t>
            </a:r>
            <a:r>
              <a:rPr lang="en-US" sz="2400" dirty="0" smtClean="0"/>
              <a:t>Daily</a:t>
            </a:r>
            <a:r>
              <a:rPr kumimoji="0" lang="en-US" sz="2400" b="0" i="0" u="none" strike="noStrike" kern="1200" cap="none" spc="0" normalizeH="0" noProof="0" dirty="0" smtClean="0">
                <a:ln>
                  <a:noFill/>
                </a:ln>
                <a:solidFill>
                  <a:schemeClr val="tx1"/>
                </a:solidFill>
                <a:effectLst/>
                <a:uLnTx/>
                <a:uFillTx/>
                <a:latin typeface="+mn-lt"/>
                <a:ea typeface="+mn-ea"/>
                <a:cs typeface="+mn-cs"/>
              </a:rPr>
              <a:t> </a:t>
            </a:r>
            <a:r>
              <a:rPr lang="en-US" sz="2400" dirty="0" smtClean="0"/>
              <a:t>B</a:t>
            </a:r>
            <a:r>
              <a:rPr kumimoji="0" lang="en-US" sz="2400" b="0" i="0" u="none" strike="noStrike" kern="1200" cap="none" spc="0" normalizeH="0" noProof="0" dirty="0" err="1" smtClean="0">
                <a:ln>
                  <a:noFill/>
                </a:ln>
                <a:solidFill>
                  <a:schemeClr val="tx1"/>
                </a:solidFill>
                <a:effectLst/>
                <a:uLnTx/>
                <a:uFillTx/>
                <a:latin typeface="+mn-lt"/>
                <a:ea typeface="+mn-ea"/>
                <a:cs typeface="+mn-cs"/>
              </a:rPr>
              <a:t>efore</a:t>
            </a:r>
            <a:r>
              <a:rPr kumimoji="0" lang="en-US" sz="2400" b="0" i="0" u="none" strike="noStrike" kern="1200" cap="none" spc="0" normalizeH="0" noProof="0" dirty="0" smtClean="0">
                <a:ln>
                  <a:noFill/>
                </a:ln>
                <a:solidFill>
                  <a:schemeClr val="tx1"/>
                </a:solidFill>
                <a:effectLst/>
                <a:uLnTx/>
                <a:uFillTx/>
                <a:latin typeface="+mn-lt"/>
                <a:ea typeface="+mn-ea"/>
                <a:cs typeface="+mn-cs"/>
              </a:rPr>
              <a:t>/ After </a:t>
            </a:r>
            <a:r>
              <a:rPr lang="en-US" sz="2400" dirty="0" smtClean="0"/>
              <a:t>M</a:t>
            </a:r>
            <a:r>
              <a:rPr kumimoji="0" lang="en-US" sz="2400" b="0" i="0" u="none" strike="noStrike" kern="1200" cap="none" spc="0" normalizeH="0" noProof="0" dirty="0" err="1" smtClean="0">
                <a:ln>
                  <a:noFill/>
                </a:ln>
                <a:solidFill>
                  <a:schemeClr val="tx1"/>
                </a:solidFill>
                <a:effectLst/>
                <a:uLnTx/>
                <a:uFillTx/>
                <a:latin typeface="+mn-lt"/>
                <a:ea typeface="+mn-ea"/>
                <a:cs typeface="+mn-cs"/>
              </a:rPr>
              <a:t>eals</a:t>
            </a:r>
            <a:r>
              <a:rPr kumimoji="0" lang="en-US" sz="2400" b="0" i="0" u="none" strike="noStrike" kern="1200" cap="none" spc="0" normalizeH="0" noProof="0" dirty="0" smtClean="0">
                <a:ln>
                  <a:noFill/>
                </a:ln>
                <a:solidFill>
                  <a:schemeClr val="tx1"/>
                </a:solidFill>
                <a:effectLst/>
                <a:uLnTx/>
                <a:uFillTx/>
                <a:latin typeface="+mn-lt"/>
                <a:ea typeface="+mn-ea"/>
                <a:cs typeface="+mn-cs"/>
              </a:rPr>
              <a:t> </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5" name="Picture 4" descr="DSC_1172.png"/>
          <p:cNvPicPr>
            <a:picLocks noChangeAspect="1"/>
          </p:cNvPicPr>
          <p:nvPr/>
        </p:nvPicPr>
        <p:blipFill>
          <a:blip r:embed="rId2" cstate="email"/>
          <a:srcRect l="2500" t="14774" r="69167" b="19806"/>
          <a:stretch>
            <a:fillRect/>
          </a:stretch>
        </p:blipFill>
        <p:spPr>
          <a:xfrm>
            <a:off x="5465885" y="1555376"/>
            <a:ext cx="3068515" cy="4693024"/>
          </a:xfrm>
          <a:prstGeom prst="rect">
            <a:avLst/>
          </a:prstGeom>
        </p:spPr>
      </p:pic>
    </p:spTree>
    <p:extLst>
      <p:ext uri="{BB962C8B-B14F-4D97-AF65-F5344CB8AC3E}">
        <p14:creationId xmlns:p14="http://schemas.microsoft.com/office/powerpoint/2010/main" xmlns="" val="2745175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685800" y="2819400"/>
            <a:ext cx="7772400" cy="1828800"/>
          </a:xfrm>
        </p:spPr>
        <p:txBody>
          <a:bodyPr>
            <a:normAutofit/>
          </a:bodyPr>
          <a:lstStyle/>
          <a:p>
            <a:r>
              <a:rPr lang="en-US" dirty="0" smtClean="0">
                <a:solidFill>
                  <a:srgbClr val="004D74"/>
                </a:solidFill>
                <a:latin typeface="+mn-lt"/>
              </a:rPr>
              <a:t>NONI</a:t>
            </a:r>
            <a:endParaRPr lang="en-US" dirty="0">
              <a:solidFill>
                <a:srgbClr val="004D74"/>
              </a:solidFill>
              <a:latin typeface="+mn-lt"/>
            </a:endParaRPr>
          </a:p>
        </p:txBody>
      </p:sp>
      <p:pic>
        <p:nvPicPr>
          <p:cNvPr id="3" name="Picture 2" descr="Vestige Logo-01.png"/>
          <p:cNvPicPr>
            <a:picLocks noChangeAspect="1"/>
          </p:cNvPicPr>
          <p:nvPr/>
        </p:nvPicPr>
        <p:blipFill>
          <a:blip r:embed="rId2" cstate="print"/>
          <a:srcRect l="21212" t="21818" r="15455" b="14848"/>
          <a:stretch>
            <a:fillRect/>
          </a:stretch>
        </p:blipFill>
        <p:spPr>
          <a:xfrm>
            <a:off x="3657600" y="1676400"/>
            <a:ext cx="1828800" cy="1828800"/>
          </a:xfrm>
          <a:prstGeom prst="rect">
            <a:avLst/>
          </a:prstGeom>
        </p:spPr>
      </p:pic>
    </p:spTree>
    <p:extLst>
      <p:ext uri="{BB962C8B-B14F-4D97-AF65-F5344CB8AC3E}">
        <p14:creationId xmlns:p14="http://schemas.microsoft.com/office/powerpoint/2010/main" xmlns="" val="2769422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umb_COLOURBOX12403381.jpg"/>
          <p:cNvPicPr>
            <a:picLocks noChangeAspect="1"/>
          </p:cNvPicPr>
          <p:nvPr/>
        </p:nvPicPr>
        <p:blipFill>
          <a:blip r:embed="rId2"/>
          <a:stretch>
            <a:fillRect/>
          </a:stretch>
        </p:blipFill>
        <p:spPr>
          <a:xfrm>
            <a:off x="4114800" y="1524000"/>
            <a:ext cx="4648200" cy="4648200"/>
          </a:xfrm>
          <a:prstGeom prst="rect">
            <a:avLst/>
          </a:prstGeom>
        </p:spPr>
      </p:pic>
      <p:sp>
        <p:nvSpPr>
          <p:cNvPr id="2" name="Title 1"/>
          <p:cNvSpPr>
            <a:spLocks noGrp="1"/>
          </p:cNvSpPr>
          <p:nvPr>
            <p:ph type="title"/>
          </p:nvPr>
        </p:nvSpPr>
        <p:spPr>
          <a:solidFill>
            <a:srgbClr val="004D74"/>
          </a:solidFill>
          <a:ln>
            <a:solidFill>
              <a:srgbClr val="004D7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Benefits of Supplements</a:t>
            </a:r>
            <a:endParaRPr lang="en-US" sz="4000" dirty="0">
              <a:latin typeface="+mn-lt"/>
            </a:endParaRPr>
          </a:p>
        </p:txBody>
      </p:sp>
      <p:sp>
        <p:nvSpPr>
          <p:cNvPr id="3" name="Content Placeholder 2"/>
          <p:cNvSpPr>
            <a:spLocks noGrp="1"/>
          </p:cNvSpPr>
          <p:nvPr>
            <p:ph idx="1"/>
          </p:nvPr>
        </p:nvSpPr>
        <p:spPr>
          <a:xfrm>
            <a:off x="381000" y="1600200"/>
            <a:ext cx="3657600" cy="5257800"/>
          </a:xfrm>
        </p:spPr>
        <p:txBody>
          <a:bodyPr>
            <a:normAutofit/>
          </a:bodyPr>
          <a:lstStyle/>
          <a:p>
            <a:pPr algn="just">
              <a:lnSpc>
                <a:spcPct val="120000"/>
              </a:lnSpc>
            </a:pPr>
            <a:r>
              <a:rPr lang="en-US" sz="2100" b="1" dirty="0" smtClean="0">
                <a:cs typeface="Arial" pitchFamily="34" charset="0"/>
              </a:rPr>
              <a:t>Provides additional nutrients</a:t>
            </a:r>
            <a:r>
              <a:rPr lang="en-US" sz="2100" dirty="0" smtClean="0">
                <a:cs typeface="Arial" pitchFamily="34" charset="0"/>
              </a:rPr>
              <a:t> when your diet is lacking or when certain health conditions cause you to develop any deficiency</a:t>
            </a:r>
          </a:p>
          <a:p>
            <a:pPr algn="just">
              <a:lnSpc>
                <a:spcPct val="120000"/>
              </a:lnSpc>
            </a:pPr>
            <a:endParaRPr lang="en-US" sz="2100" dirty="0" smtClean="0">
              <a:cs typeface="Arial" pitchFamily="34" charset="0"/>
            </a:endParaRPr>
          </a:p>
          <a:p>
            <a:pPr algn="just">
              <a:lnSpc>
                <a:spcPct val="120000"/>
              </a:lnSpc>
            </a:pPr>
            <a:r>
              <a:rPr lang="en-US" sz="2100" dirty="0" smtClean="0">
                <a:cs typeface="Arial" pitchFamily="34" charset="0"/>
              </a:rPr>
              <a:t>They may be used to manage a single </a:t>
            </a:r>
            <a:r>
              <a:rPr lang="en-US" sz="2100" b="1" dirty="0" smtClean="0">
                <a:cs typeface="Arial" pitchFamily="34" charset="0"/>
              </a:rPr>
              <a:t>deficiency</a:t>
            </a:r>
            <a:r>
              <a:rPr lang="en-US" sz="2100" dirty="0" smtClean="0">
                <a:cs typeface="Arial" pitchFamily="34" charset="0"/>
              </a:rPr>
              <a:t>, but sometimes they are used therapeutically to manage specific health conditions or risk factors</a:t>
            </a:r>
            <a:endParaRPr lang="en-US" sz="2100" dirty="0">
              <a:cs typeface="Arial" pitchFamily="34" charset="0"/>
            </a:endParaRPr>
          </a:p>
        </p:txBody>
      </p:sp>
    </p:spTree>
    <p:extLst>
      <p:ext uri="{BB962C8B-B14F-4D97-AF65-F5344CB8AC3E}">
        <p14:creationId xmlns:p14="http://schemas.microsoft.com/office/powerpoint/2010/main" xmlns="" val="12249220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oni.jpg"/>
          <p:cNvPicPr>
            <a:picLocks noChangeAspect="1"/>
          </p:cNvPicPr>
          <p:nvPr/>
        </p:nvPicPr>
        <p:blipFill>
          <a:blip r:embed="rId2"/>
          <a:srcRect l="2433" t="4000" r="2432" b="6000"/>
          <a:stretch>
            <a:fillRect/>
          </a:stretch>
        </p:blipFill>
        <p:spPr>
          <a:xfrm>
            <a:off x="4495800" y="3048000"/>
            <a:ext cx="4648200" cy="3276600"/>
          </a:xfrm>
          <a:prstGeom prst="rect">
            <a:avLst/>
          </a:prstGeom>
        </p:spPr>
      </p:pic>
      <p:sp>
        <p:nvSpPr>
          <p:cNvPr id="3" name="Content Placeholder 2"/>
          <p:cNvSpPr>
            <a:spLocks noGrp="1"/>
          </p:cNvSpPr>
          <p:nvPr>
            <p:ph idx="1"/>
          </p:nvPr>
        </p:nvSpPr>
        <p:spPr>
          <a:xfrm>
            <a:off x="228600" y="1600200"/>
            <a:ext cx="4267200" cy="4800600"/>
          </a:xfrm>
        </p:spPr>
        <p:txBody>
          <a:bodyPr>
            <a:normAutofit lnSpcReduction="10000"/>
          </a:bodyPr>
          <a:lstStyle/>
          <a:p>
            <a:pPr marL="274320" indent="-274320" algn="just">
              <a:lnSpc>
                <a:spcPct val="120000"/>
              </a:lnSpc>
              <a:spcBef>
                <a:spcPts val="200"/>
              </a:spcBef>
              <a:buFontTx/>
              <a:buChar char="•"/>
            </a:pPr>
            <a:r>
              <a:rPr lang="en-US" sz="2000" dirty="0"/>
              <a:t>Noni has been used for more than 2000 </a:t>
            </a:r>
            <a:r>
              <a:rPr lang="en-US" sz="2000" dirty="0" smtClean="0"/>
              <a:t>years</a:t>
            </a:r>
            <a:endParaRPr lang="en-US" sz="2000" dirty="0"/>
          </a:p>
          <a:p>
            <a:pPr marL="274320" indent="-274320" algn="just">
              <a:lnSpc>
                <a:spcPct val="120000"/>
              </a:lnSpc>
              <a:spcBef>
                <a:spcPts val="200"/>
              </a:spcBef>
              <a:buFontTx/>
              <a:buChar char="•"/>
            </a:pPr>
            <a:r>
              <a:rPr lang="en-US" sz="2000" dirty="0"/>
              <a:t>Used in traditional Ayurveda for its healthful </a:t>
            </a:r>
            <a:r>
              <a:rPr lang="en-US" sz="2000" dirty="0" smtClean="0"/>
              <a:t>benefits</a:t>
            </a:r>
          </a:p>
          <a:p>
            <a:pPr marL="274320" indent="-274320" algn="just">
              <a:lnSpc>
                <a:spcPct val="120000"/>
              </a:lnSpc>
              <a:spcBef>
                <a:spcPts val="200"/>
              </a:spcBef>
              <a:buFontTx/>
              <a:buChar char="•"/>
            </a:pPr>
            <a:r>
              <a:rPr lang="en-US" sz="2000" dirty="0"/>
              <a:t>The noni plant is a source of antioxidants, Vitamin C, and </a:t>
            </a:r>
            <a:r>
              <a:rPr lang="en-US" sz="2000" dirty="0" smtClean="0"/>
              <a:t>potassium</a:t>
            </a:r>
          </a:p>
          <a:p>
            <a:pPr marL="274320" indent="-274320" algn="just">
              <a:lnSpc>
                <a:spcPct val="120000"/>
              </a:lnSpc>
              <a:spcBef>
                <a:spcPts val="200"/>
              </a:spcBef>
              <a:buFontTx/>
              <a:buChar char="•"/>
            </a:pPr>
            <a:r>
              <a:rPr lang="en-IN" sz="2000" dirty="0"/>
              <a:t>Noni is generally used as a Dietary Supplement, and a lot of health benefits are attributed to </a:t>
            </a:r>
            <a:r>
              <a:rPr lang="en-IN" sz="2000" dirty="0" smtClean="0"/>
              <a:t>it</a:t>
            </a:r>
          </a:p>
          <a:p>
            <a:pPr marL="274320" indent="-274320" algn="just">
              <a:lnSpc>
                <a:spcPct val="120000"/>
              </a:lnSpc>
              <a:spcBef>
                <a:spcPts val="200"/>
              </a:spcBef>
              <a:buFontTx/>
              <a:buChar char="•"/>
            </a:pPr>
            <a:r>
              <a:rPr lang="en-IN" sz="2000" dirty="0" smtClean="0"/>
              <a:t>Thousands </a:t>
            </a:r>
            <a:r>
              <a:rPr lang="en-IN" sz="2000" dirty="0"/>
              <a:t>of people around the globe are the proof of its </a:t>
            </a:r>
            <a:r>
              <a:rPr lang="en-IN" sz="2000" dirty="0" smtClean="0"/>
              <a:t>effectiveness</a:t>
            </a:r>
          </a:p>
          <a:p>
            <a:pPr algn="just">
              <a:lnSpc>
                <a:spcPct val="120000"/>
              </a:lnSpc>
              <a:spcBef>
                <a:spcPts val="200"/>
              </a:spcBef>
            </a:pPr>
            <a:endParaRPr lang="en-US" sz="2400" dirty="0"/>
          </a:p>
        </p:txBody>
      </p:sp>
      <p:sp>
        <p:nvSpPr>
          <p:cNvPr id="6"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a:t>
            </a:r>
            <a:r>
              <a:rPr lang="en-US" sz="4000" dirty="0" err="1" smtClean="0">
                <a:latin typeface="+mn-lt"/>
              </a:rPr>
              <a:t>Noni</a:t>
            </a:r>
            <a:endParaRPr lang="en-IN" sz="4000" dirty="0">
              <a:latin typeface="+mn-lt"/>
            </a:endParaRPr>
          </a:p>
        </p:txBody>
      </p:sp>
    </p:spTree>
    <p:extLst>
      <p:ext uri="{BB962C8B-B14F-4D97-AF65-F5344CB8AC3E}">
        <p14:creationId xmlns:p14="http://schemas.microsoft.com/office/powerpoint/2010/main" xmlns="" val="17201009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600200"/>
            <a:ext cx="3810000" cy="4525963"/>
          </a:xfrm>
        </p:spPr>
        <p:txBody>
          <a:bodyPr>
            <a:normAutofit/>
          </a:bodyPr>
          <a:lstStyle/>
          <a:p>
            <a:pPr algn="just">
              <a:spcBef>
                <a:spcPts val="600"/>
              </a:spcBef>
              <a:buFontTx/>
              <a:buChar char="•"/>
            </a:pPr>
            <a:r>
              <a:rPr lang="en-US" sz="2000" dirty="0"/>
              <a:t>Increases digestion of </a:t>
            </a:r>
            <a:r>
              <a:rPr lang="en-US" sz="2000" dirty="0" smtClean="0"/>
              <a:t>food</a:t>
            </a:r>
            <a:endParaRPr lang="en-US" sz="2000" dirty="0"/>
          </a:p>
          <a:p>
            <a:pPr algn="just">
              <a:spcBef>
                <a:spcPts val="600"/>
              </a:spcBef>
              <a:buFontTx/>
              <a:buChar char="•"/>
            </a:pPr>
            <a:r>
              <a:rPr lang="en-US" sz="2000" dirty="0"/>
              <a:t>Inhibits tumor </a:t>
            </a:r>
            <a:r>
              <a:rPr lang="en-US" sz="2000" dirty="0" smtClean="0"/>
              <a:t>growth</a:t>
            </a:r>
            <a:endParaRPr lang="en-US" sz="2000" dirty="0"/>
          </a:p>
          <a:p>
            <a:pPr algn="just">
              <a:spcBef>
                <a:spcPts val="600"/>
              </a:spcBef>
              <a:buFontTx/>
              <a:buChar char="•"/>
            </a:pPr>
            <a:r>
              <a:rPr lang="en-US" sz="2000" dirty="0"/>
              <a:t>Improves memory &amp; </a:t>
            </a:r>
            <a:r>
              <a:rPr lang="en-US" sz="2000" dirty="0" smtClean="0"/>
              <a:t>concentration</a:t>
            </a:r>
            <a:endParaRPr lang="en-US" sz="2000" dirty="0"/>
          </a:p>
          <a:p>
            <a:pPr algn="just">
              <a:spcBef>
                <a:spcPts val="600"/>
              </a:spcBef>
              <a:buFontTx/>
              <a:buChar char="•"/>
            </a:pPr>
            <a:r>
              <a:rPr lang="en-US" sz="2000" dirty="0"/>
              <a:t>Boosts energy</a:t>
            </a:r>
            <a:r>
              <a:rPr lang="en-US" sz="2000" dirty="0" smtClean="0"/>
              <a:t>, Reduces stress</a:t>
            </a:r>
            <a:endParaRPr lang="en-US" sz="2000" dirty="0"/>
          </a:p>
          <a:p>
            <a:pPr algn="just">
              <a:spcBef>
                <a:spcPts val="600"/>
              </a:spcBef>
              <a:buFontTx/>
              <a:buChar char="•"/>
            </a:pPr>
            <a:r>
              <a:rPr lang="en-US" sz="2000" dirty="0"/>
              <a:t>Protects against Viral &amp; Bacterial </a:t>
            </a:r>
            <a:r>
              <a:rPr lang="en-US" sz="2000" dirty="0" smtClean="0"/>
              <a:t>attacks</a:t>
            </a:r>
            <a:endParaRPr lang="en-US" sz="2000" dirty="0"/>
          </a:p>
          <a:p>
            <a:pPr algn="just">
              <a:spcBef>
                <a:spcPts val="600"/>
              </a:spcBef>
              <a:buFontTx/>
              <a:buChar char="•"/>
            </a:pPr>
            <a:r>
              <a:rPr lang="en-US" sz="2000" dirty="0"/>
              <a:t>Prevents premature onset of diseases like arthritis, heart disease, diabetes &amp; </a:t>
            </a:r>
            <a:r>
              <a:rPr lang="en-US" sz="2000" dirty="0" smtClean="0"/>
              <a:t>stroke</a:t>
            </a:r>
            <a:endParaRPr lang="en-US" sz="2000" dirty="0"/>
          </a:p>
          <a:p>
            <a:pPr algn="just">
              <a:spcBef>
                <a:spcPts val="600"/>
              </a:spcBef>
              <a:buFontTx/>
              <a:buChar char="•"/>
            </a:pPr>
            <a:r>
              <a:rPr lang="en-US" sz="2000" dirty="0"/>
              <a:t>Noni is full of Vitamins &amp; </a:t>
            </a:r>
            <a:r>
              <a:rPr lang="en-US" sz="2000" dirty="0" smtClean="0"/>
              <a:t>minerals</a:t>
            </a:r>
            <a:endParaRPr lang="en-US" sz="2000" dirty="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Benefits of </a:t>
            </a:r>
            <a:r>
              <a:rPr lang="en-US" sz="4000" dirty="0" err="1" smtClean="0">
                <a:latin typeface="+mn-lt"/>
              </a:rPr>
              <a:t>Noni</a:t>
            </a:r>
            <a:r>
              <a:rPr lang="en-US" sz="4000" dirty="0" smtClean="0">
                <a:latin typeface="+mn-lt"/>
              </a:rPr>
              <a:t> </a:t>
            </a:r>
            <a:endParaRPr lang="en-IN" sz="4000" dirty="0">
              <a:latin typeface="+mn-lt"/>
            </a:endParaRPr>
          </a:p>
        </p:txBody>
      </p:sp>
      <p:grpSp>
        <p:nvGrpSpPr>
          <p:cNvPr id="7" name="Group 6"/>
          <p:cNvGrpSpPr/>
          <p:nvPr/>
        </p:nvGrpSpPr>
        <p:grpSpPr>
          <a:xfrm>
            <a:off x="4114800" y="1443848"/>
            <a:ext cx="4582420" cy="4823600"/>
            <a:chOff x="4114800" y="1443848"/>
            <a:chExt cx="4582420" cy="4823600"/>
          </a:xfrm>
        </p:grpSpPr>
        <p:pic>
          <p:nvPicPr>
            <p:cNvPr id="6" name="Picture 5" descr="Noni-Extract.jpg"/>
            <p:cNvPicPr>
              <a:picLocks noChangeAspect="1"/>
            </p:cNvPicPr>
            <p:nvPr/>
          </p:nvPicPr>
          <p:blipFill>
            <a:blip r:embed="rId2"/>
            <a:stretch>
              <a:fillRect/>
            </a:stretch>
          </p:blipFill>
          <p:spPr>
            <a:xfrm>
              <a:off x="4114800" y="1443848"/>
              <a:ext cx="4582420" cy="4823600"/>
            </a:xfrm>
            <a:prstGeom prst="rect">
              <a:avLst/>
            </a:prstGeom>
          </p:spPr>
        </p:pic>
        <p:pic>
          <p:nvPicPr>
            <p:cNvPr id="4" name="Picture 3" descr="noni-capsules.jpg"/>
            <p:cNvPicPr>
              <a:picLocks noChangeAspect="1"/>
            </p:cNvPicPr>
            <p:nvPr/>
          </p:nvPicPr>
          <p:blipFill>
            <a:blip r:embed="rId3"/>
            <a:stretch>
              <a:fillRect/>
            </a:stretch>
          </p:blipFill>
          <p:spPr>
            <a:xfrm>
              <a:off x="6400800" y="1462088"/>
              <a:ext cx="2286000" cy="2299771"/>
            </a:xfrm>
            <a:prstGeom prst="rect">
              <a:avLst/>
            </a:prstGeom>
          </p:spPr>
        </p:pic>
      </p:grpSp>
    </p:spTree>
    <p:extLst>
      <p:ext uri="{BB962C8B-B14F-4D97-AF65-F5344CB8AC3E}">
        <p14:creationId xmlns:p14="http://schemas.microsoft.com/office/powerpoint/2010/main" xmlns="" val="32868947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0"/>
            <a:ext cx="6477000" cy="4525963"/>
          </a:xfrm>
        </p:spPr>
        <p:txBody>
          <a:bodyPr>
            <a:normAutofit/>
          </a:bodyPr>
          <a:lstStyle/>
          <a:p>
            <a:pPr algn="just">
              <a:spcBef>
                <a:spcPct val="50000"/>
              </a:spcBef>
            </a:pPr>
            <a:r>
              <a:rPr lang="en-US" sz="2400" b="1" dirty="0"/>
              <a:t>Digestive System </a:t>
            </a:r>
            <a:endParaRPr lang="en-US" sz="2400" b="1" dirty="0" smtClean="0"/>
          </a:p>
          <a:p>
            <a:pPr marL="0" indent="0" algn="just">
              <a:spcBef>
                <a:spcPct val="50000"/>
              </a:spcBef>
              <a:buNone/>
            </a:pPr>
            <a:r>
              <a:rPr lang="en-US" sz="2000" dirty="0" err="1" smtClean="0"/>
              <a:t>Noni</a:t>
            </a:r>
            <a:r>
              <a:rPr lang="en-US" sz="2000" dirty="0" smtClean="0"/>
              <a:t> </a:t>
            </a:r>
            <a:r>
              <a:rPr lang="en-US" sz="2000" dirty="0"/>
              <a:t>supports proper digestion, which means you absorb more nutrients at the cellular </a:t>
            </a:r>
            <a:r>
              <a:rPr lang="en-US" sz="2000" dirty="0" smtClean="0"/>
              <a:t>level</a:t>
            </a:r>
            <a:endParaRPr lang="en-US" sz="2000" dirty="0"/>
          </a:p>
          <a:p>
            <a:pPr algn="just">
              <a:spcBef>
                <a:spcPct val="50000"/>
              </a:spcBef>
            </a:pPr>
            <a:r>
              <a:rPr lang="en-US" sz="2400" b="1" dirty="0"/>
              <a:t>Circulatory System, Tissues &amp; Cells </a:t>
            </a:r>
            <a:endParaRPr lang="en-US" sz="2400" b="1" dirty="0" smtClean="0"/>
          </a:p>
          <a:p>
            <a:pPr marL="0" indent="0" algn="just">
              <a:spcBef>
                <a:spcPct val="50000"/>
              </a:spcBef>
              <a:buNone/>
            </a:pPr>
            <a:r>
              <a:rPr lang="en-US" sz="2000" dirty="0" err="1" smtClean="0"/>
              <a:t>Noni</a:t>
            </a:r>
            <a:r>
              <a:rPr lang="en-US" sz="2000" dirty="0" smtClean="0"/>
              <a:t> </a:t>
            </a:r>
            <a:r>
              <a:rPr lang="en-US" sz="2000" dirty="0"/>
              <a:t>is a superior antioxidant that helps your </a:t>
            </a:r>
            <a:r>
              <a:rPr lang="en-US" sz="2000" dirty="0" smtClean="0"/>
              <a:t>body get rid of </a:t>
            </a:r>
            <a:r>
              <a:rPr lang="en-US" sz="2000" dirty="0"/>
              <a:t>harmful free radicals </a:t>
            </a:r>
            <a:r>
              <a:rPr lang="en-US" sz="2000" dirty="0" smtClean="0"/>
              <a:t>and </a:t>
            </a:r>
            <a:r>
              <a:rPr lang="en-US" sz="2000" dirty="0"/>
              <a:t>may </a:t>
            </a:r>
            <a:r>
              <a:rPr lang="en-US" sz="2000" dirty="0" smtClean="0"/>
              <a:t>increase energy levels</a:t>
            </a:r>
            <a:endParaRPr lang="en-US" sz="2000" dirty="0"/>
          </a:p>
          <a:p>
            <a:pPr algn="just">
              <a:spcBef>
                <a:spcPct val="50000"/>
              </a:spcBef>
            </a:pPr>
            <a:r>
              <a:rPr lang="en-US" sz="2400" b="1" dirty="0"/>
              <a:t>Immune System </a:t>
            </a:r>
            <a:endParaRPr lang="en-US" sz="2400" b="1" dirty="0" smtClean="0"/>
          </a:p>
          <a:p>
            <a:pPr marL="0" indent="0" algn="just">
              <a:spcBef>
                <a:spcPct val="50000"/>
              </a:spcBef>
              <a:buNone/>
            </a:pPr>
            <a:r>
              <a:rPr lang="en-US" sz="2000" dirty="0" smtClean="0"/>
              <a:t>Noni </a:t>
            </a:r>
            <a:r>
              <a:rPr lang="en-US" sz="2000" dirty="0"/>
              <a:t>supports the immune system, which strengthens the body’s natural ability to fight disease </a:t>
            </a:r>
            <a:r>
              <a:rPr lang="en-US" sz="2000" dirty="0" smtClean="0"/>
              <a:t>and infection</a:t>
            </a:r>
            <a:endParaRPr lang="en-US" sz="2000" dirty="0"/>
          </a:p>
          <a:p>
            <a:pPr algn="just"/>
            <a:endParaRPr lang="en-US" sz="2800" dirty="0"/>
          </a:p>
        </p:txBody>
      </p:sp>
      <p:sp>
        <p:nvSpPr>
          <p:cNvPr id="4"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fontScale="90000"/>
          </a:bodyPr>
          <a:lstStyle/>
          <a:p>
            <a:pPr algn="l"/>
            <a:r>
              <a:rPr lang="en-US" sz="4000" dirty="0" smtClean="0">
                <a:latin typeface="+mn-lt"/>
              </a:rPr>
              <a:t>  Benefits of </a:t>
            </a:r>
            <a:r>
              <a:rPr lang="en-US" sz="4000" dirty="0" err="1" smtClean="0">
                <a:latin typeface="+mn-lt"/>
              </a:rPr>
              <a:t>Noni</a:t>
            </a:r>
            <a:r>
              <a:rPr lang="en-US" sz="4000" dirty="0" smtClean="0">
                <a:latin typeface="+mn-lt"/>
              </a:rPr>
              <a:t> for Systems of the Body  </a:t>
            </a:r>
            <a:endParaRPr lang="en-IN" sz="4000" dirty="0">
              <a:latin typeface="+mn-lt"/>
            </a:endParaRPr>
          </a:p>
        </p:txBody>
      </p:sp>
      <p:pic>
        <p:nvPicPr>
          <p:cNvPr id="5" name="Picture 4" descr="iStock_000012048107X 260_tcm4-653842 (1).jpg"/>
          <p:cNvPicPr>
            <a:picLocks noChangeAspect="1"/>
          </p:cNvPicPr>
          <p:nvPr/>
        </p:nvPicPr>
        <p:blipFill>
          <a:blip r:embed="rId2"/>
          <a:srcRect l="17692" r="17692"/>
          <a:stretch>
            <a:fillRect/>
          </a:stretch>
        </p:blipFill>
        <p:spPr>
          <a:xfrm>
            <a:off x="6858000" y="1600200"/>
            <a:ext cx="1828800" cy="2286000"/>
          </a:xfrm>
          <a:prstGeom prst="rect">
            <a:avLst/>
          </a:prstGeom>
        </p:spPr>
      </p:pic>
      <p:pic>
        <p:nvPicPr>
          <p:cNvPr id="6" name="Picture 5" descr="circulation_1.jpg"/>
          <p:cNvPicPr>
            <a:picLocks noChangeAspect="1"/>
          </p:cNvPicPr>
          <p:nvPr/>
        </p:nvPicPr>
        <p:blipFill>
          <a:blip r:embed="rId3"/>
          <a:srcRect l="17273" r="19697"/>
          <a:stretch>
            <a:fillRect/>
          </a:stretch>
        </p:blipFill>
        <p:spPr>
          <a:xfrm>
            <a:off x="6784847" y="4038600"/>
            <a:ext cx="1901953" cy="1828800"/>
          </a:xfrm>
          <a:prstGeom prst="rect">
            <a:avLst/>
          </a:prstGeom>
        </p:spPr>
      </p:pic>
    </p:spTree>
    <p:extLst>
      <p:ext uri="{BB962C8B-B14F-4D97-AF65-F5344CB8AC3E}">
        <p14:creationId xmlns:p14="http://schemas.microsoft.com/office/powerpoint/2010/main" xmlns="" val="315125564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s (4).jpg"/>
          <p:cNvPicPr>
            <a:picLocks noChangeAspect="1"/>
          </p:cNvPicPr>
          <p:nvPr/>
        </p:nvPicPr>
        <p:blipFill>
          <a:blip r:embed="rId2"/>
          <a:stretch>
            <a:fillRect/>
          </a:stretch>
        </p:blipFill>
        <p:spPr>
          <a:xfrm>
            <a:off x="6248400" y="1600200"/>
            <a:ext cx="2390775" cy="1905000"/>
          </a:xfrm>
          <a:prstGeom prst="rect">
            <a:avLst/>
          </a:prstGeom>
        </p:spPr>
      </p:pic>
      <p:pic>
        <p:nvPicPr>
          <p:cNvPr id="6" name="Picture 5" descr="human-skin-hair-folicle-vector-11131773.jpg"/>
          <p:cNvPicPr>
            <a:picLocks noChangeAspect="1"/>
          </p:cNvPicPr>
          <p:nvPr/>
        </p:nvPicPr>
        <p:blipFill>
          <a:blip r:embed="rId3"/>
          <a:stretch>
            <a:fillRect/>
          </a:stretch>
        </p:blipFill>
        <p:spPr>
          <a:xfrm>
            <a:off x="6769735" y="3619499"/>
            <a:ext cx="1869440" cy="2628901"/>
          </a:xfrm>
          <a:prstGeom prst="rect">
            <a:avLst/>
          </a:prstGeom>
        </p:spPr>
      </p:pic>
      <p:sp>
        <p:nvSpPr>
          <p:cNvPr id="3" name="Content Placeholder 2"/>
          <p:cNvSpPr>
            <a:spLocks noGrp="1"/>
          </p:cNvSpPr>
          <p:nvPr>
            <p:ph idx="1"/>
          </p:nvPr>
        </p:nvSpPr>
        <p:spPr>
          <a:xfrm>
            <a:off x="457200" y="1676400"/>
            <a:ext cx="6324600" cy="4724400"/>
          </a:xfrm>
        </p:spPr>
        <p:txBody>
          <a:bodyPr>
            <a:normAutofit/>
          </a:bodyPr>
          <a:lstStyle/>
          <a:p>
            <a:pPr algn="just">
              <a:spcBef>
                <a:spcPct val="50000"/>
              </a:spcBef>
            </a:pPr>
            <a:r>
              <a:rPr lang="en-US" sz="2400" b="1" dirty="0" smtClean="0"/>
              <a:t>Metabolic System</a:t>
            </a:r>
          </a:p>
          <a:p>
            <a:pPr marL="0" indent="0" algn="just">
              <a:spcBef>
                <a:spcPct val="50000"/>
              </a:spcBef>
              <a:buNone/>
            </a:pPr>
            <a:r>
              <a:rPr lang="en-US" sz="2000" dirty="0" err="1" smtClean="0"/>
              <a:t>Noni</a:t>
            </a:r>
            <a:r>
              <a:rPr lang="en-US" sz="2000" dirty="0" smtClean="0"/>
              <a:t> </a:t>
            </a:r>
            <a:r>
              <a:rPr lang="en-US" sz="2000" dirty="0"/>
              <a:t>boosts the metabolic system, </a:t>
            </a:r>
            <a:r>
              <a:rPr lang="en-US" sz="2000" dirty="0" smtClean="0"/>
              <a:t>that </a:t>
            </a:r>
            <a:r>
              <a:rPr lang="en-US" sz="2000" dirty="0"/>
              <a:t>helps </a:t>
            </a:r>
            <a:r>
              <a:rPr lang="en-US" sz="2000" dirty="0" smtClean="0"/>
              <a:t>to increase body’s energy </a:t>
            </a:r>
            <a:r>
              <a:rPr lang="en-US" sz="2000" dirty="0"/>
              <a:t>&amp; </a:t>
            </a:r>
            <a:r>
              <a:rPr lang="en-US" sz="2000" dirty="0" smtClean="0"/>
              <a:t>vitality</a:t>
            </a:r>
            <a:endParaRPr lang="en-US" sz="2000" dirty="0"/>
          </a:p>
          <a:p>
            <a:pPr algn="just">
              <a:spcBef>
                <a:spcPct val="50000"/>
              </a:spcBef>
            </a:pPr>
            <a:r>
              <a:rPr lang="en-US" sz="2400" b="1" dirty="0" smtClean="0"/>
              <a:t>Skin </a:t>
            </a:r>
            <a:r>
              <a:rPr lang="en-US" sz="2400" b="1" dirty="0"/>
              <a:t>&amp; Hair </a:t>
            </a:r>
            <a:endParaRPr lang="en-US" sz="2400" b="1" dirty="0" smtClean="0"/>
          </a:p>
          <a:p>
            <a:pPr marL="0" indent="0" algn="just">
              <a:spcBef>
                <a:spcPct val="50000"/>
              </a:spcBef>
              <a:buNone/>
            </a:pPr>
            <a:r>
              <a:rPr lang="en-US" sz="2000" dirty="0" smtClean="0"/>
              <a:t>Since </a:t>
            </a:r>
            <a:r>
              <a:rPr lang="en-US" sz="2000" dirty="0"/>
              <a:t>Noni is good for so many systems of the body, it </a:t>
            </a:r>
            <a:r>
              <a:rPr lang="en-US" sz="2000" dirty="0" smtClean="0"/>
              <a:t>gives a </a:t>
            </a:r>
            <a:r>
              <a:rPr lang="en-US" sz="2000" dirty="0"/>
              <a:t>healthy </a:t>
            </a:r>
            <a:r>
              <a:rPr lang="en-US" sz="2000" dirty="0" smtClean="0"/>
              <a:t>shine to hair </a:t>
            </a:r>
            <a:r>
              <a:rPr lang="en-US" sz="2000" dirty="0"/>
              <a:t>&amp; </a:t>
            </a:r>
            <a:r>
              <a:rPr lang="en-US" sz="2000" dirty="0" smtClean="0"/>
              <a:t>makes the skin glow</a:t>
            </a:r>
            <a:endParaRPr lang="en-US" sz="2000" dirty="0"/>
          </a:p>
          <a:p>
            <a:pPr algn="just">
              <a:spcBef>
                <a:spcPct val="50000"/>
              </a:spcBef>
            </a:pPr>
            <a:r>
              <a:rPr lang="en-US" sz="2400" b="1" dirty="0" smtClean="0"/>
              <a:t>Other </a:t>
            </a:r>
            <a:r>
              <a:rPr lang="en-US" sz="2400" b="1" dirty="0"/>
              <a:t>Benefits </a:t>
            </a:r>
            <a:endParaRPr lang="en-US" sz="2400" b="1" dirty="0" smtClean="0"/>
          </a:p>
          <a:p>
            <a:pPr marL="0" indent="0" algn="just">
              <a:spcBef>
                <a:spcPct val="50000"/>
              </a:spcBef>
              <a:buNone/>
            </a:pPr>
            <a:r>
              <a:rPr lang="en-US" sz="2000" dirty="0" smtClean="0"/>
              <a:t>Other benefits include </a:t>
            </a:r>
            <a:r>
              <a:rPr lang="en-US" sz="2000" dirty="0"/>
              <a:t>increased mental clarity, increased attention </a:t>
            </a:r>
            <a:r>
              <a:rPr lang="en-US" sz="2000" dirty="0" smtClean="0"/>
              <a:t>and concentration, </a:t>
            </a:r>
            <a:r>
              <a:rPr lang="en-US" sz="2000" dirty="0"/>
              <a:t>greater physical performance </a:t>
            </a:r>
            <a:r>
              <a:rPr lang="en-US" sz="2000" dirty="0" smtClean="0"/>
              <a:t>levels</a:t>
            </a:r>
            <a:endParaRPr lang="en-US" sz="2000" dirty="0"/>
          </a:p>
          <a:p>
            <a:pPr algn="just"/>
            <a:endParaRPr lang="en-US" sz="2800" dirty="0"/>
          </a:p>
        </p:txBody>
      </p:sp>
      <p:sp>
        <p:nvSpPr>
          <p:cNvPr id="4"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fontScale="90000"/>
          </a:bodyPr>
          <a:lstStyle/>
          <a:p>
            <a:pPr algn="l"/>
            <a:r>
              <a:rPr lang="en-US" sz="4000" dirty="0" smtClean="0">
                <a:latin typeface="+mn-lt"/>
              </a:rPr>
              <a:t> </a:t>
            </a:r>
            <a:r>
              <a:rPr lang="en-US" sz="4000" dirty="0" smtClean="0"/>
              <a:t>Benefits of </a:t>
            </a:r>
            <a:r>
              <a:rPr lang="en-US" sz="4000" dirty="0" err="1" smtClean="0"/>
              <a:t>Noni</a:t>
            </a:r>
            <a:r>
              <a:rPr lang="en-US" sz="4000" dirty="0" smtClean="0"/>
              <a:t> for Systems of the Body</a:t>
            </a:r>
            <a:endParaRPr lang="en-IN" sz="4000" dirty="0">
              <a:latin typeface="+mn-lt"/>
            </a:endParaRPr>
          </a:p>
        </p:txBody>
      </p:sp>
    </p:spTree>
    <p:extLst>
      <p:ext uri="{BB962C8B-B14F-4D97-AF65-F5344CB8AC3E}">
        <p14:creationId xmlns:p14="http://schemas.microsoft.com/office/powerpoint/2010/main" xmlns="" val="24609958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DIGESTIVE-SYSTEM-FECAL-TRANPLANTS-facebook.jpg"/>
          <p:cNvPicPr>
            <a:picLocks noChangeAspect="1"/>
          </p:cNvPicPr>
          <p:nvPr/>
        </p:nvPicPr>
        <p:blipFill>
          <a:blip r:embed="rId2" cstate="print"/>
          <a:srcRect l="7682" r="7682"/>
          <a:stretch>
            <a:fillRect/>
          </a:stretch>
        </p:blipFill>
        <p:spPr>
          <a:xfrm>
            <a:off x="5638800" y="2438400"/>
            <a:ext cx="3342640" cy="3200400"/>
          </a:xfrm>
          <a:prstGeom prst="rect">
            <a:avLst/>
          </a:prstGeom>
        </p:spPr>
      </p:pic>
      <p:sp>
        <p:nvSpPr>
          <p:cNvPr id="3" name="Content Placeholder 2"/>
          <p:cNvSpPr>
            <a:spLocks noGrp="1"/>
          </p:cNvSpPr>
          <p:nvPr>
            <p:ph idx="1"/>
          </p:nvPr>
        </p:nvSpPr>
        <p:spPr>
          <a:xfrm>
            <a:off x="304800" y="1600200"/>
            <a:ext cx="6858000" cy="4953000"/>
          </a:xfrm>
        </p:spPr>
        <p:txBody>
          <a:bodyPr>
            <a:normAutofit fontScale="55000" lnSpcReduction="20000"/>
          </a:bodyPr>
          <a:lstStyle/>
          <a:p>
            <a:pPr marL="0" indent="0">
              <a:lnSpc>
                <a:spcPct val="120000"/>
              </a:lnSpc>
              <a:buNone/>
            </a:pPr>
            <a:r>
              <a:rPr lang="en-US" sz="5100" dirty="0">
                <a:cs typeface="Times New Roman" charset="0"/>
              </a:rPr>
              <a:t>Cases where Vestige </a:t>
            </a:r>
            <a:r>
              <a:rPr lang="en-US" sz="5100" dirty="0" err="1">
                <a:cs typeface="Times New Roman" charset="0"/>
              </a:rPr>
              <a:t>Noni</a:t>
            </a:r>
            <a:r>
              <a:rPr lang="en-US" sz="5100" dirty="0">
                <a:cs typeface="Times New Roman" charset="0"/>
              </a:rPr>
              <a:t> </a:t>
            </a:r>
            <a:r>
              <a:rPr lang="en-US" sz="5100" dirty="0" smtClean="0">
                <a:cs typeface="Times New Roman" charset="0"/>
              </a:rPr>
              <a:t>can be beneficial:</a:t>
            </a:r>
            <a:endParaRPr lang="en-US" sz="5100" b="1" u="sng" dirty="0">
              <a:cs typeface="Times New Roman" charset="0"/>
            </a:endParaRPr>
          </a:p>
          <a:p>
            <a:pPr lvl="1" eaLnBrk="0" hangingPunct="0">
              <a:lnSpc>
                <a:spcPct val="120000"/>
              </a:lnSpc>
            </a:pPr>
            <a:r>
              <a:rPr lang="en-US" sz="3300" dirty="0">
                <a:cs typeface="Times New Roman" charset="0"/>
              </a:rPr>
              <a:t>Arthritis (Joint Mobility, Stiffness &amp; Joint Health)</a:t>
            </a:r>
          </a:p>
          <a:p>
            <a:pPr lvl="1" eaLnBrk="0" hangingPunct="0">
              <a:lnSpc>
                <a:spcPct val="120000"/>
              </a:lnSpc>
            </a:pPr>
            <a:r>
              <a:rPr lang="en-US" sz="3300" dirty="0">
                <a:cs typeface="Times New Roman" charset="0"/>
              </a:rPr>
              <a:t>Asthma (Respiratory Problems)</a:t>
            </a:r>
          </a:p>
          <a:p>
            <a:pPr lvl="1" eaLnBrk="0" hangingPunct="0">
              <a:lnSpc>
                <a:spcPct val="120000"/>
              </a:lnSpc>
            </a:pPr>
            <a:r>
              <a:rPr lang="en-US" sz="3300" dirty="0">
                <a:cs typeface="Times New Roman" charset="0"/>
              </a:rPr>
              <a:t>Blemishes (Acne, Eczema, Psoriasis &amp; Rosacea) </a:t>
            </a:r>
          </a:p>
          <a:p>
            <a:pPr lvl="1" eaLnBrk="0" hangingPunct="0">
              <a:lnSpc>
                <a:spcPct val="120000"/>
              </a:lnSpc>
            </a:pPr>
            <a:r>
              <a:rPr lang="en-US" sz="3300" dirty="0">
                <a:cs typeface="Times New Roman" charset="0"/>
              </a:rPr>
              <a:t>Broken Bones (Healing) </a:t>
            </a:r>
          </a:p>
          <a:p>
            <a:pPr lvl="1" eaLnBrk="0" hangingPunct="0">
              <a:lnSpc>
                <a:spcPct val="120000"/>
              </a:lnSpc>
            </a:pPr>
            <a:r>
              <a:rPr lang="en-US" sz="3300" dirty="0">
                <a:cs typeface="Times New Roman" charset="0"/>
              </a:rPr>
              <a:t>Cancers (Immune System)</a:t>
            </a:r>
          </a:p>
          <a:p>
            <a:pPr lvl="1" eaLnBrk="0" hangingPunct="0">
              <a:lnSpc>
                <a:spcPct val="120000"/>
              </a:lnSpc>
            </a:pPr>
            <a:r>
              <a:rPr lang="en-US" sz="3300" dirty="0" smtClean="0">
                <a:cs typeface="Times New Roman" charset="0"/>
              </a:rPr>
              <a:t>Diabetes, High B.P., Headaches </a:t>
            </a:r>
            <a:r>
              <a:rPr lang="en-US" sz="3300" dirty="0">
                <a:cs typeface="Times New Roman" charset="0"/>
              </a:rPr>
              <a:t>(Migraines) </a:t>
            </a:r>
            <a:endParaRPr lang="en-US" sz="3300" dirty="0" smtClean="0">
              <a:cs typeface="Times New Roman" charset="0"/>
            </a:endParaRPr>
          </a:p>
          <a:p>
            <a:pPr lvl="1" eaLnBrk="0" hangingPunct="0">
              <a:lnSpc>
                <a:spcPct val="120000"/>
              </a:lnSpc>
            </a:pPr>
            <a:r>
              <a:rPr lang="en-US" sz="3300" dirty="0" smtClean="0">
                <a:cs typeface="Times New Roman" charset="0"/>
              </a:rPr>
              <a:t>Hair </a:t>
            </a:r>
            <a:r>
              <a:rPr lang="en-US" sz="3300" dirty="0">
                <a:cs typeface="Times New Roman" charset="0"/>
              </a:rPr>
              <a:t>Loss </a:t>
            </a:r>
          </a:p>
          <a:p>
            <a:pPr lvl="1" eaLnBrk="0" hangingPunct="0">
              <a:lnSpc>
                <a:spcPct val="120000"/>
              </a:lnSpc>
            </a:pPr>
            <a:r>
              <a:rPr lang="en-US" sz="3300" dirty="0">
                <a:cs typeface="Times New Roman" charset="0"/>
              </a:rPr>
              <a:t>Indigestion (Constipation, parasites &amp; Diarrhea) </a:t>
            </a:r>
          </a:p>
          <a:p>
            <a:pPr lvl="1" eaLnBrk="0" hangingPunct="0">
              <a:lnSpc>
                <a:spcPct val="120000"/>
              </a:lnSpc>
            </a:pPr>
            <a:r>
              <a:rPr lang="en-US" sz="3300" dirty="0">
                <a:cs typeface="Times New Roman" charset="0"/>
              </a:rPr>
              <a:t>Infections &amp; Viruses (Immune System) </a:t>
            </a:r>
          </a:p>
          <a:p>
            <a:pPr lvl="1" eaLnBrk="0" hangingPunct="0">
              <a:lnSpc>
                <a:spcPct val="120000"/>
              </a:lnSpc>
            </a:pPr>
            <a:r>
              <a:rPr lang="en-US" sz="3300" dirty="0">
                <a:cs typeface="Times New Roman" charset="0"/>
              </a:rPr>
              <a:t>Malignancies (Tumors)</a:t>
            </a:r>
          </a:p>
          <a:p>
            <a:pPr lvl="1" eaLnBrk="0" hangingPunct="0">
              <a:lnSpc>
                <a:spcPct val="120000"/>
              </a:lnSpc>
            </a:pPr>
            <a:r>
              <a:rPr lang="en-US" sz="3300" dirty="0">
                <a:cs typeface="Times New Roman" charset="0"/>
              </a:rPr>
              <a:t>Pain (Menstrual Cramping, Child Birth) </a:t>
            </a:r>
          </a:p>
          <a:p>
            <a:pPr lvl="1" eaLnBrk="0" hangingPunct="0">
              <a:lnSpc>
                <a:spcPct val="120000"/>
              </a:lnSpc>
            </a:pPr>
            <a:r>
              <a:rPr lang="en-US" sz="3300" dirty="0">
                <a:cs typeface="Times New Roman" charset="0"/>
              </a:rPr>
              <a:t>Toothache (Gum Disease)</a:t>
            </a:r>
          </a:p>
          <a:p>
            <a:pPr>
              <a:lnSpc>
                <a:spcPct val="120000"/>
              </a:lnSpc>
            </a:pPr>
            <a:endParaRPr lang="en-US" dirty="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a:t>
            </a:r>
            <a:r>
              <a:rPr lang="en-US" sz="4000" dirty="0" smtClean="0"/>
              <a:t>Benefits of Vestige </a:t>
            </a:r>
            <a:r>
              <a:rPr lang="en-US" sz="4000" dirty="0" err="1" smtClean="0"/>
              <a:t>Noni</a:t>
            </a:r>
            <a:endParaRPr lang="en-IN" sz="4000" dirty="0">
              <a:latin typeface="+mn-lt"/>
            </a:endParaRPr>
          </a:p>
        </p:txBody>
      </p:sp>
    </p:spTree>
    <p:extLst>
      <p:ext uri="{BB962C8B-B14F-4D97-AF65-F5344CB8AC3E}">
        <p14:creationId xmlns:p14="http://schemas.microsoft.com/office/powerpoint/2010/main" xmlns="" val="28535167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5410200" cy="4862945"/>
          </a:xfrm>
        </p:spPr>
        <p:txBody>
          <a:bodyPr>
            <a:normAutofit/>
          </a:bodyPr>
          <a:lstStyle/>
          <a:p>
            <a:pPr marL="274320" indent="-274320" algn="just" eaLnBrk="0" hangingPunct="0">
              <a:lnSpc>
                <a:spcPct val="110000"/>
              </a:lnSpc>
              <a:spcBef>
                <a:spcPts val="400"/>
              </a:spcBef>
            </a:pPr>
            <a:r>
              <a:rPr lang="en-US" sz="2000" dirty="0" smtClean="0">
                <a:cs typeface="Times New Roman" charset="0"/>
              </a:rPr>
              <a:t>Capsules </a:t>
            </a:r>
            <a:r>
              <a:rPr lang="en-US" sz="2000" dirty="0">
                <a:cs typeface="Times New Roman" charset="0"/>
              </a:rPr>
              <a:t>should be taken on an empty stomach at least 1/2 hour before a </a:t>
            </a:r>
            <a:r>
              <a:rPr lang="en-US" sz="2000" dirty="0" smtClean="0">
                <a:cs typeface="Times New Roman" charset="0"/>
              </a:rPr>
              <a:t>meal</a:t>
            </a:r>
            <a:endParaRPr lang="en-US" sz="2000" dirty="0">
              <a:cs typeface="Times New Roman" charset="0"/>
            </a:endParaRPr>
          </a:p>
          <a:p>
            <a:pPr marL="274320" indent="-274320" algn="just" eaLnBrk="0" hangingPunct="0">
              <a:lnSpc>
                <a:spcPct val="110000"/>
              </a:lnSpc>
              <a:spcBef>
                <a:spcPts val="400"/>
              </a:spcBef>
            </a:pPr>
            <a:r>
              <a:rPr lang="en-US" sz="2000" dirty="0" smtClean="0">
                <a:cs typeface="Times New Roman" charset="0"/>
              </a:rPr>
              <a:t>Take </a:t>
            </a:r>
            <a:r>
              <a:rPr lang="en-US" sz="2000" dirty="0">
                <a:cs typeface="Times New Roman" charset="0"/>
              </a:rPr>
              <a:t>2 capsules a day for five days &amp; rest for 2 </a:t>
            </a:r>
            <a:r>
              <a:rPr lang="en-US" sz="2000" dirty="0" smtClean="0">
                <a:cs typeface="Times New Roman" charset="0"/>
              </a:rPr>
              <a:t>days</a:t>
            </a:r>
            <a:endParaRPr lang="en-US" sz="2000" dirty="0">
              <a:cs typeface="Times New Roman" charset="0"/>
            </a:endParaRPr>
          </a:p>
          <a:p>
            <a:pPr marL="274320" indent="-274320" algn="just" eaLnBrk="0" hangingPunct="0">
              <a:lnSpc>
                <a:spcPct val="110000"/>
              </a:lnSpc>
              <a:spcBef>
                <a:spcPts val="400"/>
              </a:spcBef>
            </a:pPr>
            <a:r>
              <a:rPr lang="en-US" sz="2000" dirty="0">
                <a:cs typeface="Times New Roman" charset="0"/>
              </a:rPr>
              <a:t>Then take 2 capsules a day for 5 days &amp; again rest for 2 </a:t>
            </a:r>
            <a:r>
              <a:rPr lang="en-US" sz="2000" dirty="0" smtClean="0">
                <a:cs typeface="Times New Roman" charset="0"/>
              </a:rPr>
              <a:t>days</a:t>
            </a:r>
            <a:endParaRPr lang="en-US" sz="2000" dirty="0">
              <a:cs typeface="Times New Roman" charset="0"/>
            </a:endParaRPr>
          </a:p>
          <a:p>
            <a:pPr marL="274320" indent="-274320" algn="just" eaLnBrk="0" hangingPunct="0">
              <a:lnSpc>
                <a:spcPct val="110000"/>
              </a:lnSpc>
              <a:spcBef>
                <a:spcPts val="400"/>
              </a:spcBef>
            </a:pPr>
            <a:r>
              <a:rPr lang="en-US" sz="2000" dirty="0">
                <a:cs typeface="Times New Roman" charset="0"/>
              </a:rPr>
              <a:t>The reason for the 2 day rest is to allow your system to accept and absorb the Noni better, and you should feel some results at the end of this 2-week </a:t>
            </a:r>
            <a:r>
              <a:rPr lang="en-US" sz="2000" dirty="0" smtClean="0">
                <a:cs typeface="Times New Roman" charset="0"/>
              </a:rPr>
              <a:t>period</a:t>
            </a:r>
          </a:p>
          <a:p>
            <a:pPr marL="274320" indent="-274320" algn="just" eaLnBrk="0" hangingPunct="0">
              <a:lnSpc>
                <a:spcPct val="110000"/>
              </a:lnSpc>
              <a:spcBef>
                <a:spcPts val="400"/>
              </a:spcBef>
            </a:pPr>
            <a:r>
              <a:rPr lang="en-US" sz="2000" dirty="0" err="1" smtClean="0"/>
              <a:t>Noni</a:t>
            </a:r>
            <a:r>
              <a:rPr lang="en-US" sz="2000" dirty="0" smtClean="0"/>
              <a:t> </a:t>
            </a:r>
            <a:r>
              <a:rPr lang="en-US" sz="2000" dirty="0"/>
              <a:t>is high in </a:t>
            </a:r>
            <a:r>
              <a:rPr lang="en-US" sz="2000" b="1" dirty="0"/>
              <a:t>potassium</a:t>
            </a:r>
            <a:r>
              <a:rPr lang="en-US" sz="2000" dirty="0"/>
              <a:t>. People who are on potassium-restricted diets because of kidney problems should avoid using </a:t>
            </a:r>
            <a:r>
              <a:rPr lang="en-US" sz="2000" dirty="0" err="1" smtClean="0"/>
              <a:t>Noni</a:t>
            </a:r>
            <a:endParaRPr lang="en-US" sz="2000" dirty="0" smtClean="0">
              <a:cs typeface="Times New Roman" charset="0"/>
            </a:endParaRPr>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a:t>
            </a:r>
            <a:r>
              <a:rPr lang="en-US" sz="4000" dirty="0" smtClean="0"/>
              <a:t>Dosage</a:t>
            </a:r>
            <a:endParaRPr lang="en-IN" sz="4000" dirty="0">
              <a:latin typeface="+mn-lt"/>
            </a:endParaRPr>
          </a:p>
        </p:txBody>
      </p:sp>
      <p:pic>
        <p:nvPicPr>
          <p:cNvPr id="4" name="Picture 3" descr="DSC_1172.png"/>
          <p:cNvPicPr>
            <a:picLocks noChangeAspect="1"/>
          </p:cNvPicPr>
          <p:nvPr/>
        </p:nvPicPr>
        <p:blipFill>
          <a:blip r:embed="rId2" cstate="email"/>
          <a:srcRect l="30833" t="12257" r="46667" b="18548"/>
          <a:stretch>
            <a:fillRect/>
          </a:stretch>
        </p:blipFill>
        <p:spPr>
          <a:xfrm>
            <a:off x="6400800" y="1905000"/>
            <a:ext cx="2057400" cy="4191000"/>
          </a:xfrm>
          <a:prstGeom prst="rect">
            <a:avLst/>
          </a:prstGeom>
        </p:spPr>
      </p:pic>
    </p:spTree>
    <p:extLst>
      <p:ext uri="{BB962C8B-B14F-4D97-AF65-F5344CB8AC3E}">
        <p14:creationId xmlns:p14="http://schemas.microsoft.com/office/powerpoint/2010/main" xmlns="" val="257656563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685800" y="2819400"/>
            <a:ext cx="7772400" cy="1828800"/>
          </a:xfrm>
        </p:spPr>
        <p:txBody>
          <a:bodyPr>
            <a:normAutofit/>
          </a:bodyPr>
          <a:lstStyle/>
          <a:p>
            <a:r>
              <a:rPr lang="en-US" dirty="0" smtClean="0">
                <a:solidFill>
                  <a:srgbClr val="004D74"/>
                </a:solidFill>
                <a:latin typeface="+mn-lt"/>
              </a:rPr>
              <a:t>ALOE VERA</a:t>
            </a:r>
            <a:endParaRPr lang="en-US" dirty="0">
              <a:solidFill>
                <a:srgbClr val="004D74"/>
              </a:solidFill>
              <a:latin typeface="+mn-lt"/>
            </a:endParaRPr>
          </a:p>
        </p:txBody>
      </p:sp>
      <p:pic>
        <p:nvPicPr>
          <p:cNvPr id="3" name="Picture 2" descr="Vestige Logo-01.png"/>
          <p:cNvPicPr>
            <a:picLocks noChangeAspect="1"/>
          </p:cNvPicPr>
          <p:nvPr/>
        </p:nvPicPr>
        <p:blipFill>
          <a:blip r:embed="rId2" cstate="print"/>
          <a:srcRect l="21212" t="21818" r="15455" b="14848"/>
          <a:stretch>
            <a:fillRect/>
          </a:stretch>
        </p:blipFill>
        <p:spPr>
          <a:xfrm>
            <a:off x="3657600" y="1676400"/>
            <a:ext cx="1828800" cy="1828800"/>
          </a:xfrm>
          <a:prstGeom prst="rect">
            <a:avLst/>
          </a:prstGeom>
        </p:spPr>
      </p:pic>
    </p:spTree>
    <p:extLst>
      <p:ext uri="{BB962C8B-B14F-4D97-AF65-F5344CB8AC3E}">
        <p14:creationId xmlns:p14="http://schemas.microsoft.com/office/powerpoint/2010/main" xmlns="" val="2769422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atural-acne-treatment-aloe-vera.jpg"/>
          <p:cNvPicPr>
            <a:picLocks noChangeAspect="1"/>
          </p:cNvPicPr>
          <p:nvPr/>
        </p:nvPicPr>
        <p:blipFill>
          <a:blip r:embed="rId2" cstate="email"/>
          <a:srcRect l="5605" t="10000" r="8990" b="10000"/>
          <a:stretch>
            <a:fillRect/>
          </a:stretch>
        </p:blipFill>
        <p:spPr>
          <a:xfrm>
            <a:off x="4724400" y="2133600"/>
            <a:ext cx="4191000" cy="3529263"/>
          </a:xfrm>
          <a:prstGeom prst="rect">
            <a:avLst/>
          </a:prstGeom>
        </p:spPr>
      </p:pic>
      <p:sp>
        <p:nvSpPr>
          <p:cNvPr id="3" name="Content Placeholder 2"/>
          <p:cNvSpPr>
            <a:spLocks noGrp="1"/>
          </p:cNvSpPr>
          <p:nvPr>
            <p:ph idx="1"/>
          </p:nvPr>
        </p:nvSpPr>
        <p:spPr>
          <a:xfrm>
            <a:off x="457200" y="1600200"/>
            <a:ext cx="4267200" cy="4876800"/>
          </a:xfrm>
        </p:spPr>
        <p:txBody>
          <a:bodyPr>
            <a:normAutofit/>
          </a:bodyPr>
          <a:lstStyle/>
          <a:p>
            <a:pPr marL="274320" indent="-274320" algn="just">
              <a:lnSpc>
                <a:spcPct val="120000"/>
              </a:lnSpc>
              <a:spcBef>
                <a:spcPts val="400"/>
              </a:spcBef>
              <a:buFontTx/>
              <a:buChar char="•"/>
            </a:pPr>
            <a:r>
              <a:rPr lang="en-US" sz="2000" dirty="0"/>
              <a:t>Aloe Vera has been used for more than 2000 </a:t>
            </a:r>
            <a:r>
              <a:rPr lang="en-US" sz="2000" dirty="0" smtClean="0"/>
              <a:t>years</a:t>
            </a:r>
            <a:endParaRPr lang="en-US" sz="2000" dirty="0"/>
          </a:p>
          <a:p>
            <a:pPr marL="274320" indent="-274320" algn="just">
              <a:lnSpc>
                <a:spcPct val="120000"/>
              </a:lnSpc>
              <a:spcBef>
                <a:spcPts val="400"/>
              </a:spcBef>
              <a:buFontTx/>
              <a:buChar char="•"/>
            </a:pPr>
            <a:r>
              <a:rPr lang="en-US" sz="2000" dirty="0" smtClean="0"/>
              <a:t>Used </a:t>
            </a:r>
            <a:r>
              <a:rPr lang="en-US" sz="2000" dirty="0"/>
              <a:t>in traditional Ayurveda &amp; Egyptian Medicine for its healthful &amp; youthful </a:t>
            </a:r>
            <a:r>
              <a:rPr lang="en-US" sz="2000" dirty="0" smtClean="0"/>
              <a:t>benefits</a:t>
            </a:r>
            <a:endParaRPr lang="en-US" sz="2000" dirty="0"/>
          </a:p>
          <a:p>
            <a:pPr marL="274320" indent="-274320" algn="just">
              <a:lnSpc>
                <a:spcPct val="120000"/>
              </a:lnSpc>
              <a:spcBef>
                <a:spcPts val="400"/>
              </a:spcBef>
              <a:buFontTx/>
              <a:buChar char="•"/>
            </a:pPr>
            <a:r>
              <a:rPr lang="en-US" sz="2000" dirty="0" smtClean="0"/>
              <a:t>Rejuvenating</a:t>
            </a:r>
            <a:r>
              <a:rPr lang="en-US" sz="2000" dirty="0"/>
              <a:t>, </a:t>
            </a:r>
            <a:r>
              <a:rPr lang="en-US" sz="2000" dirty="0" smtClean="0"/>
              <a:t>healing and </a:t>
            </a:r>
            <a:r>
              <a:rPr lang="en-US" sz="2000" dirty="0"/>
              <a:t>S</a:t>
            </a:r>
            <a:r>
              <a:rPr lang="en-US" sz="2000" dirty="0" smtClean="0"/>
              <a:t>oothing </a:t>
            </a:r>
            <a:r>
              <a:rPr lang="en-US" sz="2000" dirty="0"/>
              <a:t>properties</a:t>
            </a:r>
          </a:p>
          <a:p>
            <a:pPr marL="274320" indent="-274320" algn="just">
              <a:lnSpc>
                <a:spcPct val="120000"/>
              </a:lnSpc>
              <a:spcBef>
                <a:spcPts val="400"/>
              </a:spcBef>
              <a:buFontTx/>
              <a:buChar char="•"/>
            </a:pPr>
            <a:r>
              <a:rPr lang="en-US" sz="2000" dirty="0" smtClean="0"/>
              <a:t>Contains </a:t>
            </a:r>
            <a:r>
              <a:rPr lang="en-US" sz="2000" dirty="0" err="1"/>
              <a:t>g</a:t>
            </a:r>
            <a:r>
              <a:rPr lang="en-US" sz="2000" dirty="0" err="1" smtClean="0"/>
              <a:t>lucomannas</a:t>
            </a:r>
            <a:r>
              <a:rPr lang="en-US" sz="2000" dirty="0"/>
              <a:t>, </a:t>
            </a:r>
            <a:r>
              <a:rPr lang="en-US" sz="2000" dirty="0" err="1"/>
              <a:t>a</a:t>
            </a:r>
            <a:r>
              <a:rPr lang="en-US" sz="2000" dirty="0" err="1" smtClean="0"/>
              <a:t>rabinans</a:t>
            </a:r>
            <a:r>
              <a:rPr lang="en-US" sz="2000" dirty="0" smtClean="0"/>
              <a:t> </a:t>
            </a:r>
            <a:r>
              <a:rPr lang="en-US" sz="2000" dirty="0"/>
              <a:t>and </a:t>
            </a:r>
            <a:r>
              <a:rPr lang="en-US" sz="2000" dirty="0" err="1"/>
              <a:t>g</a:t>
            </a:r>
            <a:r>
              <a:rPr lang="en-US" sz="2000" dirty="0" err="1" smtClean="0"/>
              <a:t>alactans</a:t>
            </a:r>
            <a:r>
              <a:rPr lang="en-US" sz="2000" dirty="0"/>
              <a:t>, that help fight against Tumor </a:t>
            </a:r>
            <a:r>
              <a:rPr lang="en-US" sz="2000" dirty="0" smtClean="0"/>
              <a:t>Cells</a:t>
            </a:r>
            <a:endParaRPr lang="en-US" sz="2000" dirty="0"/>
          </a:p>
          <a:p>
            <a:pPr marL="274320" indent="-274320" algn="just">
              <a:lnSpc>
                <a:spcPct val="120000"/>
              </a:lnSpc>
              <a:spcBef>
                <a:spcPts val="400"/>
              </a:spcBef>
              <a:buFontTx/>
              <a:buChar char="•"/>
            </a:pPr>
            <a:r>
              <a:rPr lang="en-US" sz="2000" dirty="0" smtClean="0"/>
              <a:t>Promotes </a:t>
            </a:r>
            <a:r>
              <a:rPr lang="en-US" sz="2000" dirty="0"/>
              <a:t>general </a:t>
            </a:r>
            <a:r>
              <a:rPr lang="en-US" sz="2000" dirty="0" smtClean="0"/>
              <a:t>health</a:t>
            </a:r>
          </a:p>
          <a:p>
            <a:pPr marL="274320" indent="-274320" algn="just">
              <a:lnSpc>
                <a:spcPct val="120000"/>
              </a:lnSpc>
              <a:spcBef>
                <a:spcPts val="400"/>
              </a:spcBef>
              <a:buFontTx/>
              <a:buChar char="•"/>
            </a:pPr>
            <a:r>
              <a:rPr lang="en-US" sz="2000" dirty="0" smtClean="0"/>
              <a:t>Stimulates the </a:t>
            </a:r>
            <a:r>
              <a:rPr lang="en-US" sz="2000" dirty="0"/>
              <a:t>digestive </a:t>
            </a:r>
            <a:r>
              <a:rPr lang="en-US" sz="2000" dirty="0" smtClean="0"/>
              <a:t>system</a:t>
            </a:r>
            <a:endParaRPr lang="en-US" sz="2000" dirty="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t>  What is Aloe Vera?</a:t>
            </a:r>
            <a:endParaRPr lang="en-IN" sz="4000" dirty="0">
              <a:latin typeface="+mn-lt"/>
            </a:endParaRPr>
          </a:p>
        </p:txBody>
      </p:sp>
    </p:spTree>
    <p:extLst>
      <p:ext uri="{BB962C8B-B14F-4D97-AF65-F5344CB8AC3E}">
        <p14:creationId xmlns:p14="http://schemas.microsoft.com/office/powerpoint/2010/main" xmlns="" val="31977901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757535_1437663190.jpg"/>
          <p:cNvPicPr>
            <a:picLocks noChangeAspect="1"/>
          </p:cNvPicPr>
          <p:nvPr/>
        </p:nvPicPr>
        <p:blipFill>
          <a:blip r:embed="rId2"/>
          <a:srcRect r="-10667"/>
          <a:stretch>
            <a:fillRect/>
          </a:stretch>
        </p:blipFill>
        <p:spPr>
          <a:xfrm flipH="1">
            <a:off x="2667000" y="1885950"/>
            <a:ext cx="6324600" cy="4286250"/>
          </a:xfrm>
          <a:prstGeom prst="rect">
            <a:avLst/>
          </a:prstGeom>
        </p:spPr>
      </p:pic>
      <p:sp>
        <p:nvSpPr>
          <p:cNvPr id="3" name="Content Placeholder 2"/>
          <p:cNvSpPr>
            <a:spLocks noGrp="1"/>
          </p:cNvSpPr>
          <p:nvPr>
            <p:ph idx="1"/>
          </p:nvPr>
        </p:nvSpPr>
        <p:spPr>
          <a:xfrm>
            <a:off x="457200" y="1600200"/>
            <a:ext cx="4648200" cy="4876800"/>
          </a:xfrm>
        </p:spPr>
        <p:txBody>
          <a:bodyPr>
            <a:normAutofit fontScale="92500" lnSpcReduction="10000"/>
          </a:bodyPr>
          <a:lstStyle/>
          <a:p>
            <a:pPr marL="0" indent="0" algn="just">
              <a:lnSpc>
                <a:spcPct val="110000"/>
              </a:lnSpc>
              <a:spcBef>
                <a:spcPts val="400"/>
              </a:spcBef>
              <a:buNone/>
            </a:pPr>
            <a:r>
              <a:rPr lang="en-US" sz="2800" b="1" dirty="0">
                <a:latin typeface="+mj-lt"/>
              </a:rPr>
              <a:t>Benefits For Health</a:t>
            </a:r>
          </a:p>
          <a:p>
            <a:pPr algn="just">
              <a:lnSpc>
                <a:spcPct val="110000"/>
              </a:lnSpc>
              <a:spcBef>
                <a:spcPts val="400"/>
              </a:spcBef>
            </a:pPr>
            <a:r>
              <a:rPr lang="en-US" sz="2000" dirty="0">
                <a:latin typeface="+mj-lt"/>
              </a:rPr>
              <a:t>Reduces </a:t>
            </a:r>
            <a:r>
              <a:rPr lang="en-US" sz="2000" dirty="0" smtClean="0">
                <a:latin typeface="+mj-lt"/>
              </a:rPr>
              <a:t>Inflammation</a:t>
            </a:r>
            <a:endParaRPr lang="en-US" sz="2000" dirty="0">
              <a:latin typeface="+mj-lt"/>
            </a:endParaRPr>
          </a:p>
          <a:p>
            <a:pPr algn="just">
              <a:lnSpc>
                <a:spcPct val="110000"/>
              </a:lnSpc>
              <a:spcBef>
                <a:spcPts val="400"/>
              </a:spcBef>
            </a:pPr>
            <a:r>
              <a:rPr lang="en-US" sz="2000" dirty="0">
                <a:latin typeface="+mj-lt"/>
              </a:rPr>
              <a:t>Eases Heartburn And Acid </a:t>
            </a:r>
            <a:r>
              <a:rPr lang="en-US" sz="2000" dirty="0" smtClean="0">
                <a:latin typeface="+mj-lt"/>
              </a:rPr>
              <a:t>Reflux</a:t>
            </a:r>
            <a:endParaRPr lang="en-US" sz="2000" dirty="0">
              <a:latin typeface="+mj-lt"/>
            </a:endParaRPr>
          </a:p>
          <a:p>
            <a:pPr algn="just">
              <a:lnSpc>
                <a:spcPct val="110000"/>
              </a:lnSpc>
              <a:spcBef>
                <a:spcPts val="400"/>
              </a:spcBef>
            </a:pPr>
            <a:r>
              <a:rPr lang="en-US" sz="2000" dirty="0">
                <a:latin typeface="+mj-lt"/>
              </a:rPr>
              <a:t>Reduces Cholesterol And Regulates Blood </a:t>
            </a:r>
            <a:r>
              <a:rPr lang="en-US" sz="2000" dirty="0" smtClean="0">
                <a:latin typeface="+mj-lt"/>
              </a:rPr>
              <a:t>Sugar</a:t>
            </a:r>
            <a:endParaRPr lang="en-US" sz="2000" dirty="0">
              <a:latin typeface="+mj-lt"/>
            </a:endParaRPr>
          </a:p>
          <a:p>
            <a:pPr algn="just">
              <a:lnSpc>
                <a:spcPct val="110000"/>
              </a:lnSpc>
              <a:spcBef>
                <a:spcPts val="400"/>
              </a:spcBef>
            </a:pPr>
            <a:r>
              <a:rPr lang="en-US" sz="2000" dirty="0">
                <a:latin typeface="+mj-lt"/>
              </a:rPr>
              <a:t>Maintains Oral Health</a:t>
            </a:r>
          </a:p>
          <a:p>
            <a:pPr algn="just">
              <a:lnSpc>
                <a:spcPct val="110000"/>
              </a:lnSpc>
              <a:spcBef>
                <a:spcPts val="400"/>
              </a:spcBef>
            </a:pPr>
            <a:r>
              <a:rPr lang="en-US" sz="2000" dirty="0">
                <a:latin typeface="+mj-lt"/>
              </a:rPr>
              <a:t>Builds Immunity</a:t>
            </a:r>
          </a:p>
          <a:p>
            <a:pPr algn="just">
              <a:lnSpc>
                <a:spcPct val="110000"/>
              </a:lnSpc>
              <a:spcBef>
                <a:spcPts val="400"/>
              </a:spcBef>
            </a:pPr>
            <a:r>
              <a:rPr lang="en-US" sz="2000" dirty="0">
                <a:latin typeface="+mj-lt"/>
              </a:rPr>
              <a:t>Lowers Risk Of </a:t>
            </a:r>
            <a:r>
              <a:rPr lang="en-US" sz="2000" dirty="0" smtClean="0">
                <a:latin typeface="+mj-lt"/>
              </a:rPr>
              <a:t>Cancer</a:t>
            </a:r>
            <a:endParaRPr lang="en-US" sz="2400" dirty="0">
              <a:latin typeface="+mj-lt"/>
            </a:endParaRPr>
          </a:p>
          <a:p>
            <a:pPr marL="0" indent="0" algn="just">
              <a:lnSpc>
                <a:spcPct val="110000"/>
              </a:lnSpc>
              <a:spcBef>
                <a:spcPts val="400"/>
              </a:spcBef>
              <a:buNone/>
            </a:pPr>
            <a:r>
              <a:rPr lang="en-US" sz="2800" b="1" dirty="0"/>
              <a:t>Benefits For Hair</a:t>
            </a:r>
          </a:p>
          <a:p>
            <a:pPr algn="just">
              <a:lnSpc>
                <a:spcPct val="110000"/>
              </a:lnSpc>
              <a:spcBef>
                <a:spcPts val="400"/>
              </a:spcBef>
            </a:pPr>
            <a:r>
              <a:rPr lang="en-US" sz="2000" dirty="0"/>
              <a:t>Promotes Hair Growth</a:t>
            </a:r>
          </a:p>
          <a:p>
            <a:pPr algn="just">
              <a:lnSpc>
                <a:spcPct val="110000"/>
              </a:lnSpc>
              <a:spcBef>
                <a:spcPts val="400"/>
              </a:spcBef>
            </a:pPr>
            <a:r>
              <a:rPr lang="en-US" sz="2000" dirty="0"/>
              <a:t>Reduces Dandruff</a:t>
            </a:r>
          </a:p>
          <a:p>
            <a:pPr algn="just">
              <a:lnSpc>
                <a:spcPct val="110000"/>
              </a:lnSpc>
              <a:spcBef>
                <a:spcPts val="400"/>
              </a:spcBef>
            </a:pPr>
            <a:r>
              <a:rPr lang="en-US" sz="2000" dirty="0"/>
              <a:t>Maintains pH Balance Of The Scalp</a:t>
            </a:r>
          </a:p>
          <a:p>
            <a:pPr algn="just">
              <a:lnSpc>
                <a:spcPct val="110000"/>
              </a:lnSpc>
              <a:spcBef>
                <a:spcPts val="400"/>
              </a:spcBef>
            </a:pPr>
            <a:r>
              <a:rPr lang="en-US" sz="2000" dirty="0"/>
              <a:t>Conditions </a:t>
            </a:r>
            <a:r>
              <a:rPr lang="en-US" sz="2000" dirty="0" smtClean="0"/>
              <a:t>Hair</a:t>
            </a:r>
            <a:endParaRPr lang="en-US" sz="2000" dirty="0"/>
          </a:p>
        </p:txBody>
      </p:sp>
      <p:sp>
        <p:nvSpPr>
          <p:cNvPr id="4"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t>  Benefits of Aloe Vera</a:t>
            </a:r>
            <a:endParaRPr lang="en-IN" sz="4000" dirty="0">
              <a:latin typeface="+mn-lt"/>
            </a:endParaRPr>
          </a:p>
        </p:txBody>
      </p:sp>
    </p:spTree>
    <p:extLst>
      <p:ext uri="{BB962C8B-B14F-4D97-AF65-F5344CB8AC3E}">
        <p14:creationId xmlns:p14="http://schemas.microsoft.com/office/powerpoint/2010/main" xmlns="" val="181794110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3.jpg"/>
          <p:cNvPicPr>
            <a:picLocks noChangeAspect="1"/>
          </p:cNvPicPr>
          <p:nvPr/>
        </p:nvPicPr>
        <p:blipFill>
          <a:blip r:embed="rId2"/>
          <a:stretch>
            <a:fillRect/>
          </a:stretch>
        </p:blipFill>
        <p:spPr>
          <a:xfrm>
            <a:off x="5638800" y="1676400"/>
            <a:ext cx="2971800" cy="4566884"/>
          </a:xfrm>
          <a:prstGeom prst="rect">
            <a:avLst/>
          </a:prstGeom>
        </p:spPr>
      </p:pic>
      <p:sp>
        <p:nvSpPr>
          <p:cNvPr id="3" name="Content Placeholder 2"/>
          <p:cNvSpPr>
            <a:spLocks noGrp="1"/>
          </p:cNvSpPr>
          <p:nvPr>
            <p:ph idx="1"/>
          </p:nvPr>
        </p:nvSpPr>
        <p:spPr>
          <a:xfrm>
            <a:off x="304800" y="1447800"/>
            <a:ext cx="5334000" cy="4876800"/>
          </a:xfrm>
        </p:spPr>
        <p:txBody>
          <a:bodyPr>
            <a:normAutofit fontScale="85000" lnSpcReduction="20000"/>
          </a:bodyPr>
          <a:lstStyle/>
          <a:p>
            <a:pPr marL="0" indent="0" algn="just">
              <a:lnSpc>
                <a:spcPct val="120000"/>
              </a:lnSpc>
              <a:spcBef>
                <a:spcPts val="400"/>
              </a:spcBef>
              <a:buNone/>
            </a:pPr>
            <a:r>
              <a:rPr lang="en-US" sz="2800" b="1" dirty="0"/>
              <a:t>Benefits For Skin</a:t>
            </a:r>
          </a:p>
          <a:p>
            <a:pPr algn="just">
              <a:lnSpc>
                <a:spcPct val="120000"/>
              </a:lnSpc>
              <a:spcBef>
                <a:spcPts val="400"/>
              </a:spcBef>
            </a:pPr>
            <a:r>
              <a:rPr lang="en-US" sz="2000" dirty="0"/>
              <a:t>Prevents Signs Of Aging</a:t>
            </a:r>
          </a:p>
          <a:p>
            <a:pPr algn="just">
              <a:lnSpc>
                <a:spcPct val="120000"/>
              </a:lnSpc>
              <a:spcBef>
                <a:spcPts val="400"/>
              </a:spcBef>
            </a:pPr>
            <a:r>
              <a:rPr lang="en-US" sz="2000" dirty="0"/>
              <a:t>Moisturizes Skin</a:t>
            </a:r>
          </a:p>
          <a:p>
            <a:pPr algn="just">
              <a:lnSpc>
                <a:spcPct val="120000"/>
              </a:lnSpc>
              <a:spcBef>
                <a:spcPts val="400"/>
              </a:spcBef>
            </a:pPr>
            <a:r>
              <a:rPr lang="en-US" sz="2000" dirty="0"/>
              <a:t>Reduces Acne And Helps Lighten Blemishes</a:t>
            </a:r>
          </a:p>
          <a:p>
            <a:pPr algn="just">
              <a:lnSpc>
                <a:spcPct val="120000"/>
              </a:lnSpc>
              <a:spcBef>
                <a:spcPts val="400"/>
              </a:spcBef>
            </a:pPr>
            <a:r>
              <a:rPr lang="en-US" sz="2000" dirty="0"/>
              <a:t>Helps With Sunburns And Reduces </a:t>
            </a:r>
            <a:r>
              <a:rPr lang="en-US" sz="2000" dirty="0" smtClean="0"/>
              <a:t>Tan</a:t>
            </a:r>
            <a:endParaRPr lang="en-US" sz="2000" dirty="0"/>
          </a:p>
          <a:p>
            <a:pPr algn="just">
              <a:lnSpc>
                <a:spcPct val="120000"/>
              </a:lnSpc>
              <a:spcBef>
                <a:spcPts val="400"/>
              </a:spcBef>
            </a:pPr>
            <a:r>
              <a:rPr lang="en-US" sz="2000" dirty="0"/>
              <a:t>Heals External Wounds And Insect </a:t>
            </a:r>
            <a:r>
              <a:rPr lang="en-US" sz="2000" dirty="0" smtClean="0"/>
              <a:t>Bites</a:t>
            </a:r>
            <a:endParaRPr lang="en-US" sz="2000" dirty="0"/>
          </a:p>
          <a:p>
            <a:pPr marL="0" indent="0" algn="just">
              <a:lnSpc>
                <a:spcPct val="120000"/>
              </a:lnSpc>
              <a:spcBef>
                <a:spcPts val="400"/>
              </a:spcBef>
              <a:buNone/>
            </a:pPr>
            <a:r>
              <a:rPr lang="en-US" sz="2800" b="1" dirty="0">
                <a:cs typeface="Times New Roman" pitchFamily="18" charset="0"/>
              </a:rPr>
              <a:t>Provides Rapid Soothing </a:t>
            </a:r>
            <a:endParaRPr lang="en-US" sz="2800" b="1" dirty="0" smtClean="0">
              <a:cs typeface="Times New Roman" pitchFamily="18" charset="0"/>
            </a:endParaRPr>
          </a:p>
          <a:p>
            <a:pPr algn="just">
              <a:lnSpc>
                <a:spcPct val="120000"/>
              </a:lnSpc>
              <a:spcBef>
                <a:spcPts val="400"/>
              </a:spcBef>
            </a:pPr>
            <a:r>
              <a:rPr lang="en-US" sz="2000" dirty="0" smtClean="0">
                <a:cs typeface="Calibri" pitchFamily="34" charset="0"/>
              </a:rPr>
              <a:t>Helps in soothing </a:t>
            </a:r>
            <a:r>
              <a:rPr lang="en-US" sz="2000" dirty="0">
                <a:cs typeface="Calibri" pitchFamily="34" charset="0"/>
              </a:rPr>
              <a:t>of minor burns, cuts, </a:t>
            </a:r>
            <a:r>
              <a:rPr lang="en-US" sz="2000" dirty="0" smtClean="0">
                <a:cs typeface="Calibri" pitchFamily="34" charset="0"/>
              </a:rPr>
              <a:t>sunburn</a:t>
            </a:r>
            <a:r>
              <a:rPr lang="en-US" sz="2000" dirty="0">
                <a:cs typeface="Calibri" pitchFamily="34" charset="0"/>
              </a:rPr>
              <a:t>, and skin </a:t>
            </a:r>
            <a:r>
              <a:rPr lang="en-US" sz="2000" dirty="0" smtClean="0">
                <a:cs typeface="Calibri" pitchFamily="34" charset="0"/>
              </a:rPr>
              <a:t>irritations</a:t>
            </a:r>
            <a:endParaRPr lang="en-US" sz="2000" dirty="0">
              <a:cs typeface="Calibri" pitchFamily="34" charset="0"/>
            </a:endParaRPr>
          </a:p>
          <a:p>
            <a:pPr marL="0" indent="0" algn="just">
              <a:lnSpc>
                <a:spcPct val="120000"/>
              </a:lnSpc>
              <a:spcBef>
                <a:spcPts val="400"/>
              </a:spcBef>
              <a:buNone/>
            </a:pPr>
            <a:r>
              <a:rPr lang="en-US" sz="2800" b="1" dirty="0">
                <a:cs typeface="Times New Roman" pitchFamily="18" charset="0"/>
              </a:rPr>
              <a:t>Regulates Weight and Energy Levels </a:t>
            </a:r>
            <a:endParaRPr lang="en-US" sz="2800" b="1" dirty="0" smtClean="0">
              <a:cs typeface="Times New Roman" pitchFamily="18" charset="0"/>
            </a:endParaRPr>
          </a:p>
          <a:p>
            <a:pPr algn="just">
              <a:lnSpc>
                <a:spcPct val="120000"/>
              </a:lnSpc>
              <a:spcBef>
                <a:spcPts val="400"/>
              </a:spcBef>
            </a:pPr>
            <a:r>
              <a:rPr lang="en-US" sz="2000" dirty="0">
                <a:cs typeface="Times New Roman" pitchFamily="18" charset="0"/>
              </a:rPr>
              <a:t>Aloe Vera allows the body to cleanse the digestive </a:t>
            </a:r>
            <a:r>
              <a:rPr lang="en-US" sz="2000" dirty="0" smtClean="0">
                <a:cs typeface="Times New Roman" pitchFamily="18" charset="0"/>
              </a:rPr>
              <a:t>system</a:t>
            </a:r>
          </a:p>
          <a:p>
            <a:pPr algn="just">
              <a:lnSpc>
                <a:spcPct val="120000"/>
              </a:lnSpc>
              <a:spcBef>
                <a:spcPts val="400"/>
              </a:spcBef>
            </a:pPr>
            <a:r>
              <a:rPr lang="en-US" sz="2000" dirty="0" smtClean="0">
                <a:cs typeface="Times New Roman" pitchFamily="18" charset="0"/>
              </a:rPr>
              <a:t> </a:t>
            </a:r>
            <a:r>
              <a:rPr lang="en-US" sz="2000" dirty="0">
                <a:cs typeface="Times New Roman" pitchFamily="18" charset="0"/>
              </a:rPr>
              <a:t>Aloe Vera ensures a greater feeling of well-being, allowing energy levels to increase and helping to maintain a healthy body </a:t>
            </a:r>
            <a:r>
              <a:rPr lang="en-US" sz="2000" dirty="0" smtClean="0">
                <a:cs typeface="Times New Roman" pitchFamily="18" charset="0"/>
              </a:rPr>
              <a:t>weight</a:t>
            </a:r>
            <a:endParaRPr lang="en-US" sz="2000" dirty="0">
              <a:cs typeface="Times New Roman" pitchFamily="18" charset="0"/>
            </a:endParaRPr>
          </a:p>
        </p:txBody>
      </p:sp>
      <p:sp>
        <p:nvSpPr>
          <p:cNvPr id="4"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t>  Benefits of Aloe Vera</a:t>
            </a:r>
            <a:endParaRPr lang="en-IN" sz="4000" dirty="0">
              <a:latin typeface="+mn-lt"/>
            </a:endParaRPr>
          </a:p>
        </p:txBody>
      </p:sp>
    </p:spTree>
    <p:extLst>
      <p:ext uri="{BB962C8B-B14F-4D97-AF65-F5344CB8AC3E}">
        <p14:creationId xmlns:p14="http://schemas.microsoft.com/office/powerpoint/2010/main" xmlns="" val="1046202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E:\Artwork\MockUps\Healthcare\foot\DSC_1408.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781800" y="4267200"/>
            <a:ext cx="2362200" cy="156448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solidFill>
            <a:srgbClr val="004D74"/>
          </a:solidFill>
          <a:ln>
            <a:solidFill>
              <a:srgbClr val="004D74"/>
            </a:solidFill>
          </a:ln>
        </p:spPr>
        <p:style>
          <a:lnRef idx="0">
            <a:schemeClr val="accent1"/>
          </a:lnRef>
          <a:fillRef idx="3">
            <a:schemeClr val="accent1"/>
          </a:fillRef>
          <a:effectRef idx="3">
            <a:schemeClr val="accent1"/>
          </a:effectRef>
          <a:fontRef idx="minor">
            <a:schemeClr val="lt1"/>
          </a:fontRef>
        </p:style>
        <p:txBody>
          <a:bodyPr/>
          <a:lstStyle/>
          <a:p>
            <a:pPr algn="l"/>
            <a:r>
              <a:rPr lang="en-US" dirty="0" smtClean="0"/>
              <a:t>  H</a:t>
            </a:r>
            <a:r>
              <a:rPr lang="en-US" dirty="0" smtClean="0">
                <a:latin typeface="+mn-lt"/>
              </a:rPr>
              <a:t>ealth Care with Vestige</a:t>
            </a:r>
            <a:endParaRPr lang="en-US" dirty="0">
              <a:latin typeface="+mn-lt"/>
            </a:endParaRPr>
          </a:p>
        </p:txBody>
      </p:sp>
      <p:sp>
        <p:nvSpPr>
          <p:cNvPr id="3" name="Content Placeholder 2"/>
          <p:cNvSpPr>
            <a:spLocks noGrp="1"/>
          </p:cNvSpPr>
          <p:nvPr>
            <p:ph idx="1"/>
          </p:nvPr>
        </p:nvSpPr>
        <p:spPr>
          <a:xfrm>
            <a:off x="457200" y="1828800"/>
            <a:ext cx="3962400" cy="2133600"/>
          </a:xfrm>
        </p:spPr>
        <p:txBody>
          <a:bodyPr>
            <a:normAutofit lnSpcReduction="10000"/>
          </a:bodyPr>
          <a:lstStyle/>
          <a:p>
            <a:pPr lvl="1">
              <a:buFont typeface="Arial" pitchFamily="34" charset="0"/>
              <a:buChar char="•"/>
            </a:pPr>
            <a:r>
              <a:rPr lang="en-US" sz="2400" dirty="0" smtClean="0"/>
              <a:t>Joints </a:t>
            </a:r>
            <a:r>
              <a:rPr lang="en-US" sz="2400" dirty="0"/>
              <a:t>&amp; Bones Health</a:t>
            </a:r>
          </a:p>
          <a:p>
            <a:pPr lvl="1">
              <a:buFont typeface="Arial"/>
              <a:buChar char="•"/>
            </a:pPr>
            <a:r>
              <a:rPr lang="en-US" sz="2400" dirty="0"/>
              <a:t>Cardio Care</a:t>
            </a:r>
          </a:p>
          <a:p>
            <a:pPr lvl="1">
              <a:buFont typeface="Arial"/>
              <a:buChar char="•"/>
            </a:pPr>
            <a:r>
              <a:rPr lang="en-US" sz="2400" dirty="0"/>
              <a:t>Glycemic Health</a:t>
            </a:r>
          </a:p>
          <a:p>
            <a:pPr lvl="1">
              <a:buFont typeface="Arial"/>
              <a:buChar char="•"/>
            </a:pPr>
            <a:r>
              <a:rPr lang="en-US" sz="2400" dirty="0"/>
              <a:t>Fitness &amp; Diet</a:t>
            </a:r>
          </a:p>
          <a:p>
            <a:pPr lvl="1">
              <a:buFont typeface="Arial"/>
              <a:buChar char="•"/>
            </a:pPr>
            <a:r>
              <a:rPr lang="en-US" sz="2400" dirty="0"/>
              <a:t>Immunity </a:t>
            </a:r>
            <a:r>
              <a:rPr lang="en-US" sz="2400" dirty="0" smtClean="0"/>
              <a:t>Boost</a:t>
            </a:r>
            <a:endParaRPr lang="en-US" sz="2400" dirty="0"/>
          </a:p>
        </p:txBody>
      </p:sp>
      <p:sp>
        <p:nvSpPr>
          <p:cNvPr id="4" name="Content Placeholder 2"/>
          <p:cNvSpPr txBox="1">
            <a:spLocks/>
          </p:cNvSpPr>
          <p:nvPr/>
        </p:nvSpPr>
        <p:spPr>
          <a:xfrm>
            <a:off x="4495800" y="1828800"/>
            <a:ext cx="4191000" cy="1905000"/>
          </a:xfrm>
          <a:prstGeom prst="rect">
            <a:avLst/>
          </a:prstGeom>
        </p:spPr>
        <p:txBody>
          <a:bodyPr vert="horz" lIns="91440" tIns="45720" rIns="91440" bIns="45720" rtlCol="0">
            <a:normAutofit/>
          </a:bodyPr>
          <a:lstStyle/>
          <a:p>
            <a:pPr marL="742950" marR="0" lvl="1" indent="-285750" algn="l" defTabSz="9144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Detox &amp; Rejuvenation</a:t>
            </a:r>
          </a:p>
          <a:p>
            <a:pPr marL="742950" marR="0" lvl="1" indent="-285750" algn="l" defTabSz="9144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Women’s Health</a:t>
            </a:r>
          </a:p>
          <a:p>
            <a:pPr marL="742950" marR="0" lvl="1" indent="-285750" algn="l" defTabSz="9144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Therapeutics – Air Purifier</a:t>
            </a:r>
          </a:p>
          <a:p>
            <a:pPr marL="742950" marR="0" lvl="1" indent="-285750" algn="l" defTabSz="9144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Ayusante</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11" name="Picture 2" descr="C:\Users\admin\Desktop\New folder (7)\Health Care.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5113" y="4441398"/>
            <a:ext cx="1795313" cy="1197401"/>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3" descr="E:\Artwork\MockUps\Healthcare\Cadio Care\Cadio Care.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14400" y="4518799"/>
            <a:ext cx="2162701" cy="1120001"/>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 descr="\\Abhinav\j\VESTIGE\new product mockups\glycemic-health.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667000" y="4343400"/>
            <a:ext cx="1303084" cy="1447800"/>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2" descr="C:\Users\admin\Desktop\New folder (7)\3.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791200" y="4524580"/>
            <a:ext cx="1371600" cy="1187037"/>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2" descr="C:\Users\admin\Desktop\New folder (7)\2.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752112" y="4495800"/>
            <a:ext cx="1985988" cy="1314597"/>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2" descr="E:\Artwork\MockUps\Healthcare\wmn helth\DSC_0975.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468179" y="4800600"/>
            <a:ext cx="551621" cy="8330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860469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3581400" cy="4495800"/>
          </a:xfrm>
        </p:spPr>
        <p:txBody>
          <a:bodyPr>
            <a:normAutofit/>
          </a:bodyPr>
          <a:lstStyle/>
          <a:p>
            <a:pPr marL="0" indent="0" algn="just">
              <a:lnSpc>
                <a:spcPct val="120000"/>
              </a:lnSpc>
              <a:spcBef>
                <a:spcPct val="50000"/>
              </a:spcBef>
              <a:buNone/>
            </a:pPr>
            <a:r>
              <a:rPr lang="en-US" sz="2800" b="1" dirty="0" smtClean="0">
                <a:cs typeface="Times New Roman" pitchFamily="18" charset="0"/>
              </a:rPr>
              <a:t>Daily </a:t>
            </a:r>
            <a:r>
              <a:rPr lang="en-US" sz="2800" b="1" dirty="0">
                <a:cs typeface="Times New Roman" pitchFamily="18" charset="0"/>
              </a:rPr>
              <a:t>Dose of Minerals &amp; Vitamins</a:t>
            </a:r>
          </a:p>
          <a:p>
            <a:pPr algn="just">
              <a:lnSpc>
                <a:spcPct val="120000"/>
              </a:lnSpc>
              <a:spcBef>
                <a:spcPct val="50000"/>
              </a:spcBef>
            </a:pPr>
            <a:r>
              <a:rPr lang="en-US" sz="2000" dirty="0" smtClean="0">
                <a:cs typeface="Times New Roman" pitchFamily="18" charset="0"/>
              </a:rPr>
              <a:t>Minerals </a:t>
            </a:r>
            <a:r>
              <a:rPr lang="en-US" sz="2000" dirty="0">
                <a:cs typeface="Times New Roman" pitchFamily="18" charset="0"/>
              </a:rPr>
              <a:t>found in aloe </a:t>
            </a:r>
            <a:r>
              <a:rPr lang="en-US" sz="2000" dirty="0" smtClean="0">
                <a:cs typeface="Times New Roman" pitchFamily="18" charset="0"/>
              </a:rPr>
              <a:t>Vera </a:t>
            </a:r>
            <a:r>
              <a:rPr lang="en-US" sz="2000" dirty="0">
                <a:cs typeface="Times New Roman" pitchFamily="18" charset="0"/>
              </a:rPr>
              <a:t>include </a:t>
            </a:r>
            <a:r>
              <a:rPr lang="en-US" sz="2000" dirty="0" smtClean="0">
                <a:cs typeface="Times New Roman" pitchFamily="18" charset="0"/>
              </a:rPr>
              <a:t>Calcium</a:t>
            </a:r>
            <a:r>
              <a:rPr lang="en-US" sz="2000" dirty="0">
                <a:cs typeface="Times New Roman" pitchFamily="18" charset="0"/>
              </a:rPr>
              <a:t>, </a:t>
            </a:r>
            <a:r>
              <a:rPr lang="en-US" sz="2000" dirty="0" smtClean="0">
                <a:cs typeface="Times New Roman" pitchFamily="18" charset="0"/>
              </a:rPr>
              <a:t>Sodium</a:t>
            </a:r>
            <a:r>
              <a:rPr lang="en-US" sz="2000" dirty="0">
                <a:cs typeface="Times New Roman" pitchFamily="18" charset="0"/>
              </a:rPr>
              <a:t>, </a:t>
            </a:r>
            <a:r>
              <a:rPr lang="en-US" sz="2000" dirty="0" smtClean="0">
                <a:cs typeface="Times New Roman" pitchFamily="18" charset="0"/>
              </a:rPr>
              <a:t>Iron</a:t>
            </a:r>
            <a:r>
              <a:rPr lang="en-US" sz="2000" dirty="0">
                <a:cs typeface="Times New Roman" pitchFamily="18" charset="0"/>
              </a:rPr>
              <a:t>, </a:t>
            </a:r>
            <a:r>
              <a:rPr lang="en-US" sz="2000" dirty="0" smtClean="0">
                <a:cs typeface="Times New Roman" pitchFamily="18" charset="0"/>
              </a:rPr>
              <a:t>Potassium</a:t>
            </a:r>
            <a:r>
              <a:rPr lang="en-US" sz="2000" dirty="0">
                <a:cs typeface="Times New Roman" pitchFamily="18" charset="0"/>
              </a:rPr>
              <a:t>, </a:t>
            </a:r>
            <a:r>
              <a:rPr lang="en-US" sz="2000" dirty="0" smtClean="0">
                <a:cs typeface="Times New Roman" pitchFamily="18" charset="0"/>
              </a:rPr>
              <a:t>Chromium</a:t>
            </a:r>
            <a:r>
              <a:rPr lang="en-US" sz="2000" dirty="0">
                <a:cs typeface="Times New Roman" pitchFamily="18" charset="0"/>
              </a:rPr>
              <a:t>, </a:t>
            </a:r>
            <a:r>
              <a:rPr lang="en-US" sz="2000" dirty="0" smtClean="0">
                <a:cs typeface="Times New Roman" pitchFamily="18" charset="0"/>
              </a:rPr>
              <a:t>Magnesium</a:t>
            </a:r>
            <a:r>
              <a:rPr lang="en-US" sz="2000" dirty="0">
                <a:cs typeface="Times New Roman" pitchFamily="18" charset="0"/>
              </a:rPr>
              <a:t>, </a:t>
            </a:r>
            <a:r>
              <a:rPr lang="en-US" sz="2000" dirty="0" smtClean="0">
                <a:cs typeface="Times New Roman" pitchFamily="18" charset="0"/>
              </a:rPr>
              <a:t>Manganese</a:t>
            </a:r>
            <a:r>
              <a:rPr lang="en-US" sz="2000" dirty="0">
                <a:cs typeface="Times New Roman" pitchFamily="18" charset="0"/>
              </a:rPr>
              <a:t>, </a:t>
            </a:r>
            <a:r>
              <a:rPr lang="en-US" sz="2000" dirty="0" smtClean="0">
                <a:cs typeface="Times New Roman" pitchFamily="18" charset="0"/>
              </a:rPr>
              <a:t>Copper, Zinc</a:t>
            </a:r>
            <a:r>
              <a:rPr lang="en-US" sz="2000" dirty="0">
                <a:cs typeface="Times New Roman" pitchFamily="18" charset="0"/>
              </a:rPr>
              <a:t>,</a:t>
            </a:r>
            <a:r>
              <a:rPr lang="en-US" sz="2000" dirty="0" smtClean="0">
                <a:cs typeface="Times New Roman" pitchFamily="18" charset="0"/>
              </a:rPr>
              <a:t> </a:t>
            </a:r>
            <a:r>
              <a:rPr lang="en-US" sz="2000" dirty="0">
                <a:cs typeface="Times New Roman" pitchFamily="18" charset="0"/>
              </a:rPr>
              <a:t>Vitamins A, B1, B2, B6, B12, </a:t>
            </a:r>
            <a:r>
              <a:rPr lang="en-US" sz="2000" dirty="0" smtClean="0">
                <a:cs typeface="Times New Roman" pitchFamily="18" charset="0"/>
              </a:rPr>
              <a:t>C, </a:t>
            </a:r>
            <a:r>
              <a:rPr lang="en-US" sz="2000" dirty="0">
                <a:cs typeface="Times New Roman" pitchFamily="18" charset="0"/>
              </a:rPr>
              <a:t>E, Folic Acid and </a:t>
            </a:r>
            <a:r>
              <a:rPr lang="en-US" sz="2000" dirty="0" smtClean="0">
                <a:cs typeface="Times New Roman" pitchFamily="18" charset="0"/>
              </a:rPr>
              <a:t>Niacin</a:t>
            </a:r>
            <a:endParaRPr lang="en-US" sz="2000" dirty="0"/>
          </a:p>
        </p:txBody>
      </p:sp>
      <p:sp>
        <p:nvSpPr>
          <p:cNvPr id="4"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t>  Benefits of Aloe Vera</a:t>
            </a:r>
            <a:endParaRPr lang="en-IN" sz="4000" dirty="0">
              <a:latin typeface="+mn-lt"/>
            </a:endParaRPr>
          </a:p>
        </p:txBody>
      </p:sp>
      <p:pic>
        <p:nvPicPr>
          <p:cNvPr id="7" name="Picture 6" descr="111.jpg"/>
          <p:cNvPicPr>
            <a:picLocks noChangeAspect="1"/>
          </p:cNvPicPr>
          <p:nvPr/>
        </p:nvPicPr>
        <p:blipFill>
          <a:blip r:embed="rId2"/>
          <a:stretch>
            <a:fillRect/>
          </a:stretch>
        </p:blipFill>
        <p:spPr>
          <a:xfrm>
            <a:off x="4267200" y="1981200"/>
            <a:ext cx="4876800" cy="3657600"/>
          </a:xfrm>
          <a:prstGeom prst="rect">
            <a:avLst/>
          </a:prstGeom>
        </p:spPr>
      </p:pic>
    </p:spTree>
    <p:extLst>
      <p:ext uri="{BB962C8B-B14F-4D97-AF65-F5344CB8AC3E}">
        <p14:creationId xmlns:p14="http://schemas.microsoft.com/office/powerpoint/2010/main" xmlns="" val="284165494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3657600" cy="4525963"/>
          </a:xfrm>
        </p:spPr>
        <p:txBody>
          <a:bodyPr>
            <a:normAutofit/>
          </a:bodyPr>
          <a:lstStyle/>
          <a:p>
            <a:r>
              <a:rPr lang="en-US" sz="2400" dirty="0" smtClean="0"/>
              <a:t>2 to 4 capsules per day</a:t>
            </a:r>
            <a:endParaRPr lang="en-IN" sz="2400" dirty="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t>  Dosage</a:t>
            </a:r>
            <a:endParaRPr lang="en-IN" sz="4000" dirty="0">
              <a:latin typeface="+mn-lt"/>
            </a:endParaRPr>
          </a:p>
        </p:txBody>
      </p:sp>
      <p:pic>
        <p:nvPicPr>
          <p:cNvPr id="4" name="Picture 3" descr="DSC_1172.png"/>
          <p:cNvPicPr>
            <a:picLocks noChangeAspect="1"/>
          </p:cNvPicPr>
          <p:nvPr/>
        </p:nvPicPr>
        <p:blipFill>
          <a:blip r:embed="rId2" cstate="email"/>
          <a:srcRect l="72500" t="28609" r="3334" b="14787"/>
          <a:stretch>
            <a:fillRect/>
          </a:stretch>
        </p:blipFill>
        <p:spPr>
          <a:xfrm>
            <a:off x="5867400" y="1676400"/>
            <a:ext cx="2995506" cy="4648200"/>
          </a:xfrm>
          <a:prstGeom prst="rect">
            <a:avLst/>
          </a:prstGeom>
          <a:noFill/>
          <a:ln>
            <a:noFill/>
          </a:ln>
        </p:spPr>
      </p:pic>
    </p:spTree>
    <p:extLst>
      <p:ext uri="{BB962C8B-B14F-4D97-AF65-F5344CB8AC3E}">
        <p14:creationId xmlns:p14="http://schemas.microsoft.com/office/powerpoint/2010/main" xmlns="" val="330605729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685800" y="2819400"/>
            <a:ext cx="7772400" cy="1828800"/>
          </a:xfrm>
        </p:spPr>
        <p:txBody>
          <a:bodyPr>
            <a:normAutofit/>
          </a:bodyPr>
          <a:lstStyle/>
          <a:p>
            <a:r>
              <a:rPr lang="en-US" dirty="0" smtClean="0">
                <a:solidFill>
                  <a:srgbClr val="004D74"/>
                </a:solidFill>
                <a:latin typeface="+mn-lt"/>
              </a:rPr>
              <a:t>AMLA</a:t>
            </a:r>
            <a:endParaRPr lang="en-US" dirty="0">
              <a:solidFill>
                <a:srgbClr val="004D74"/>
              </a:solidFill>
              <a:latin typeface="+mn-lt"/>
            </a:endParaRPr>
          </a:p>
        </p:txBody>
      </p:sp>
      <p:pic>
        <p:nvPicPr>
          <p:cNvPr id="3" name="Picture 2" descr="Vestige Logo-01.png"/>
          <p:cNvPicPr>
            <a:picLocks noChangeAspect="1"/>
          </p:cNvPicPr>
          <p:nvPr/>
        </p:nvPicPr>
        <p:blipFill>
          <a:blip r:embed="rId2" cstate="print"/>
          <a:srcRect l="21212" t="21818" r="15455" b="14848"/>
          <a:stretch>
            <a:fillRect/>
          </a:stretch>
        </p:blipFill>
        <p:spPr>
          <a:xfrm>
            <a:off x="3657600" y="1676400"/>
            <a:ext cx="1828800" cy="1828800"/>
          </a:xfrm>
          <a:prstGeom prst="rect">
            <a:avLst/>
          </a:prstGeom>
        </p:spPr>
      </p:pic>
    </p:spTree>
    <p:extLst>
      <p:ext uri="{BB962C8B-B14F-4D97-AF65-F5344CB8AC3E}">
        <p14:creationId xmlns:p14="http://schemas.microsoft.com/office/powerpoint/2010/main" xmlns="" val="2769422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276.jpg"/>
          <p:cNvPicPr>
            <a:picLocks noChangeAspect="1"/>
          </p:cNvPicPr>
          <p:nvPr/>
        </p:nvPicPr>
        <p:blipFill>
          <a:blip r:embed="rId2" cstate="email"/>
          <a:srcRect l="16667" t="2500" r="18333"/>
          <a:stretch>
            <a:fillRect/>
          </a:stretch>
        </p:blipFill>
        <p:spPr>
          <a:xfrm>
            <a:off x="5181600" y="2362200"/>
            <a:ext cx="3581400" cy="3581400"/>
          </a:xfrm>
          <a:prstGeom prst="rect">
            <a:avLst/>
          </a:prstGeom>
        </p:spPr>
      </p:pic>
      <p:sp>
        <p:nvSpPr>
          <p:cNvPr id="3" name="Content Placeholder 2"/>
          <p:cNvSpPr>
            <a:spLocks noGrp="1"/>
          </p:cNvSpPr>
          <p:nvPr>
            <p:ph idx="1"/>
          </p:nvPr>
        </p:nvSpPr>
        <p:spPr>
          <a:xfrm>
            <a:off x="457200" y="1676400"/>
            <a:ext cx="4800600" cy="4876800"/>
          </a:xfrm>
        </p:spPr>
        <p:txBody>
          <a:bodyPr>
            <a:normAutofit/>
          </a:bodyPr>
          <a:lstStyle/>
          <a:p>
            <a:pPr algn="just">
              <a:lnSpc>
                <a:spcPct val="120000"/>
              </a:lnSpc>
            </a:pPr>
            <a:r>
              <a:rPr lang="en-US" sz="2000" dirty="0"/>
              <a:t>Amla – also known as Indian gooseberry or </a:t>
            </a:r>
            <a:r>
              <a:rPr lang="en-US" sz="2000" i="1" dirty="0"/>
              <a:t>Amalaki</a:t>
            </a:r>
            <a:r>
              <a:rPr lang="en-US" sz="2000" dirty="0"/>
              <a:t> in </a:t>
            </a:r>
            <a:r>
              <a:rPr lang="en-US" sz="2000" dirty="0" smtClean="0"/>
              <a:t>Sanskrit</a:t>
            </a:r>
            <a:endParaRPr lang="en-US" sz="2000" dirty="0"/>
          </a:p>
          <a:p>
            <a:pPr algn="just">
              <a:lnSpc>
                <a:spcPct val="120000"/>
              </a:lnSpc>
            </a:pPr>
            <a:r>
              <a:rPr lang="en-US" sz="2000" dirty="0"/>
              <a:t>It has been known for its medicinal benefits for more than 3,000 years </a:t>
            </a:r>
          </a:p>
          <a:p>
            <a:pPr algn="just">
              <a:lnSpc>
                <a:spcPct val="120000"/>
              </a:lnSpc>
            </a:pPr>
            <a:r>
              <a:rPr lang="en-US" sz="2000" dirty="0"/>
              <a:t>R</a:t>
            </a:r>
            <a:r>
              <a:rPr lang="en-US" sz="2000" dirty="0" smtClean="0"/>
              <a:t>espected </a:t>
            </a:r>
            <a:r>
              <a:rPr lang="en-US" sz="2000" dirty="0"/>
              <a:t>as a symbol of good </a:t>
            </a:r>
            <a:r>
              <a:rPr lang="en-US" sz="2000" dirty="0" smtClean="0"/>
              <a:t>health</a:t>
            </a:r>
            <a:endParaRPr lang="en-US" sz="2000" dirty="0"/>
          </a:p>
          <a:p>
            <a:pPr algn="just">
              <a:lnSpc>
                <a:spcPct val="120000"/>
              </a:lnSpc>
            </a:pPr>
            <a:r>
              <a:rPr lang="en-US" sz="2000" dirty="0"/>
              <a:t>Amla is the richest source of Vitamin C in natural form, 30 times the amount of Vitamin C found in oranges</a:t>
            </a:r>
          </a:p>
          <a:p>
            <a:pPr algn="just">
              <a:lnSpc>
                <a:spcPct val="120000"/>
              </a:lnSpc>
            </a:pPr>
            <a:r>
              <a:rPr lang="en-US" sz="2000" dirty="0"/>
              <a:t>It contains minerals like calcium, phosphorous and iron</a:t>
            </a:r>
          </a:p>
          <a:p>
            <a:pPr algn="just">
              <a:lnSpc>
                <a:spcPct val="120000"/>
              </a:lnSpc>
            </a:pPr>
            <a:r>
              <a:rPr lang="en-US" sz="2000" dirty="0"/>
              <a:t>Amla is also a rich source of natural </a:t>
            </a:r>
            <a:r>
              <a:rPr lang="en-US" sz="2000" dirty="0" smtClean="0"/>
              <a:t>antioxidants</a:t>
            </a:r>
            <a:endParaRPr lang="en-US" sz="2000" dirty="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t>  What is </a:t>
            </a:r>
            <a:r>
              <a:rPr lang="en-US" sz="4000" dirty="0" err="1" smtClean="0"/>
              <a:t>Amla</a:t>
            </a:r>
            <a:r>
              <a:rPr lang="en-US" sz="4000" dirty="0" smtClean="0"/>
              <a:t>?</a:t>
            </a:r>
            <a:endParaRPr lang="en-IN" sz="4000" dirty="0">
              <a:latin typeface="+mn-lt"/>
            </a:endParaRPr>
          </a:p>
        </p:txBody>
      </p:sp>
    </p:spTree>
    <p:extLst>
      <p:ext uri="{BB962C8B-B14F-4D97-AF65-F5344CB8AC3E}">
        <p14:creationId xmlns:p14="http://schemas.microsoft.com/office/powerpoint/2010/main" xmlns="" val="231861847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0200"/>
            <a:ext cx="5334000" cy="4953000"/>
          </a:xfrm>
        </p:spPr>
        <p:txBody>
          <a:bodyPr>
            <a:normAutofit lnSpcReduction="10000"/>
          </a:bodyPr>
          <a:lstStyle/>
          <a:p>
            <a:pPr algn="just">
              <a:spcBef>
                <a:spcPts val="400"/>
              </a:spcBef>
            </a:pPr>
            <a:r>
              <a:rPr lang="en-US" sz="2400" b="1" dirty="0" smtClean="0"/>
              <a:t>It </a:t>
            </a:r>
            <a:r>
              <a:rPr lang="en-US" sz="2400" b="1" dirty="0"/>
              <a:t>is an excellent source of Vitamin C</a:t>
            </a:r>
          </a:p>
          <a:p>
            <a:pPr lvl="1" algn="just">
              <a:spcBef>
                <a:spcPts val="400"/>
              </a:spcBef>
            </a:pPr>
            <a:r>
              <a:rPr lang="en-US" sz="2000" dirty="0"/>
              <a:t>Vitamin C helps the white blood cells perform their function of responding quickly to </a:t>
            </a:r>
            <a:r>
              <a:rPr lang="en-US" sz="2000" dirty="0" smtClean="0"/>
              <a:t>infections</a:t>
            </a:r>
            <a:endParaRPr lang="en-US" sz="2000" dirty="0"/>
          </a:p>
          <a:p>
            <a:pPr algn="just">
              <a:spcBef>
                <a:spcPts val="400"/>
              </a:spcBef>
            </a:pPr>
            <a:r>
              <a:rPr lang="en-US" sz="2400" b="1" dirty="0"/>
              <a:t>Amla is a great source of antioxidants</a:t>
            </a:r>
          </a:p>
          <a:p>
            <a:pPr lvl="1" algn="just">
              <a:spcBef>
                <a:spcPts val="400"/>
              </a:spcBef>
            </a:pPr>
            <a:r>
              <a:rPr lang="en-US" sz="2000" dirty="0"/>
              <a:t>Research has shown that it has high content of tannins and polyphenols that makes it a potent antioxidant that fights harmful free </a:t>
            </a:r>
            <a:r>
              <a:rPr lang="en-US" sz="2000" dirty="0" smtClean="0"/>
              <a:t>radicals</a:t>
            </a:r>
            <a:endParaRPr lang="en-US" sz="2000" dirty="0"/>
          </a:p>
          <a:p>
            <a:pPr algn="just">
              <a:spcBef>
                <a:spcPts val="400"/>
              </a:spcBef>
            </a:pPr>
            <a:r>
              <a:rPr lang="en-US" sz="2400" b="1" dirty="0"/>
              <a:t>It is good for digestion</a:t>
            </a:r>
          </a:p>
          <a:p>
            <a:pPr lvl="1" algn="just">
              <a:spcBef>
                <a:spcPts val="400"/>
              </a:spcBef>
            </a:pPr>
            <a:r>
              <a:rPr lang="en-US" sz="2000" dirty="0"/>
              <a:t>helps the body to absorb and assimilate nutrients from the foods we eat</a:t>
            </a:r>
          </a:p>
          <a:p>
            <a:pPr lvl="1" algn="just">
              <a:spcBef>
                <a:spcPts val="400"/>
              </a:spcBef>
            </a:pPr>
            <a:r>
              <a:rPr lang="en-US" sz="2000" dirty="0"/>
              <a:t>It also helps reduce hyperacidity</a:t>
            </a:r>
          </a:p>
          <a:p>
            <a:pPr lvl="1" algn="just">
              <a:spcBef>
                <a:spcPts val="400"/>
              </a:spcBef>
            </a:pPr>
            <a:r>
              <a:rPr lang="en-US" sz="2000" dirty="0"/>
              <a:t>It strengthens the liver and helps flush out toxins from the </a:t>
            </a:r>
            <a:r>
              <a:rPr lang="en-US" sz="2000" dirty="0" smtClean="0"/>
              <a:t>body</a:t>
            </a:r>
            <a:endParaRPr lang="en-US" sz="2000" dirty="0"/>
          </a:p>
        </p:txBody>
      </p:sp>
      <p:sp>
        <p:nvSpPr>
          <p:cNvPr id="4"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t>  Benefits of </a:t>
            </a:r>
            <a:r>
              <a:rPr lang="en-US" sz="4000" dirty="0" err="1" smtClean="0"/>
              <a:t>Amla</a:t>
            </a:r>
            <a:endParaRPr lang="en-IN" sz="4000" dirty="0">
              <a:latin typeface="+mn-lt"/>
            </a:endParaRPr>
          </a:p>
        </p:txBody>
      </p:sp>
      <p:pic>
        <p:nvPicPr>
          <p:cNvPr id="6" name="Picture 5" descr="Indian-Gooseberries.jpg"/>
          <p:cNvPicPr>
            <a:picLocks noChangeAspect="1"/>
          </p:cNvPicPr>
          <p:nvPr/>
        </p:nvPicPr>
        <p:blipFill>
          <a:blip r:embed="rId2"/>
          <a:stretch>
            <a:fillRect/>
          </a:stretch>
        </p:blipFill>
        <p:spPr>
          <a:xfrm>
            <a:off x="5867400" y="1790700"/>
            <a:ext cx="2914650" cy="4371975"/>
          </a:xfrm>
          <a:prstGeom prst="rect">
            <a:avLst/>
          </a:prstGeom>
        </p:spPr>
      </p:pic>
    </p:spTree>
    <p:extLst>
      <p:ext uri="{BB962C8B-B14F-4D97-AF65-F5344CB8AC3E}">
        <p14:creationId xmlns:p14="http://schemas.microsoft.com/office/powerpoint/2010/main" xmlns="" val="292268989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enefits-of-amla-in-weight-loss-1-size-3.jpg"/>
          <p:cNvPicPr>
            <a:picLocks noChangeAspect="1"/>
          </p:cNvPicPr>
          <p:nvPr/>
        </p:nvPicPr>
        <p:blipFill>
          <a:blip r:embed="rId2"/>
          <a:srcRect l="3898" t="1054" r="3898" b="7806"/>
          <a:stretch>
            <a:fillRect/>
          </a:stretch>
        </p:blipFill>
        <p:spPr>
          <a:xfrm>
            <a:off x="7032978" y="4648200"/>
            <a:ext cx="2111022" cy="1676400"/>
          </a:xfrm>
          <a:prstGeom prst="rect">
            <a:avLst/>
          </a:prstGeom>
        </p:spPr>
      </p:pic>
      <p:sp>
        <p:nvSpPr>
          <p:cNvPr id="3" name="Content Placeholder 2"/>
          <p:cNvSpPr>
            <a:spLocks noGrp="1"/>
          </p:cNvSpPr>
          <p:nvPr>
            <p:ph idx="1"/>
          </p:nvPr>
        </p:nvSpPr>
        <p:spPr>
          <a:xfrm>
            <a:off x="304800" y="1600200"/>
            <a:ext cx="7620000" cy="4876800"/>
          </a:xfrm>
        </p:spPr>
        <p:txBody>
          <a:bodyPr>
            <a:noAutofit/>
          </a:bodyPr>
          <a:lstStyle/>
          <a:p>
            <a:pPr algn="just">
              <a:spcBef>
                <a:spcPts val="600"/>
              </a:spcBef>
            </a:pPr>
            <a:r>
              <a:rPr lang="en-US" sz="2000" dirty="0"/>
              <a:t>It is good for the skin and Lustrous </a:t>
            </a:r>
            <a:r>
              <a:rPr lang="en-US" sz="2000" dirty="0" smtClean="0"/>
              <a:t>hair.</a:t>
            </a:r>
            <a:endParaRPr lang="en-US" sz="2000" dirty="0"/>
          </a:p>
          <a:p>
            <a:pPr algn="just" fontAlgn="base">
              <a:spcBef>
                <a:spcPts val="600"/>
              </a:spcBef>
            </a:pPr>
            <a:r>
              <a:rPr lang="en-US" sz="2000" dirty="0"/>
              <a:t>Acts as a cooling agent</a:t>
            </a:r>
          </a:p>
          <a:p>
            <a:pPr lvl="1" algn="just" fontAlgn="base">
              <a:spcBef>
                <a:spcPts val="600"/>
              </a:spcBef>
            </a:pPr>
            <a:r>
              <a:rPr lang="en-US" sz="1800" dirty="0"/>
              <a:t>In summer season, it helps to keep the body cool by sorting out heat out of the body</a:t>
            </a:r>
          </a:p>
          <a:p>
            <a:pPr lvl="1" algn="just" fontAlgn="base">
              <a:spcBef>
                <a:spcPts val="600"/>
              </a:spcBef>
            </a:pPr>
            <a:r>
              <a:rPr lang="en-US" sz="1800" dirty="0"/>
              <a:t>It also acts as a shield against radiation by protecting against the harmful UV </a:t>
            </a:r>
            <a:r>
              <a:rPr lang="en-US" sz="1800" dirty="0" smtClean="0"/>
              <a:t>rays</a:t>
            </a:r>
          </a:p>
          <a:p>
            <a:pPr lvl="0" algn="just">
              <a:spcBef>
                <a:spcPts val="600"/>
              </a:spcBef>
            </a:pPr>
            <a:r>
              <a:rPr lang="en-US" sz="2000" dirty="0"/>
              <a:t>It helps in building the body’s immune system and provides resistance against many diseases</a:t>
            </a:r>
          </a:p>
          <a:p>
            <a:pPr lvl="0" algn="just">
              <a:spcBef>
                <a:spcPts val="600"/>
              </a:spcBef>
            </a:pPr>
            <a:r>
              <a:rPr lang="en-US" sz="2000" dirty="0"/>
              <a:t>A rich source of Vitamin C that help fight cold and coughs naturally</a:t>
            </a:r>
          </a:p>
          <a:p>
            <a:pPr lvl="0" algn="just">
              <a:spcBef>
                <a:spcPts val="600"/>
              </a:spcBef>
            </a:pPr>
            <a:r>
              <a:rPr lang="en-US" sz="2000" dirty="0"/>
              <a:t>It detoxifies the digestive system and GI tract</a:t>
            </a:r>
          </a:p>
          <a:p>
            <a:pPr lvl="0" algn="just">
              <a:spcBef>
                <a:spcPts val="600"/>
              </a:spcBef>
            </a:pPr>
            <a:r>
              <a:rPr lang="en-US" sz="2000" dirty="0"/>
              <a:t>It is also known to reduce acidity by balancing pH levels </a:t>
            </a:r>
            <a:r>
              <a:rPr lang="en-US" sz="2000" dirty="0" smtClean="0"/>
              <a:t>&amp; supporting </a:t>
            </a:r>
            <a:r>
              <a:rPr lang="en-US" sz="2000" dirty="0"/>
              <a:t>healthy liver </a:t>
            </a:r>
            <a:r>
              <a:rPr lang="en-US" sz="2000" dirty="0" smtClean="0"/>
              <a:t>function</a:t>
            </a:r>
            <a:endParaRPr lang="en-US" sz="2000" dirty="0"/>
          </a:p>
          <a:p>
            <a:pPr lvl="0" algn="just">
              <a:spcBef>
                <a:spcPts val="600"/>
              </a:spcBef>
            </a:pPr>
            <a:r>
              <a:rPr lang="en-US" sz="2000" dirty="0"/>
              <a:t>Aids in digestion by stimulating the gastric </a:t>
            </a:r>
            <a:r>
              <a:rPr lang="en-US" sz="2000" dirty="0" smtClean="0"/>
              <a:t>juices</a:t>
            </a:r>
            <a:endParaRPr lang="en-US" sz="2000" dirty="0"/>
          </a:p>
        </p:txBody>
      </p:sp>
      <p:sp>
        <p:nvSpPr>
          <p:cNvPr id="4"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t>  Benefits of </a:t>
            </a:r>
            <a:r>
              <a:rPr lang="en-US" sz="4000" dirty="0" err="1" smtClean="0"/>
              <a:t>Amla</a:t>
            </a:r>
            <a:endParaRPr lang="en-IN" sz="4000" dirty="0">
              <a:latin typeface="+mn-lt"/>
            </a:endParaRPr>
          </a:p>
        </p:txBody>
      </p:sp>
    </p:spTree>
    <p:extLst>
      <p:ext uri="{BB962C8B-B14F-4D97-AF65-F5344CB8AC3E}">
        <p14:creationId xmlns:p14="http://schemas.microsoft.com/office/powerpoint/2010/main" xmlns="" val="109069748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3810000" cy="4525963"/>
          </a:xfrm>
        </p:spPr>
        <p:txBody>
          <a:bodyPr>
            <a:normAutofit/>
          </a:bodyPr>
          <a:lstStyle/>
          <a:p>
            <a:r>
              <a:rPr lang="en-US" sz="2400" dirty="0" smtClean="0"/>
              <a:t>2 to 4 capsules per day</a:t>
            </a:r>
            <a:endParaRPr lang="en-IN" sz="2400" dirty="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t>  Dosage</a:t>
            </a:r>
            <a:endParaRPr lang="en-IN" sz="4000" dirty="0">
              <a:latin typeface="+mn-lt"/>
            </a:endParaRPr>
          </a:p>
        </p:txBody>
      </p:sp>
      <p:pic>
        <p:nvPicPr>
          <p:cNvPr id="6" name="Picture 5" descr="DSC_1126.png"/>
          <p:cNvPicPr>
            <a:picLocks noChangeAspect="1"/>
          </p:cNvPicPr>
          <p:nvPr/>
        </p:nvPicPr>
        <p:blipFill>
          <a:blip r:embed="rId2" cstate="email"/>
          <a:srcRect l="20833" t="51623" r="62500" b="6433"/>
          <a:stretch>
            <a:fillRect/>
          </a:stretch>
        </p:blipFill>
        <p:spPr>
          <a:xfrm rot="-60000">
            <a:off x="5367886" y="1892462"/>
            <a:ext cx="2671552" cy="4452587"/>
          </a:xfrm>
          <a:prstGeom prst="rect">
            <a:avLst/>
          </a:prstGeom>
        </p:spPr>
      </p:pic>
    </p:spTree>
    <p:extLst>
      <p:ext uri="{BB962C8B-B14F-4D97-AF65-F5344CB8AC3E}">
        <p14:creationId xmlns:p14="http://schemas.microsoft.com/office/powerpoint/2010/main" xmlns="" val="203274713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685800" y="2819400"/>
            <a:ext cx="7772400" cy="1828800"/>
          </a:xfrm>
        </p:spPr>
        <p:txBody>
          <a:bodyPr>
            <a:normAutofit/>
          </a:bodyPr>
          <a:lstStyle/>
          <a:p>
            <a:r>
              <a:rPr lang="en-US" dirty="0" smtClean="0">
                <a:solidFill>
                  <a:srgbClr val="004D74"/>
                </a:solidFill>
                <a:latin typeface="+mn-lt"/>
              </a:rPr>
              <a:t>COLOSTRUM</a:t>
            </a:r>
            <a:endParaRPr lang="en-US" dirty="0">
              <a:solidFill>
                <a:srgbClr val="004D74"/>
              </a:solidFill>
              <a:latin typeface="+mn-lt"/>
            </a:endParaRPr>
          </a:p>
        </p:txBody>
      </p:sp>
      <p:pic>
        <p:nvPicPr>
          <p:cNvPr id="3" name="Picture 2" descr="Vestige Logo-01.png"/>
          <p:cNvPicPr>
            <a:picLocks noChangeAspect="1"/>
          </p:cNvPicPr>
          <p:nvPr/>
        </p:nvPicPr>
        <p:blipFill>
          <a:blip r:embed="rId2" cstate="print"/>
          <a:srcRect l="21212" t="21818" r="15455" b="14848"/>
          <a:stretch>
            <a:fillRect/>
          </a:stretch>
        </p:blipFill>
        <p:spPr>
          <a:xfrm>
            <a:off x="3657600" y="1676400"/>
            <a:ext cx="1828800" cy="1828800"/>
          </a:xfrm>
          <a:prstGeom prst="rect">
            <a:avLst/>
          </a:prstGeom>
        </p:spPr>
      </p:pic>
    </p:spTree>
    <p:extLst>
      <p:ext uri="{BB962C8B-B14F-4D97-AF65-F5344CB8AC3E}">
        <p14:creationId xmlns:p14="http://schemas.microsoft.com/office/powerpoint/2010/main" xmlns="" val="27694224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3429000" cy="4876800"/>
          </a:xfrm>
        </p:spPr>
        <p:txBody>
          <a:bodyPr>
            <a:normAutofit/>
          </a:bodyPr>
          <a:lstStyle/>
          <a:p>
            <a:pPr marL="274320" indent="-274320" algn="just">
              <a:spcBef>
                <a:spcPts val="400"/>
              </a:spcBef>
            </a:pPr>
            <a:r>
              <a:rPr lang="en-US" sz="2000" dirty="0" err="1" smtClean="0"/>
              <a:t>Colostrum</a:t>
            </a:r>
            <a:r>
              <a:rPr lang="en-US" sz="2000" dirty="0" smtClean="0"/>
              <a:t> is the </a:t>
            </a:r>
            <a:r>
              <a:rPr lang="en-US" sz="2000" b="1" dirty="0" smtClean="0"/>
              <a:t>first milk produced by mothers</a:t>
            </a:r>
            <a:r>
              <a:rPr lang="en-US" sz="2000" dirty="0" smtClean="0"/>
              <a:t> which is a rich source of antibodies and proteins that helps the infant fight diseases and allergies</a:t>
            </a:r>
          </a:p>
          <a:p>
            <a:pPr marL="274320" indent="-274320" algn="just">
              <a:spcBef>
                <a:spcPts val="400"/>
              </a:spcBef>
            </a:pPr>
            <a:r>
              <a:rPr lang="en-US" sz="2000" dirty="0" smtClean="0"/>
              <a:t>It contains about </a:t>
            </a:r>
            <a:r>
              <a:rPr lang="en-US" sz="2000" b="1" dirty="0" smtClean="0"/>
              <a:t>100 times more antibodies </a:t>
            </a:r>
            <a:r>
              <a:rPr lang="en-US" sz="2000" dirty="0" smtClean="0"/>
              <a:t>than regular milk</a:t>
            </a:r>
          </a:p>
          <a:p>
            <a:pPr marL="274320" indent="-274320" algn="just">
              <a:spcBef>
                <a:spcPts val="400"/>
              </a:spcBef>
            </a:pPr>
            <a:r>
              <a:rPr lang="en-US" sz="2000" dirty="0" smtClean="0"/>
              <a:t>It is also a rich source of essential </a:t>
            </a:r>
            <a:r>
              <a:rPr lang="en-US" sz="2000" b="1" dirty="0" smtClean="0"/>
              <a:t>vitamins and minerals</a:t>
            </a:r>
            <a:r>
              <a:rPr lang="en-US" sz="2000" dirty="0" smtClean="0"/>
              <a:t> that helps to boost immunity </a:t>
            </a:r>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t>  What is </a:t>
            </a:r>
            <a:r>
              <a:rPr lang="en-US" sz="4000" dirty="0" err="1" smtClean="0"/>
              <a:t>Colostrum</a:t>
            </a:r>
            <a:r>
              <a:rPr lang="en-US" sz="4000" dirty="0" smtClean="0"/>
              <a:t>?</a:t>
            </a:r>
            <a:endParaRPr lang="en-IN" sz="4000" dirty="0">
              <a:latin typeface="+mn-lt"/>
            </a:endParaRPr>
          </a:p>
        </p:txBody>
      </p:sp>
      <p:pic>
        <p:nvPicPr>
          <p:cNvPr id="4" name="Picture 3" descr="iStock_000019399450Medium_large.jpg"/>
          <p:cNvPicPr>
            <a:picLocks noChangeAspect="1"/>
          </p:cNvPicPr>
          <p:nvPr/>
        </p:nvPicPr>
        <p:blipFill>
          <a:blip r:embed="rId2"/>
          <a:stretch>
            <a:fillRect/>
          </a:stretch>
        </p:blipFill>
        <p:spPr>
          <a:xfrm>
            <a:off x="4038600" y="2286000"/>
            <a:ext cx="4572000" cy="3048000"/>
          </a:xfrm>
          <a:prstGeom prst="rect">
            <a:avLst/>
          </a:prstGeom>
        </p:spPr>
      </p:pic>
    </p:spTree>
    <p:extLst>
      <p:ext uri="{BB962C8B-B14F-4D97-AF65-F5344CB8AC3E}">
        <p14:creationId xmlns:p14="http://schemas.microsoft.com/office/powerpoint/2010/main" xmlns="" val="225920359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46237"/>
            <a:ext cx="3962400" cy="4525963"/>
          </a:xfrm>
        </p:spPr>
        <p:txBody>
          <a:bodyPr>
            <a:normAutofit/>
          </a:bodyPr>
          <a:lstStyle/>
          <a:p>
            <a:pPr marL="274320" indent="-274320" algn="just">
              <a:lnSpc>
                <a:spcPct val="120000"/>
              </a:lnSpc>
              <a:spcBef>
                <a:spcPts val="400"/>
              </a:spcBef>
              <a:buNone/>
            </a:pPr>
            <a:r>
              <a:rPr lang="en-US" sz="2000" dirty="0" smtClean="0"/>
              <a:t>Colostrum contains:</a:t>
            </a:r>
          </a:p>
          <a:p>
            <a:pPr marL="274320" indent="-274320" algn="just">
              <a:lnSpc>
                <a:spcPct val="120000"/>
              </a:lnSpc>
              <a:spcBef>
                <a:spcPts val="400"/>
              </a:spcBef>
            </a:pPr>
            <a:r>
              <a:rPr lang="en-US" sz="2000" dirty="0" smtClean="0"/>
              <a:t>37 specific immune factors </a:t>
            </a:r>
          </a:p>
          <a:p>
            <a:pPr marL="274320" indent="-274320" algn="just">
              <a:lnSpc>
                <a:spcPct val="120000"/>
              </a:lnSpc>
              <a:spcBef>
                <a:spcPts val="400"/>
              </a:spcBef>
            </a:pPr>
            <a:r>
              <a:rPr lang="en-US" sz="2000" dirty="0" smtClean="0"/>
              <a:t>5 vital </a:t>
            </a:r>
            <a:r>
              <a:rPr lang="en-US" sz="2000" dirty="0" err="1" smtClean="0"/>
              <a:t>immunoglobulins</a:t>
            </a:r>
            <a:endParaRPr lang="en-US" sz="2000" dirty="0" smtClean="0"/>
          </a:p>
          <a:p>
            <a:pPr marL="274320" indent="-274320" algn="just">
              <a:lnSpc>
                <a:spcPct val="120000"/>
              </a:lnSpc>
              <a:spcBef>
                <a:spcPts val="400"/>
              </a:spcBef>
            </a:pPr>
            <a:r>
              <a:rPr lang="en-US" sz="2000" dirty="0" smtClean="0"/>
              <a:t>Protease inhibitors</a:t>
            </a:r>
          </a:p>
          <a:p>
            <a:pPr marL="274320" indent="-274320" algn="just">
              <a:lnSpc>
                <a:spcPct val="120000"/>
              </a:lnSpc>
              <a:spcBef>
                <a:spcPts val="400"/>
              </a:spcBef>
            </a:pPr>
            <a:r>
              <a:rPr lang="en-US" sz="2000" dirty="0" smtClean="0"/>
              <a:t>Over 8 types of growth factors including insulin type growth factors</a:t>
            </a:r>
          </a:p>
          <a:p>
            <a:pPr marL="274320" indent="-274320" algn="just">
              <a:lnSpc>
                <a:spcPct val="120000"/>
              </a:lnSpc>
              <a:spcBef>
                <a:spcPts val="400"/>
              </a:spcBef>
            </a:pPr>
            <a:r>
              <a:rPr lang="en-US" sz="2000" dirty="0" smtClean="0"/>
              <a:t>Transforming growth factors</a:t>
            </a:r>
          </a:p>
          <a:p>
            <a:pPr marL="274320" indent="-274320" algn="just">
              <a:lnSpc>
                <a:spcPct val="120000"/>
              </a:lnSpc>
              <a:spcBef>
                <a:spcPts val="400"/>
              </a:spcBef>
            </a:pPr>
            <a:r>
              <a:rPr lang="en-US" sz="2000" dirty="0" smtClean="0"/>
              <a:t>Growth hormones</a:t>
            </a:r>
          </a:p>
          <a:p>
            <a:pPr marL="274320" indent="-274320" algn="just">
              <a:lnSpc>
                <a:spcPct val="120000"/>
              </a:lnSpc>
              <a:spcBef>
                <a:spcPts val="400"/>
              </a:spcBef>
            </a:pPr>
            <a:r>
              <a:rPr lang="en-US" sz="2000" dirty="0" smtClean="0"/>
              <a:t>Major &amp; minor vitamins</a:t>
            </a:r>
          </a:p>
          <a:p>
            <a:pPr marL="274320" indent="-274320" algn="just">
              <a:lnSpc>
                <a:spcPct val="120000"/>
              </a:lnSpc>
              <a:spcBef>
                <a:spcPts val="400"/>
              </a:spcBef>
            </a:pPr>
            <a:r>
              <a:rPr lang="en-US" sz="2000" dirty="0" smtClean="0"/>
              <a:t>Minerals</a:t>
            </a:r>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t>  Benefits of </a:t>
            </a:r>
            <a:r>
              <a:rPr lang="en-US" sz="4000" dirty="0" err="1" smtClean="0"/>
              <a:t>Colostrum</a:t>
            </a:r>
            <a:endParaRPr lang="en-IN" sz="4000" dirty="0">
              <a:latin typeface="+mn-lt"/>
            </a:endParaRPr>
          </a:p>
        </p:txBody>
      </p:sp>
      <p:pic>
        <p:nvPicPr>
          <p:cNvPr id="4" name="Picture 3" descr="images (5).jpg"/>
          <p:cNvPicPr>
            <a:picLocks noChangeAspect="1"/>
          </p:cNvPicPr>
          <p:nvPr/>
        </p:nvPicPr>
        <p:blipFill>
          <a:blip r:embed="rId2"/>
          <a:srcRect l="24115"/>
          <a:stretch>
            <a:fillRect/>
          </a:stretch>
        </p:blipFill>
        <p:spPr>
          <a:xfrm>
            <a:off x="4191000" y="2209800"/>
            <a:ext cx="4495800" cy="3692413"/>
          </a:xfrm>
          <a:prstGeom prst="rect">
            <a:avLst/>
          </a:prstGeom>
        </p:spPr>
      </p:pic>
    </p:spTree>
    <p:extLst>
      <p:ext uri="{BB962C8B-B14F-4D97-AF65-F5344CB8AC3E}">
        <p14:creationId xmlns:p14="http://schemas.microsoft.com/office/powerpoint/2010/main" xmlns="" val="41996895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14600" y="609600"/>
            <a:ext cx="4114800" cy="1143000"/>
          </a:xfrm>
          <a:solidFill>
            <a:srgbClr val="004D74"/>
          </a:solidFill>
          <a:ln>
            <a:solidFill>
              <a:srgbClr val="004D74"/>
            </a:solidFill>
          </a:ln>
        </p:spPr>
        <p:style>
          <a:lnRef idx="0">
            <a:schemeClr val="accent1"/>
          </a:lnRef>
          <a:fillRef idx="3">
            <a:schemeClr val="accent1"/>
          </a:fillRef>
          <a:effectRef idx="3">
            <a:schemeClr val="accent1"/>
          </a:effectRef>
          <a:fontRef idx="minor">
            <a:schemeClr val="lt1"/>
          </a:fontRef>
        </p:style>
        <p:txBody>
          <a:bodyPr>
            <a:normAutofit/>
          </a:bodyPr>
          <a:lstStyle/>
          <a:p>
            <a:r>
              <a:rPr lang="en-US" dirty="0" smtClean="0"/>
              <a:t>CARDIO CARE</a:t>
            </a:r>
            <a:endParaRPr lang="en-US" dirty="0">
              <a:latin typeface="+mn-lt"/>
            </a:endParaRPr>
          </a:p>
        </p:txBody>
      </p:sp>
      <p:pic>
        <p:nvPicPr>
          <p:cNvPr id="6" name="Picture 5" descr="shutterstock_93480829.jpg"/>
          <p:cNvPicPr>
            <a:picLocks noChangeAspect="1"/>
          </p:cNvPicPr>
          <p:nvPr/>
        </p:nvPicPr>
        <p:blipFill>
          <a:blip r:embed="rId2"/>
          <a:stretch>
            <a:fillRect/>
          </a:stretch>
        </p:blipFill>
        <p:spPr>
          <a:xfrm>
            <a:off x="1447800" y="1905000"/>
            <a:ext cx="6354715" cy="4244950"/>
          </a:xfrm>
          <a:prstGeom prst="rect">
            <a:avLst/>
          </a:prstGeom>
        </p:spPr>
      </p:pic>
    </p:spTree>
    <p:extLst>
      <p:ext uri="{BB962C8B-B14F-4D97-AF65-F5344CB8AC3E}">
        <p14:creationId xmlns:p14="http://schemas.microsoft.com/office/powerpoint/2010/main" xmlns="" val="218691809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4495800" cy="4525963"/>
          </a:xfrm>
        </p:spPr>
        <p:txBody>
          <a:bodyPr>
            <a:noAutofit/>
          </a:bodyPr>
          <a:lstStyle/>
          <a:p>
            <a:pPr marL="274320" indent="-274320" algn="just">
              <a:lnSpc>
                <a:spcPct val="120000"/>
              </a:lnSpc>
              <a:spcBef>
                <a:spcPts val="400"/>
              </a:spcBef>
              <a:buFontTx/>
              <a:buChar char="•"/>
            </a:pPr>
            <a:r>
              <a:rPr lang="en-US" sz="2000" dirty="0" smtClean="0"/>
              <a:t>Boosts the body immune system</a:t>
            </a:r>
          </a:p>
          <a:p>
            <a:pPr marL="274320" indent="-274320" algn="just">
              <a:lnSpc>
                <a:spcPct val="120000"/>
              </a:lnSpc>
              <a:spcBef>
                <a:spcPts val="400"/>
              </a:spcBef>
              <a:buFontTx/>
              <a:buChar char="•"/>
            </a:pPr>
            <a:r>
              <a:rPr lang="en-US" sz="2000" dirty="0" smtClean="0"/>
              <a:t>Controls inflammation &amp; protects against allergic reactions rapidly</a:t>
            </a:r>
          </a:p>
          <a:p>
            <a:pPr marL="274320" indent="-274320" algn="just">
              <a:lnSpc>
                <a:spcPct val="120000"/>
              </a:lnSpc>
              <a:spcBef>
                <a:spcPts val="400"/>
              </a:spcBef>
              <a:buFontTx/>
              <a:buChar char="•"/>
            </a:pPr>
            <a:r>
              <a:rPr lang="en-US" sz="2000" dirty="0" smtClean="0"/>
              <a:t>Repairs &amp; rebuilds cellular tissues</a:t>
            </a:r>
          </a:p>
          <a:p>
            <a:pPr marL="274320" indent="-274320" algn="just">
              <a:lnSpc>
                <a:spcPct val="120000"/>
              </a:lnSpc>
              <a:spcBef>
                <a:spcPts val="400"/>
              </a:spcBef>
              <a:buFontTx/>
              <a:buChar char="•"/>
            </a:pPr>
            <a:r>
              <a:rPr lang="en-US" sz="2000" dirty="0" smtClean="0"/>
              <a:t>Restores impaired health</a:t>
            </a:r>
          </a:p>
          <a:p>
            <a:pPr marL="274320" indent="-274320" algn="just">
              <a:lnSpc>
                <a:spcPct val="120000"/>
              </a:lnSpc>
              <a:spcBef>
                <a:spcPts val="400"/>
              </a:spcBef>
              <a:buFontTx/>
              <a:buChar char="•"/>
            </a:pPr>
            <a:r>
              <a:rPr lang="en-US" sz="2000" dirty="0" smtClean="0"/>
              <a:t>Improves nutrient uptake</a:t>
            </a:r>
          </a:p>
          <a:p>
            <a:pPr marL="274320" indent="-274320" algn="just">
              <a:lnSpc>
                <a:spcPct val="120000"/>
              </a:lnSpc>
              <a:spcBef>
                <a:spcPts val="400"/>
              </a:spcBef>
              <a:buFontTx/>
              <a:buChar char="•"/>
            </a:pPr>
            <a:r>
              <a:rPr lang="en-US" sz="2000" dirty="0" smtClean="0"/>
              <a:t>Increases bone mass</a:t>
            </a:r>
          </a:p>
          <a:p>
            <a:pPr marL="274320" indent="-274320" algn="just">
              <a:lnSpc>
                <a:spcPct val="120000"/>
              </a:lnSpc>
              <a:spcBef>
                <a:spcPts val="400"/>
              </a:spcBef>
              <a:buFontTx/>
              <a:buChar char="•"/>
            </a:pPr>
            <a:r>
              <a:rPr lang="en-US" sz="2000" dirty="0" smtClean="0"/>
              <a:t>Restores skin elasticity</a:t>
            </a:r>
          </a:p>
          <a:p>
            <a:pPr marL="274320" indent="-274320" algn="just">
              <a:lnSpc>
                <a:spcPct val="120000"/>
              </a:lnSpc>
              <a:spcBef>
                <a:spcPts val="400"/>
              </a:spcBef>
              <a:buFontTx/>
              <a:buChar char="•"/>
            </a:pPr>
            <a:r>
              <a:rPr lang="en-US" sz="2000" dirty="0" smtClean="0"/>
              <a:t>Energizes the body</a:t>
            </a:r>
          </a:p>
          <a:p>
            <a:pPr marL="274320" indent="-274320" algn="just">
              <a:lnSpc>
                <a:spcPct val="120000"/>
              </a:lnSpc>
              <a:spcBef>
                <a:spcPts val="400"/>
              </a:spcBef>
              <a:buFontTx/>
              <a:buChar char="•"/>
            </a:pPr>
            <a:r>
              <a:rPr lang="en-US" sz="2000" dirty="0" smtClean="0"/>
              <a:t>Increases memory</a:t>
            </a:r>
          </a:p>
          <a:p>
            <a:pPr marL="274320" indent="-274320" algn="just">
              <a:lnSpc>
                <a:spcPct val="120000"/>
              </a:lnSpc>
              <a:spcBef>
                <a:spcPts val="400"/>
              </a:spcBef>
              <a:buFontTx/>
              <a:buChar char="•"/>
            </a:pPr>
            <a:r>
              <a:rPr lang="en-US" sz="2000" dirty="0" smtClean="0"/>
              <a:t>Normalizes the fat usage</a:t>
            </a:r>
          </a:p>
          <a:p>
            <a:pPr marL="274320" indent="-274320" algn="just">
              <a:lnSpc>
                <a:spcPct val="120000"/>
              </a:lnSpc>
              <a:spcBef>
                <a:spcPts val="400"/>
              </a:spcBef>
            </a:pPr>
            <a:endParaRPr lang="en-US" sz="2000" dirty="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t>  Benefits of </a:t>
            </a:r>
            <a:r>
              <a:rPr lang="en-US" sz="4000" dirty="0" err="1" smtClean="0"/>
              <a:t>Colostrum</a:t>
            </a:r>
            <a:endParaRPr lang="en-IN" sz="4000" dirty="0">
              <a:latin typeface="+mn-lt"/>
            </a:endParaRPr>
          </a:p>
        </p:txBody>
      </p:sp>
      <p:pic>
        <p:nvPicPr>
          <p:cNvPr id="6" name="Picture 5" descr="shield.png"/>
          <p:cNvPicPr>
            <a:picLocks noChangeAspect="1"/>
          </p:cNvPicPr>
          <p:nvPr/>
        </p:nvPicPr>
        <p:blipFill>
          <a:blip r:embed="rId2"/>
          <a:srcRect l="11896" r="11589"/>
          <a:stretch>
            <a:fillRect/>
          </a:stretch>
        </p:blipFill>
        <p:spPr>
          <a:xfrm>
            <a:off x="3505201" y="1765254"/>
            <a:ext cx="5638800" cy="4483146"/>
          </a:xfrm>
          <a:prstGeom prst="rect">
            <a:avLst/>
          </a:prstGeom>
        </p:spPr>
      </p:pic>
    </p:spTree>
    <p:extLst>
      <p:ext uri="{BB962C8B-B14F-4D97-AF65-F5344CB8AC3E}">
        <p14:creationId xmlns:p14="http://schemas.microsoft.com/office/powerpoint/2010/main" xmlns="" val="411689558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4038600" cy="4525963"/>
          </a:xfrm>
        </p:spPr>
        <p:txBody>
          <a:bodyPr>
            <a:normAutofit/>
          </a:bodyPr>
          <a:lstStyle/>
          <a:p>
            <a:r>
              <a:rPr lang="en-US" sz="2400" dirty="0" smtClean="0"/>
              <a:t>2 to 3 capsules per day</a:t>
            </a:r>
            <a:endParaRPr lang="en-IN" sz="2400" dirty="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t>  Dosage</a:t>
            </a:r>
            <a:endParaRPr lang="en-IN" sz="4000" dirty="0">
              <a:latin typeface="+mn-lt"/>
            </a:endParaRPr>
          </a:p>
        </p:txBody>
      </p:sp>
      <p:pic>
        <p:nvPicPr>
          <p:cNvPr id="7" name="Picture 6" descr="DSC_1242.png"/>
          <p:cNvPicPr>
            <a:picLocks noChangeAspect="1"/>
          </p:cNvPicPr>
          <p:nvPr/>
        </p:nvPicPr>
        <p:blipFill>
          <a:blip r:embed="rId2" cstate="email"/>
          <a:srcRect l="51667" t="26096" r="28333" b="14773"/>
          <a:stretch>
            <a:fillRect/>
          </a:stretch>
        </p:blipFill>
        <p:spPr>
          <a:xfrm>
            <a:off x="5943600" y="1828800"/>
            <a:ext cx="2164404" cy="4238625"/>
          </a:xfrm>
          <a:prstGeom prst="rect">
            <a:avLst/>
          </a:prstGeom>
        </p:spPr>
      </p:pic>
    </p:spTree>
    <p:extLst>
      <p:ext uri="{BB962C8B-B14F-4D97-AF65-F5344CB8AC3E}">
        <p14:creationId xmlns:p14="http://schemas.microsoft.com/office/powerpoint/2010/main" xmlns="" val="403021934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38300" y="609600"/>
            <a:ext cx="5867400" cy="1143000"/>
          </a:xfrm>
          <a:solidFill>
            <a:srgbClr val="004D74"/>
          </a:solidFill>
          <a:ln>
            <a:solidFill>
              <a:srgbClr val="004D74"/>
            </a:solidFill>
          </a:ln>
        </p:spPr>
        <p:style>
          <a:lnRef idx="0">
            <a:schemeClr val="accent1"/>
          </a:lnRef>
          <a:fillRef idx="3">
            <a:schemeClr val="accent1"/>
          </a:fillRef>
          <a:effectRef idx="3">
            <a:schemeClr val="accent1"/>
          </a:effectRef>
          <a:fontRef idx="minor">
            <a:schemeClr val="lt1"/>
          </a:fontRef>
        </p:style>
        <p:txBody>
          <a:bodyPr>
            <a:normAutofit/>
          </a:bodyPr>
          <a:lstStyle/>
          <a:p>
            <a:r>
              <a:rPr lang="en-US" dirty="0" smtClean="0"/>
              <a:t>WOMEN’S HEALTH</a:t>
            </a:r>
            <a:endParaRPr lang="en-US" dirty="0">
              <a:latin typeface="+mn-lt"/>
            </a:endParaRPr>
          </a:p>
        </p:txBody>
      </p:sp>
      <p:pic>
        <p:nvPicPr>
          <p:cNvPr id="3" name="Picture 2" descr="Womens-Health.jpg"/>
          <p:cNvPicPr>
            <a:picLocks noChangeAspect="1"/>
          </p:cNvPicPr>
          <p:nvPr/>
        </p:nvPicPr>
        <p:blipFill>
          <a:blip r:embed="rId2"/>
          <a:stretch>
            <a:fillRect/>
          </a:stretch>
        </p:blipFill>
        <p:spPr>
          <a:xfrm>
            <a:off x="2073413" y="1905000"/>
            <a:ext cx="4997175" cy="4310063"/>
          </a:xfrm>
          <a:prstGeom prst="rect">
            <a:avLst/>
          </a:prstGeom>
        </p:spPr>
      </p:pic>
    </p:spTree>
    <p:extLst>
      <p:ext uri="{BB962C8B-B14F-4D97-AF65-F5344CB8AC3E}">
        <p14:creationId xmlns:p14="http://schemas.microsoft.com/office/powerpoint/2010/main" xmlns="" val="218691809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just">
              <a:lnSpc>
                <a:spcPct val="120000"/>
              </a:lnSpc>
              <a:spcBef>
                <a:spcPts val="400"/>
              </a:spcBef>
            </a:pPr>
            <a:r>
              <a:rPr lang="en-US" sz="2000" b="1" dirty="0"/>
              <a:t>Calcium</a:t>
            </a:r>
          </a:p>
          <a:p>
            <a:pPr lvl="1" algn="just">
              <a:lnSpc>
                <a:spcPct val="120000"/>
              </a:lnSpc>
              <a:spcBef>
                <a:spcPts val="400"/>
              </a:spcBef>
            </a:pPr>
            <a:r>
              <a:rPr lang="en-US" sz="1800" dirty="0"/>
              <a:t>Getting adequate levels of calcium helps to strengthen bones and prevents osteoporosis. Women are at greater risk of developing osteoporosis than men, particularly after menopause</a:t>
            </a:r>
          </a:p>
          <a:p>
            <a:pPr algn="just">
              <a:lnSpc>
                <a:spcPct val="120000"/>
              </a:lnSpc>
              <a:spcBef>
                <a:spcPts val="400"/>
              </a:spcBef>
            </a:pPr>
            <a:r>
              <a:rPr lang="en-US" sz="2000" b="1" dirty="0"/>
              <a:t>Vitamin D</a:t>
            </a:r>
          </a:p>
          <a:p>
            <a:pPr lvl="1" algn="just">
              <a:lnSpc>
                <a:spcPct val="120000"/>
              </a:lnSpc>
              <a:spcBef>
                <a:spcPts val="400"/>
              </a:spcBef>
            </a:pPr>
            <a:r>
              <a:rPr lang="en-US" sz="1800" dirty="0"/>
              <a:t>Vitamin D increases calcium absorption and is required for normal bone metabolism. Women having low levels of sun exposure and poor diet are at risk of vitamin D deficiency  </a:t>
            </a:r>
          </a:p>
          <a:p>
            <a:pPr algn="just">
              <a:lnSpc>
                <a:spcPct val="120000"/>
              </a:lnSpc>
              <a:spcBef>
                <a:spcPts val="400"/>
              </a:spcBef>
            </a:pPr>
            <a:r>
              <a:rPr lang="en-US" sz="2000" b="1" dirty="0"/>
              <a:t>Omega 3 fatty acids</a:t>
            </a:r>
          </a:p>
          <a:p>
            <a:pPr lvl="1" algn="just">
              <a:lnSpc>
                <a:spcPct val="120000"/>
              </a:lnSpc>
              <a:spcBef>
                <a:spcPts val="400"/>
              </a:spcBef>
            </a:pPr>
            <a:r>
              <a:rPr lang="en-US" sz="1800" dirty="0"/>
              <a:t>Omega-3 fatty acids plays a crucial role in normal growth and development as well as brain function. It also helps in maintaining a healthy heart. It supports</a:t>
            </a:r>
            <a:r>
              <a:rPr lang="en-GB" sz="1800" dirty="0"/>
              <a:t> in normalizing the menstrual cycle and eases </a:t>
            </a:r>
            <a:r>
              <a:rPr lang="en-GB" sz="1800" dirty="0" smtClean="0"/>
              <a:t>menopause</a:t>
            </a:r>
            <a:endParaRPr lang="en-GB" sz="1800" dirty="0"/>
          </a:p>
        </p:txBody>
      </p:sp>
      <p:sp>
        <p:nvSpPr>
          <p:cNvPr id="4"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fontScale="92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lt1"/>
                </a:solidFill>
                <a:effectLst/>
                <a:uLnTx/>
                <a:uFillTx/>
                <a:latin typeface="+mn-lt"/>
                <a:ea typeface="+mn-ea"/>
                <a:cs typeface="+mn-cs"/>
              </a:rPr>
              <a:t>  </a:t>
            </a:r>
            <a:r>
              <a:rPr kumimoji="0" lang="en-US" sz="3900" b="0" i="0" u="none" strike="noStrike" kern="1200" cap="none" spc="0" normalizeH="0" baseline="0" noProof="0" dirty="0" smtClean="0">
                <a:ln>
                  <a:noFill/>
                </a:ln>
                <a:solidFill>
                  <a:schemeClr val="lt1"/>
                </a:solidFill>
                <a:effectLst/>
                <a:uLnTx/>
                <a:uFillTx/>
                <a:latin typeface="+mn-lt"/>
                <a:ea typeface="+mn-ea"/>
                <a:cs typeface="+mn-cs"/>
              </a:rPr>
              <a:t>Common</a:t>
            </a:r>
            <a:r>
              <a:rPr kumimoji="0" lang="en-US" sz="3900" b="0" i="0" u="none" strike="noStrike" kern="1200" cap="none" spc="0" normalizeH="0" noProof="0" dirty="0" smtClean="0">
                <a:ln>
                  <a:noFill/>
                </a:ln>
                <a:solidFill>
                  <a:schemeClr val="lt1"/>
                </a:solidFill>
                <a:effectLst/>
                <a:uLnTx/>
                <a:uFillTx/>
                <a:latin typeface="+mn-lt"/>
                <a:ea typeface="+mn-ea"/>
                <a:cs typeface="+mn-cs"/>
              </a:rPr>
              <a:t> Nutrition deficiencies in Woman</a:t>
            </a:r>
            <a:endParaRPr kumimoji="0" lang="en-IN" sz="4000" b="0" i="0" u="none" strike="noStrike" kern="1200" cap="none" spc="0" normalizeH="0" baseline="0" noProof="0" dirty="0">
              <a:ln>
                <a:noFill/>
              </a:ln>
              <a:solidFill>
                <a:schemeClr val="lt1"/>
              </a:solidFill>
              <a:effectLst/>
              <a:uLnTx/>
              <a:uFillTx/>
              <a:latin typeface="+mn-lt"/>
              <a:ea typeface="+mn-ea"/>
              <a:cs typeface="+mn-cs"/>
            </a:endParaRPr>
          </a:p>
        </p:txBody>
      </p:sp>
    </p:spTree>
    <p:extLst>
      <p:ext uri="{BB962C8B-B14F-4D97-AF65-F5344CB8AC3E}">
        <p14:creationId xmlns:p14="http://schemas.microsoft.com/office/powerpoint/2010/main" xmlns="" val="225583099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4602163"/>
          </a:xfrm>
        </p:spPr>
        <p:txBody>
          <a:bodyPr/>
          <a:lstStyle/>
          <a:p>
            <a:pPr algn="just">
              <a:lnSpc>
                <a:spcPct val="120000"/>
              </a:lnSpc>
              <a:spcBef>
                <a:spcPts val="400"/>
              </a:spcBef>
            </a:pPr>
            <a:r>
              <a:rPr lang="en-US" sz="2000" b="1" dirty="0"/>
              <a:t>Iron</a:t>
            </a:r>
          </a:p>
          <a:p>
            <a:pPr lvl="1" algn="just">
              <a:lnSpc>
                <a:spcPct val="120000"/>
              </a:lnSpc>
              <a:spcBef>
                <a:spcPts val="400"/>
              </a:spcBef>
            </a:pPr>
            <a:r>
              <a:rPr lang="en-US" sz="1800" dirty="0"/>
              <a:t>Its deficiency causes anemia, which is the decrease in number of red blood cells (RBCs) or low hemoglobin levels in the blood</a:t>
            </a:r>
          </a:p>
          <a:p>
            <a:pPr algn="just">
              <a:lnSpc>
                <a:spcPct val="120000"/>
              </a:lnSpc>
              <a:spcBef>
                <a:spcPts val="400"/>
              </a:spcBef>
            </a:pPr>
            <a:r>
              <a:rPr lang="en-US" sz="2000" b="1" dirty="0"/>
              <a:t>Folic acid</a:t>
            </a:r>
          </a:p>
          <a:p>
            <a:pPr lvl="1" algn="just">
              <a:lnSpc>
                <a:spcPct val="120000"/>
              </a:lnSpc>
              <a:spcBef>
                <a:spcPts val="400"/>
              </a:spcBef>
            </a:pPr>
            <a:r>
              <a:rPr lang="en-US" sz="1800" dirty="0"/>
              <a:t>Folic acid is one of the B vitamins, and it helps your body make new cells, including RBCs. Low folic acid levels also contribute to anemia</a:t>
            </a:r>
          </a:p>
          <a:p>
            <a:pPr lvl="1" algn="just">
              <a:lnSpc>
                <a:spcPct val="120000"/>
              </a:lnSpc>
              <a:spcBef>
                <a:spcPts val="400"/>
              </a:spcBef>
            </a:pPr>
            <a:endParaRPr lang="en-US" sz="1800" dirty="0">
              <a:solidFill>
                <a:schemeClr val="tx1">
                  <a:lumMod val="65000"/>
                  <a:lumOff val="35000"/>
                </a:schemeClr>
              </a:solidFill>
            </a:endParaRPr>
          </a:p>
          <a:p>
            <a:pPr algn="just"/>
            <a:endParaRPr lang="en-US" dirty="0"/>
          </a:p>
        </p:txBody>
      </p:sp>
      <p:sp>
        <p:nvSpPr>
          <p:cNvPr id="4"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fontScale="92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lt1"/>
                </a:solidFill>
                <a:effectLst/>
                <a:uLnTx/>
                <a:uFillTx/>
                <a:latin typeface="+mn-lt"/>
                <a:ea typeface="+mn-ea"/>
                <a:cs typeface="+mn-cs"/>
              </a:rPr>
              <a:t>  </a:t>
            </a:r>
            <a:r>
              <a:rPr kumimoji="0" lang="en-US" sz="3900" b="0" i="0" u="none" strike="noStrike" kern="1200" cap="none" spc="0" normalizeH="0" baseline="0" noProof="0" dirty="0" smtClean="0">
                <a:ln>
                  <a:noFill/>
                </a:ln>
                <a:solidFill>
                  <a:schemeClr val="lt1"/>
                </a:solidFill>
                <a:effectLst/>
                <a:uLnTx/>
                <a:uFillTx/>
                <a:latin typeface="+mn-lt"/>
                <a:ea typeface="+mn-ea"/>
                <a:cs typeface="+mn-cs"/>
              </a:rPr>
              <a:t>Common</a:t>
            </a:r>
            <a:r>
              <a:rPr kumimoji="0" lang="en-US" sz="3900" b="0" i="0" u="none" strike="noStrike" kern="1200" cap="none" spc="0" normalizeH="0" noProof="0" dirty="0" smtClean="0">
                <a:ln>
                  <a:noFill/>
                </a:ln>
                <a:solidFill>
                  <a:schemeClr val="lt1"/>
                </a:solidFill>
                <a:effectLst/>
                <a:uLnTx/>
                <a:uFillTx/>
                <a:latin typeface="+mn-lt"/>
                <a:ea typeface="+mn-ea"/>
                <a:cs typeface="+mn-cs"/>
              </a:rPr>
              <a:t> Nutrition deficiencies in Woman</a:t>
            </a:r>
            <a:endParaRPr kumimoji="0" lang="en-IN" sz="4000" b="0" i="0" u="none" strike="noStrike" kern="1200" cap="none" spc="0" normalizeH="0" baseline="0" noProof="0" dirty="0">
              <a:ln>
                <a:noFill/>
              </a:ln>
              <a:solidFill>
                <a:schemeClr val="lt1"/>
              </a:solidFill>
              <a:effectLst/>
              <a:uLnTx/>
              <a:uFillTx/>
              <a:latin typeface="+mn-lt"/>
              <a:ea typeface="+mn-ea"/>
              <a:cs typeface="+mn-cs"/>
            </a:endParaRPr>
          </a:p>
        </p:txBody>
      </p:sp>
    </p:spTree>
    <p:extLst>
      <p:ext uri="{BB962C8B-B14F-4D97-AF65-F5344CB8AC3E}">
        <p14:creationId xmlns:p14="http://schemas.microsoft.com/office/powerpoint/2010/main" xmlns="" val="63238734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5029200" cy="4876800"/>
          </a:xfrm>
        </p:spPr>
        <p:txBody>
          <a:bodyPr>
            <a:normAutofit lnSpcReduction="10000"/>
          </a:bodyPr>
          <a:lstStyle/>
          <a:p>
            <a:pPr>
              <a:spcBef>
                <a:spcPts val="400"/>
              </a:spcBef>
            </a:pPr>
            <a:r>
              <a:rPr lang="en-US" sz="2000" b="1" dirty="0" smtClean="0"/>
              <a:t>Increased </a:t>
            </a:r>
            <a:r>
              <a:rPr lang="en-US" sz="2000" b="1" dirty="0"/>
              <a:t>requirement during  </a:t>
            </a:r>
          </a:p>
          <a:p>
            <a:pPr lvl="1">
              <a:spcBef>
                <a:spcPts val="400"/>
              </a:spcBef>
            </a:pPr>
            <a:r>
              <a:rPr lang="en-US" sz="1800" dirty="0"/>
              <a:t>Menstruation</a:t>
            </a:r>
          </a:p>
          <a:p>
            <a:pPr lvl="1">
              <a:spcBef>
                <a:spcPts val="400"/>
              </a:spcBef>
            </a:pPr>
            <a:r>
              <a:rPr lang="en-US" sz="1800" dirty="0"/>
              <a:t>Pregnancy </a:t>
            </a:r>
          </a:p>
          <a:p>
            <a:pPr lvl="1">
              <a:spcBef>
                <a:spcPts val="400"/>
              </a:spcBef>
            </a:pPr>
            <a:r>
              <a:rPr lang="en-US" sz="1800" dirty="0"/>
              <a:t>Lactation</a:t>
            </a:r>
          </a:p>
          <a:p>
            <a:pPr>
              <a:spcBef>
                <a:spcPts val="400"/>
              </a:spcBef>
            </a:pPr>
            <a:r>
              <a:rPr lang="en-US" sz="2000" b="1" dirty="0"/>
              <a:t>Decreased intake of Iron</a:t>
            </a:r>
          </a:p>
          <a:p>
            <a:pPr lvl="1">
              <a:spcBef>
                <a:spcPts val="400"/>
              </a:spcBef>
            </a:pPr>
            <a:r>
              <a:rPr lang="en-US" sz="1800" dirty="0"/>
              <a:t>Lack of balanced diet</a:t>
            </a:r>
          </a:p>
          <a:p>
            <a:pPr lvl="1">
              <a:spcBef>
                <a:spcPts val="400"/>
              </a:spcBef>
            </a:pPr>
            <a:r>
              <a:rPr lang="en-US" sz="1800" dirty="0"/>
              <a:t>Poor intake</a:t>
            </a:r>
          </a:p>
          <a:p>
            <a:pPr>
              <a:spcBef>
                <a:spcPts val="400"/>
              </a:spcBef>
            </a:pPr>
            <a:r>
              <a:rPr lang="en-US" sz="2000" b="1" dirty="0"/>
              <a:t>Increased loss of Iron in</a:t>
            </a:r>
          </a:p>
          <a:p>
            <a:pPr lvl="1">
              <a:spcBef>
                <a:spcPts val="400"/>
              </a:spcBef>
            </a:pPr>
            <a:r>
              <a:rPr lang="en-US" sz="1800" dirty="0"/>
              <a:t>Post operative patients</a:t>
            </a:r>
          </a:p>
          <a:p>
            <a:pPr lvl="1">
              <a:spcBef>
                <a:spcPts val="400"/>
              </a:spcBef>
            </a:pPr>
            <a:r>
              <a:rPr lang="en-US" sz="1800" dirty="0"/>
              <a:t>Blood loss during surgery</a:t>
            </a:r>
          </a:p>
          <a:p>
            <a:pPr lvl="1">
              <a:spcBef>
                <a:spcPts val="400"/>
              </a:spcBef>
            </a:pPr>
            <a:r>
              <a:rPr lang="en-US" sz="1800" dirty="0"/>
              <a:t>Infections</a:t>
            </a:r>
          </a:p>
          <a:p>
            <a:pPr>
              <a:spcBef>
                <a:spcPts val="400"/>
              </a:spcBef>
            </a:pPr>
            <a:r>
              <a:rPr lang="en-US" sz="2000" b="1" dirty="0"/>
              <a:t>Decreased absorption of Iron</a:t>
            </a:r>
          </a:p>
          <a:p>
            <a:pPr lvl="1">
              <a:spcBef>
                <a:spcPts val="400"/>
              </a:spcBef>
            </a:pPr>
            <a:r>
              <a:rPr lang="en-US" sz="1800" dirty="0"/>
              <a:t>Dietary factors - (with tea/coffee/milk/carbonated drinks)</a:t>
            </a:r>
          </a:p>
          <a:p>
            <a:pPr lvl="1">
              <a:spcBef>
                <a:spcPts val="400"/>
              </a:spcBef>
            </a:pPr>
            <a:r>
              <a:rPr lang="en-US" sz="1800" dirty="0"/>
              <a:t>Patients with kidney </a:t>
            </a:r>
            <a:r>
              <a:rPr lang="en-US" sz="1800" dirty="0" smtClean="0"/>
              <a:t>problems</a:t>
            </a:r>
            <a:endParaRPr lang="en-US" sz="1800" dirty="0"/>
          </a:p>
        </p:txBody>
      </p:sp>
      <p:sp>
        <p:nvSpPr>
          <p:cNvPr id="5"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lt1"/>
                </a:solidFill>
                <a:effectLst/>
                <a:uLnTx/>
                <a:uFillTx/>
                <a:latin typeface="+mn-lt"/>
                <a:ea typeface="+mn-ea"/>
                <a:cs typeface="+mn-cs"/>
              </a:rPr>
              <a:t>  </a:t>
            </a:r>
            <a:r>
              <a:rPr kumimoji="0" lang="en-US" sz="3900" b="0" i="0" u="none" strike="noStrike" kern="1200" cap="none" spc="0" normalizeH="0" baseline="0" noProof="0" dirty="0" smtClean="0">
                <a:ln>
                  <a:noFill/>
                </a:ln>
                <a:solidFill>
                  <a:schemeClr val="lt1"/>
                </a:solidFill>
                <a:effectLst/>
                <a:uLnTx/>
                <a:uFillTx/>
                <a:latin typeface="+mn-lt"/>
                <a:ea typeface="+mn-ea"/>
                <a:cs typeface="+mn-cs"/>
              </a:rPr>
              <a:t>Causes</a:t>
            </a:r>
            <a:r>
              <a:rPr kumimoji="0" lang="en-US" sz="3900" b="0" i="0" u="none" strike="noStrike" kern="1200" cap="none" spc="0" normalizeH="0" noProof="0" dirty="0" smtClean="0">
                <a:ln>
                  <a:noFill/>
                </a:ln>
                <a:solidFill>
                  <a:schemeClr val="lt1"/>
                </a:solidFill>
                <a:effectLst/>
                <a:uLnTx/>
                <a:uFillTx/>
                <a:latin typeface="+mn-lt"/>
                <a:ea typeface="+mn-ea"/>
                <a:cs typeface="+mn-cs"/>
              </a:rPr>
              <a:t> of Anemia</a:t>
            </a:r>
            <a:endParaRPr kumimoji="0" lang="en-IN" sz="4000" b="0" i="0" u="none" strike="noStrike" kern="1200" cap="none" spc="0" normalizeH="0" baseline="0" noProof="0" dirty="0">
              <a:ln>
                <a:noFill/>
              </a:ln>
              <a:solidFill>
                <a:schemeClr val="lt1"/>
              </a:solidFill>
              <a:effectLst/>
              <a:uLnTx/>
              <a:uFillTx/>
              <a:latin typeface="+mn-lt"/>
              <a:ea typeface="+mn-ea"/>
              <a:cs typeface="+mn-cs"/>
            </a:endParaRPr>
          </a:p>
        </p:txBody>
      </p:sp>
      <p:pic>
        <p:nvPicPr>
          <p:cNvPr id="4" name="Picture 3" descr="Good-Tips-For-A-Healthy-Pregnancy-Diet-Plan1.jpg"/>
          <p:cNvPicPr>
            <a:picLocks noChangeAspect="1"/>
          </p:cNvPicPr>
          <p:nvPr/>
        </p:nvPicPr>
        <p:blipFill>
          <a:blip r:embed="rId2"/>
          <a:srcRect l="15766" t="41600" r="10360"/>
          <a:stretch>
            <a:fillRect/>
          </a:stretch>
        </p:blipFill>
        <p:spPr>
          <a:xfrm>
            <a:off x="4953000" y="1752600"/>
            <a:ext cx="3553216" cy="4217639"/>
          </a:xfrm>
          <a:prstGeom prst="rect">
            <a:avLst/>
          </a:prstGeom>
        </p:spPr>
      </p:pic>
    </p:spTree>
    <p:extLst>
      <p:ext uri="{BB962C8B-B14F-4D97-AF65-F5344CB8AC3E}">
        <p14:creationId xmlns:p14="http://schemas.microsoft.com/office/powerpoint/2010/main" xmlns="" val="373767070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rticle-2620291-126626C4000005DC-759_306x423.jpg"/>
          <p:cNvPicPr>
            <a:picLocks noChangeAspect="1"/>
          </p:cNvPicPr>
          <p:nvPr/>
        </p:nvPicPr>
        <p:blipFill>
          <a:blip r:embed="rId2"/>
          <a:srcRect l="4771" t="13333" b="16667"/>
          <a:stretch>
            <a:fillRect/>
          </a:stretch>
        </p:blipFill>
        <p:spPr>
          <a:xfrm>
            <a:off x="4495800" y="1752600"/>
            <a:ext cx="4343400" cy="4413454"/>
          </a:xfrm>
          <a:prstGeom prst="rect">
            <a:avLst/>
          </a:prstGeom>
        </p:spPr>
      </p:pic>
      <p:sp>
        <p:nvSpPr>
          <p:cNvPr id="3" name="Content Placeholder 2"/>
          <p:cNvSpPr>
            <a:spLocks noGrp="1"/>
          </p:cNvSpPr>
          <p:nvPr>
            <p:ph idx="1"/>
          </p:nvPr>
        </p:nvSpPr>
        <p:spPr>
          <a:xfrm>
            <a:off x="457200" y="1600200"/>
            <a:ext cx="7467600" cy="4525963"/>
          </a:xfrm>
        </p:spPr>
        <p:txBody>
          <a:bodyPr/>
          <a:lstStyle/>
          <a:p>
            <a:pPr algn="just"/>
            <a:r>
              <a:rPr lang="en-US" sz="2400" b="1" dirty="0"/>
              <a:t>Healthy hemoglobin levels</a:t>
            </a:r>
          </a:p>
          <a:p>
            <a:pPr lvl="1" algn="just"/>
            <a:r>
              <a:rPr lang="en-US" sz="1800" dirty="0"/>
              <a:t>Hemoglobin &gt; 12 </a:t>
            </a:r>
            <a:r>
              <a:rPr lang="en-US" sz="1800" dirty="0" err="1"/>
              <a:t>gm</a:t>
            </a:r>
            <a:r>
              <a:rPr lang="en-US" sz="1800" dirty="0"/>
              <a:t>/</a:t>
            </a:r>
            <a:r>
              <a:rPr lang="en-US" sz="1800" dirty="0" err="1"/>
              <a:t>dL</a:t>
            </a:r>
            <a:r>
              <a:rPr lang="en-US" sz="1800" dirty="0"/>
              <a:t> for non pregnant women</a:t>
            </a:r>
          </a:p>
          <a:p>
            <a:pPr lvl="1" algn="just"/>
            <a:r>
              <a:rPr lang="en-US" sz="1800" dirty="0"/>
              <a:t>Hemoglobin &gt; 11 </a:t>
            </a:r>
            <a:r>
              <a:rPr lang="en-US" sz="1800" dirty="0" err="1"/>
              <a:t>gm</a:t>
            </a:r>
            <a:r>
              <a:rPr lang="en-US" sz="1800" dirty="0"/>
              <a:t>/</a:t>
            </a:r>
            <a:r>
              <a:rPr lang="en-US" sz="1800" dirty="0" err="1"/>
              <a:t>dL</a:t>
            </a:r>
            <a:r>
              <a:rPr lang="en-US" sz="1800" dirty="0"/>
              <a:t> for pregnant women</a:t>
            </a:r>
          </a:p>
          <a:p>
            <a:pPr lvl="1" algn="just">
              <a:buNone/>
            </a:pPr>
            <a:endParaRPr lang="en-US" sz="1800" dirty="0"/>
          </a:p>
          <a:p>
            <a:pPr algn="just"/>
            <a:r>
              <a:rPr lang="en-US" sz="2400" b="1" dirty="0"/>
              <a:t>Iron requirement for women as per RDA</a:t>
            </a:r>
          </a:p>
          <a:p>
            <a:pPr lvl="1" algn="just"/>
            <a:r>
              <a:rPr lang="en-US" sz="1800" dirty="0"/>
              <a:t>For women – 21 mg/Day </a:t>
            </a:r>
          </a:p>
          <a:p>
            <a:pPr lvl="1" algn="just"/>
            <a:r>
              <a:rPr lang="en-US" sz="1800" dirty="0"/>
              <a:t>For pregnant women – 35 mg/Day</a:t>
            </a:r>
          </a:p>
          <a:p>
            <a:pPr lvl="1" algn="just"/>
            <a:r>
              <a:rPr lang="en-US" sz="1800" dirty="0"/>
              <a:t>For lactating women – 25 mg/Day</a:t>
            </a:r>
          </a:p>
          <a:p>
            <a:pPr algn="just"/>
            <a:endParaRPr lang="en-US" dirty="0"/>
          </a:p>
        </p:txBody>
      </p:sp>
      <p:sp>
        <p:nvSpPr>
          <p:cNvPr id="4"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lt1"/>
                </a:solidFill>
                <a:effectLst/>
                <a:uLnTx/>
                <a:uFillTx/>
                <a:latin typeface="+mn-lt"/>
                <a:ea typeface="+mn-ea"/>
                <a:cs typeface="+mn-cs"/>
              </a:rPr>
              <a:t>  </a:t>
            </a:r>
            <a:r>
              <a:rPr kumimoji="0" lang="en-US" sz="3900" b="0" i="0" u="none" strike="noStrike" kern="1200" cap="none" spc="0" normalizeH="0" baseline="0" noProof="0" dirty="0" smtClean="0">
                <a:ln>
                  <a:noFill/>
                </a:ln>
                <a:solidFill>
                  <a:schemeClr val="lt1"/>
                </a:solidFill>
                <a:effectLst/>
                <a:uLnTx/>
                <a:uFillTx/>
                <a:latin typeface="+mn-lt"/>
                <a:ea typeface="+mn-ea"/>
                <a:cs typeface="+mn-cs"/>
              </a:rPr>
              <a:t>Healthy</a:t>
            </a:r>
            <a:r>
              <a:rPr kumimoji="0" lang="en-US" sz="3900" b="0" i="0" u="none" strike="noStrike" kern="1200" cap="none" spc="0" normalizeH="0" noProof="0" dirty="0" smtClean="0">
                <a:ln>
                  <a:noFill/>
                </a:ln>
                <a:solidFill>
                  <a:schemeClr val="lt1"/>
                </a:solidFill>
                <a:effectLst/>
                <a:uLnTx/>
                <a:uFillTx/>
                <a:latin typeface="+mn-lt"/>
                <a:ea typeface="+mn-ea"/>
                <a:cs typeface="+mn-cs"/>
              </a:rPr>
              <a:t> Levels</a:t>
            </a:r>
            <a:endParaRPr kumimoji="0" lang="en-IN" sz="4000" b="0" i="0" u="none" strike="noStrike" kern="1200" cap="none" spc="0" normalizeH="0" baseline="0" noProof="0" dirty="0">
              <a:ln>
                <a:noFill/>
              </a:ln>
              <a:solidFill>
                <a:schemeClr val="lt1"/>
              </a:solidFill>
              <a:effectLst/>
              <a:uLnTx/>
              <a:uFillTx/>
              <a:latin typeface="+mn-lt"/>
              <a:ea typeface="+mn-ea"/>
              <a:cs typeface="+mn-cs"/>
            </a:endParaRPr>
          </a:p>
        </p:txBody>
      </p:sp>
    </p:spTree>
    <p:extLst>
      <p:ext uri="{BB962C8B-B14F-4D97-AF65-F5344CB8AC3E}">
        <p14:creationId xmlns:p14="http://schemas.microsoft.com/office/powerpoint/2010/main" xmlns="" val="295368896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685800" y="2819400"/>
            <a:ext cx="7772400" cy="1828800"/>
          </a:xfrm>
        </p:spPr>
        <p:txBody>
          <a:bodyPr>
            <a:normAutofit/>
          </a:bodyPr>
          <a:lstStyle/>
          <a:p>
            <a:r>
              <a:rPr lang="en-US" dirty="0" smtClean="0">
                <a:solidFill>
                  <a:srgbClr val="004D74"/>
                </a:solidFill>
                <a:latin typeface="+mn-lt"/>
              </a:rPr>
              <a:t>FOLIC &amp; IRON PLUS</a:t>
            </a:r>
            <a:endParaRPr lang="en-US" dirty="0">
              <a:solidFill>
                <a:srgbClr val="004D74"/>
              </a:solidFill>
              <a:latin typeface="+mn-lt"/>
            </a:endParaRPr>
          </a:p>
        </p:txBody>
      </p:sp>
      <p:pic>
        <p:nvPicPr>
          <p:cNvPr id="3" name="Picture 2" descr="Vestige Logo-01.png"/>
          <p:cNvPicPr>
            <a:picLocks noChangeAspect="1"/>
          </p:cNvPicPr>
          <p:nvPr/>
        </p:nvPicPr>
        <p:blipFill>
          <a:blip r:embed="rId2" cstate="print"/>
          <a:srcRect l="21212" t="21818" r="15455" b="14848"/>
          <a:stretch>
            <a:fillRect/>
          </a:stretch>
        </p:blipFill>
        <p:spPr>
          <a:xfrm>
            <a:off x="3657600" y="1676400"/>
            <a:ext cx="1828800" cy="1828800"/>
          </a:xfrm>
          <a:prstGeom prst="rect">
            <a:avLst/>
          </a:prstGeom>
        </p:spPr>
      </p:pic>
    </p:spTree>
    <p:extLst>
      <p:ext uri="{BB962C8B-B14F-4D97-AF65-F5344CB8AC3E}">
        <p14:creationId xmlns:p14="http://schemas.microsoft.com/office/powerpoint/2010/main" xmlns="" val="27694224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a:lnSpc>
                <a:spcPct val="120000"/>
              </a:lnSpc>
              <a:spcBef>
                <a:spcPts val="400"/>
              </a:spcBef>
            </a:pPr>
            <a:r>
              <a:rPr lang="en-US" sz="2000" b="1" dirty="0"/>
              <a:t>Iron</a:t>
            </a:r>
            <a:r>
              <a:rPr lang="en-US" sz="2000" dirty="0"/>
              <a:t> is an important mineral that the body needs to produce red blood cells and in turn improves hemoglobin levels</a:t>
            </a:r>
          </a:p>
          <a:p>
            <a:pPr algn="just">
              <a:lnSpc>
                <a:spcPct val="120000"/>
              </a:lnSpc>
              <a:spcBef>
                <a:spcPts val="400"/>
              </a:spcBef>
            </a:pPr>
            <a:r>
              <a:rPr lang="en-US" sz="2000" b="1" dirty="0"/>
              <a:t>Folic acid </a:t>
            </a:r>
            <a:r>
              <a:rPr lang="en-US" sz="2000" dirty="0"/>
              <a:t>is needed to form healthy cells, especially red blood cells</a:t>
            </a:r>
          </a:p>
          <a:p>
            <a:pPr algn="just">
              <a:lnSpc>
                <a:spcPct val="120000"/>
              </a:lnSpc>
              <a:spcBef>
                <a:spcPts val="400"/>
              </a:spcBef>
            </a:pPr>
            <a:r>
              <a:rPr lang="en-US" sz="2000" dirty="0"/>
              <a:t>Women of childbearing age should maintain adequate amounts of folic acid through supplements or diet to prevent birth defects</a:t>
            </a:r>
          </a:p>
          <a:p>
            <a:pPr algn="just">
              <a:lnSpc>
                <a:spcPct val="120000"/>
              </a:lnSpc>
              <a:spcBef>
                <a:spcPts val="400"/>
              </a:spcBef>
            </a:pPr>
            <a:r>
              <a:rPr lang="en-US" sz="2000" b="1" dirty="0"/>
              <a:t>Vitamin C</a:t>
            </a:r>
            <a:r>
              <a:rPr lang="en-US" sz="2000" dirty="0"/>
              <a:t> improves the absorption of iron from the stomach</a:t>
            </a:r>
          </a:p>
          <a:p>
            <a:pPr algn="just">
              <a:lnSpc>
                <a:spcPct val="120000"/>
              </a:lnSpc>
              <a:spcBef>
                <a:spcPts val="400"/>
              </a:spcBef>
            </a:pPr>
            <a:r>
              <a:rPr lang="en-US" sz="2000" b="1" dirty="0"/>
              <a:t>Vitamin B</a:t>
            </a:r>
            <a:r>
              <a:rPr lang="en-US" sz="2000" b="1" baseline="-25000" dirty="0"/>
              <a:t>12</a:t>
            </a:r>
            <a:r>
              <a:rPr lang="en-US" sz="2000" b="1" dirty="0"/>
              <a:t> </a:t>
            </a:r>
            <a:r>
              <a:rPr lang="en-US" sz="2000" dirty="0"/>
              <a:t>helps in maintaining the health of the nerve cells and for the synthesis of the red blood cells</a:t>
            </a:r>
          </a:p>
          <a:p>
            <a:pPr lvl="0" algn="just" fontAlgn="base">
              <a:lnSpc>
                <a:spcPct val="120000"/>
              </a:lnSpc>
              <a:spcBef>
                <a:spcPts val="400"/>
              </a:spcBef>
            </a:pPr>
            <a:r>
              <a:rPr lang="en-US" sz="2000" dirty="0"/>
              <a:t>The </a:t>
            </a:r>
            <a:r>
              <a:rPr lang="en-US" sz="2000" b="1" dirty="0"/>
              <a:t>combination</a:t>
            </a:r>
            <a:r>
              <a:rPr lang="en-US" sz="2000" dirty="0"/>
              <a:t> plays an important role in growth &amp; development and contribute to the reduction of tiredness and </a:t>
            </a:r>
            <a:r>
              <a:rPr lang="en-US" sz="2000" dirty="0" smtClean="0"/>
              <a:t>fatigue</a:t>
            </a:r>
            <a:endParaRPr lang="en-US" sz="2000" dirty="0"/>
          </a:p>
        </p:txBody>
      </p:sp>
      <p:sp>
        <p:nvSpPr>
          <p:cNvPr id="5" name="Title 1"/>
          <p:cNvSpPr txBox="1">
            <a:spLocks/>
          </p:cNvSpPr>
          <p:nvPr/>
        </p:nvSpPr>
        <p:spPr>
          <a:xfrm>
            <a:off x="457200" y="274638"/>
            <a:ext cx="8229600" cy="1143000"/>
          </a:xfrm>
          <a:prstGeom prst="rect">
            <a:avLst/>
          </a:prstGeom>
          <a:solidFill>
            <a:srgbClr val="004D74"/>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lt1"/>
                </a:solidFill>
                <a:effectLst/>
                <a:uLnTx/>
                <a:uFillTx/>
                <a:latin typeface="+mn-lt"/>
                <a:ea typeface="+mn-ea"/>
                <a:cs typeface="+mn-cs"/>
              </a:rPr>
              <a:t>  </a:t>
            </a:r>
            <a:r>
              <a:rPr kumimoji="0" lang="en-US" sz="3900" b="0" i="0" u="none" strike="noStrike" kern="1200" cap="none" spc="0" normalizeH="0" baseline="0" noProof="0" dirty="0" smtClean="0">
                <a:ln>
                  <a:noFill/>
                </a:ln>
                <a:solidFill>
                  <a:schemeClr val="lt1"/>
                </a:solidFill>
                <a:effectLst/>
                <a:uLnTx/>
                <a:uFillTx/>
                <a:latin typeface="+mn-lt"/>
                <a:ea typeface="+mn-ea"/>
                <a:cs typeface="+mn-cs"/>
              </a:rPr>
              <a:t>Benefits of Vestige Folic &amp; Iron</a:t>
            </a:r>
            <a:r>
              <a:rPr kumimoji="0" lang="en-US" sz="3900" b="0" i="0" u="none" strike="noStrike" kern="1200" cap="none" spc="0" normalizeH="0" noProof="0" dirty="0" smtClean="0">
                <a:ln>
                  <a:noFill/>
                </a:ln>
                <a:solidFill>
                  <a:schemeClr val="lt1"/>
                </a:solidFill>
                <a:effectLst/>
                <a:uLnTx/>
                <a:uFillTx/>
                <a:latin typeface="+mn-lt"/>
                <a:ea typeface="+mn-ea"/>
                <a:cs typeface="+mn-cs"/>
              </a:rPr>
              <a:t> Plus</a:t>
            </a:r>
            <a:endParaRPr kumimoji="0" lang="en-IN" sz="4000" b="0" i="0" u="none" strike="noStrike" kern="1200" cap="none" spc="0" normalizeH="0" baseline="0" noProof="0" dirty="0">
              <a:ln>
                <a:noFill/>
              </a:ln>
              <a:solidFill>
                <a:schemeClr val="lt1"/>
              </a:solidFill>
              <a:effectLst/>
              <a:uLnTx/>
              <a:uFillTx/>
              <a:latin typeface="+mn-lt"/>
              <a:ea typeface="+mn-ea"/>
              <a:cs typeface="+mn-cs"/>
            </a:endParaRPr>
          </a:p>
        </p:txBody>
      </p:sp>
    </p:spTree>
    <p:extLst>
      <p:ext uri="{BB962C8B-B14F-4D97-AF65-F5344CB8AC3E}">
        <p14:creationId xmlns:p14="http://schemas.microsoft.com/office/powerpoint/2010/main" xmlns="" val="313041293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5410200" cy="4525963"/>
          </a:xfrm>
        </p:spPr>
        <p:txBody>
          <a:bodyPr>
            <a:normAutofit/>
          </a:bodyPr>
          <a:lstStyle/>
          <a:p>
            <a:r>
              <a:rPr lang="en-US" sz="2000" dirty="0" smtClean="0"/>
              <a:t>2 capsules per day</a:t>
            </a:r>
          </a:p>
          <a:p>
            <a:r>
              <a:rPr lang="en-US" sz="2000" dirty="0" smtClean="0"/>
              <a:t>Keep at least 3 hours gap with Calcium supplement</a:t>
            </a:r>
            <a:endParaRPr lang="en-IN" sz="2000" dirty="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t>  Dosage</a:t>
            </a:r>
            <a:endParaRPr lang="en-IN" sz="4000" dirty="0">
              <a:latin typeface="+mn-lt"/>
            </a:endParaRPr>
          </a:p>
        </p:txBody>
      </p:sp>
      <p:pic>
        <p:nvPicPr>
          <p:cNvPr id="4" name="Picture 3" descr="iron-&amp;-folic-plus.png"/>
          <p:cNvPicPr>
            <a:picLocks noChangeAspect="1"/>
          </p:cNvPicPr>
          <p:nvPr/>
        </p:nvPicPr>
        <p:blipFill>
          <a:blip r:embed="rId2" cstate="email"/>
          <a:stretch>
            <a:fillRect/>
          </a:stretch>
        </p:blipFill>
        <p:spPr>
          <a:xfrm>
            <a:off x="5257800" y="1828800"/>
            <a:ext cx="3406515" cy="4800600"/>
          </a:xfrm>
          <a:prstGeom prst="rect">
            <a:avLst/>
          </a:prstGeom>
        </p:spPr>
      </p:pic>
    </p:spTree>
    <p:extLst>
      <p:ext uri="{BB962C8B-B14F-4D97-AF65-F5344CB8AC3E}">
        <p14:creationId xmlns:p14="http://schemas.microsoft.com/office/powerpoint/2010/main" xmlns="" val="37416473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t>  Cardiovascular Health</a:t>
            </a:r>
            <a:endParaRPr lang="en-IN" sz="4000" dirty="0">
              <a:latin typeface="+mn-lt"/>
            </a:endParaRPr>
          </a:p>
        </p:txBody>
      </p:sp>
      <p:sp>
        <p:nvSpPr>
          <p:cNvPr id="6" name="Content Placeholder 2"/>
          <p:cNvSpPr txBox="1">
            <a:spLocks/>
          </p:cNvSpPr>
          <p:nvPr/>
        </p:nvSpPr>
        <p:spPr>
          <a:xfrm>
            <a:off x="304800" y="1828800"/>
            <a:ext cx="4114800" cy="4191000"/>
          </a:xfrm>
          <a:prstGeom prst="rect">
            <a:avLst/>
          </a:prstGeom>
        </p:spPr>
        <p:txBody>
          <a:bodyPr vert="horz" lIns="91440" tIns="45720" rIns="91440" bIns="45720" rtlCol="0">
            <a:noAutofit/>
          </a:bodyPr>
          <a:lstStyle/>
          <a:p>
            <a:pPr marL="342900" indent="-342900" algn="just">
              <a:spcBef>
                <a:spcPts val="600"/>
              </a:spcBef>
              <a:buFont typeface="Arial" pitchFamily="34" charset="0"/>
              <a:buChar char="•"/>
            </a:pPr>
            <a:r>
              <a:rPr lang="en-US" sz="2200" dirty="0" smtClean="0"/>
              <a:t>The Key areas central to cardiovascular wellness are blood pressure, cholesterol and the health of the heart</a:t>
            </a:r>
          </a:p>
          <a:p>
            <a:pPr marL="342900" indent="-342900" algn="just">
              <a:spcBef>
                <a:spcPts val="600"/>
              </a:spcBef>
              <a:buFont typeface="Arial" pitchFamily="34" charset="0"/>
              <a:buChar char="•"/>
            </a:pPr>
            <a:endParaRPr lang="en-US" sz="2200" dirty="0" smtClean="0"/>
          </a:p>
          <a:p>
            <a:pPr marL="342900" indent="-342900" algn="just">
              <a:spcBef>
                <a:spcPts val="600"/>
              </a:spcBef>
              <a:buFont typeface="Arial" pitchFamily="34" charset="0"/>
              <a:buChar char="•"/>
            </a:pPr>
            <a:r>
              <a:rPr lang="en-US" sz="2200" dirty="0" smtClean="0"/>
              <a:t>For Cardiovascular </a:t>
            </a:r>
            <a:r>
              <a:rPr lang="en-US" sz="2200" dirty="0"/>
              <a:t>F</a:t>
            </a:r>
            <a:r>
              <a:rPr lang="en-US" sz="2200" dirty="0" smtClean="0"/>
              <a:t>itness each of these key areas should be maintained, by natural methods and with the help of food supplements</a:t>
            </a:r>
          </a:p>
          <a:p>
            <a:pPr marL="342900" indent="-342900" algn="just">
              <a:spcBef>
                <a:spcPts val="600"/>
              </a:spcBef>
              <a:buFont typeface="Arial" pitchFamily="34" charset="0"/>
              <a:buChar char="•"/>
            </a:pPr>
            <a:endParaRPr lang="en-US" sz="2000" dirty="0" smtClean="0"/>
          </a:p>
          <a:p>
            <a:pPr marL="800100" lvl="1" indent="-342900" algn="just">
              <a:spcBef>
                <a:spcPts val="600"/>
              </a:spcBef>
              <a:buFont typeface="Arial" pitchFamily="34" charset="0"/>
              <a:buChar char="•"/>
            </a:pPr>
            <a:endParaRPr lang="en-US" sz="2000" dirty="0" smtClean="0"/>
          </a:p>
          <a:p>
            <a:pPr marL="342900" indent="-342900" algn="just">
              <a:spcBef>
                <a:spcPts val="600"/>
              </a:spcBef>
              <a:buFont typeface="Arial" pitchFamily="34" charset="0"/>
              <a:buChar char="•"/>
              <a:defRPr/>
            </a:pPr>
            <a:endParaRPr lang="en-US" sz="2000" dirty="0" smtClean="0"/>
          </a:p>
          <a:p>
            <a:pPr marL="342900" marR="0" lvl="0" indent="-342900" algn="just" defTabSz="914400" rtl="0" eaLnBrk="1" fontAlgn="auto" latinLnBrk="0" hangingPunct="1">
              <a:lnSpc>
                <a:spcPct val="100000"/>
              </a:lnSpc>
              <a:spcBef>
                <a:spcPts val="60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effectLst/>
              <a:uLnTx/>
              <a:uFillTx/>
            </a:endParaRPr>
          </a:p>
          <a:p>
            <a:pPr marL="800100" lvl="1" indent="-342900" algn="just">
              <a:spcBef>
                <a:spcPts val="600"/>
              </a:spcBef>
              <a:buFont typeface="Arial" pitchFamily="34" charset="0"/>
              <a:buChar char="•"/>
            </a:pPr>
            <a:endParaRPr lang="en-US" sz="2000" dirty="0" smtClean="0"/>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24400" y="1828800"/>
            <a:ext cx="3810000" cy="3810000"/>
          </a:xfrm>
          <a:prstGeom prst="rect">
            <a:avLst/>
          </a:prstGeom>
        </p:spPr>
      </p:pic>
    </p:spTree>
    <p:extLst>
      <p:ext uri="{BB962C8B-B14F-4D97-AF65-F5344CB8AC3E}">
        <p14:creationId xmlns:p14="http://schemas.microsoft.com/office/powerpoint/2010/main" xmlns="" val="349779142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38300" y="609600"/>
            <a:ext cx="5867400" cy="1143000"/>
          </a:xfrm>
          <a:solidFill>
            <a:srgbClr val="004D74"/>
          </a:solidFill>
          <a:ln>
            <a:solidFill>
              <a:srgbClr val="004D74"/>
            </a:solidFill>
          </a:ln>
        </p:spPr>
        <p:style>
          <a:lnRef idx="0">
            <a:schemeClr val="accent1"/>
          </a:lnRef>
          <a:fillRef idx="3">
            <a:schemeClr val="accent1"/>
          </a:fillRef>
          <a:effectRef idx="3">
            <a:schemeClr val="accent1"/>
          </a:effectRef>
          <a:fontRef idx="minor">
            <a:schemeClr val="lt1"/>
          </a:fontRef>
        </p:style>
        <p:txBody>
          <a:bodyPr>
            <a:normAutofit/>
          </a:bodyPr>
          <a:lstStyle/>
          <a:p>
            <a:r>
              <a:rPr lang="en-US" dirty="0" smtClean="0"/>
              <a:t>DETOX &amp; REJUVENATION</a:t>
            </a:r>
            <a:endParaRPr lang="en-US" dirty="0">
              <a:latin typeface="+mn-lt"/>
            </a:endParaRPr>
          </a:p>
        </p:txBody>
      </p:sp>
      <p:pic>
        <p:nvPicPr>
          <p:cNvPr id="3" name="Picture 2" descr="Detox.jpg"/>
          <p:cNvPicPr>
            <a:picLocks noChangeAspect="1"/>
          </p:cNvPicPr>
          <p:nvPr/>
        </p:nvPicPr>
        <p:blipFill>
          <a:blip r:embed="rId2"/>
          <a:stretch>
            <a:fillRect/>
          </a:stretch>
        </p:blipFill>
        <p:spPr>
          <a:xfrm>
            <a:off x="1866900" y="1925650"/>
            <a:ext cx="5410200" cy="4322750"/>
          </a:xfrm>
          <a:prstGeom prst="rect">
            <a:avLst/>
          </a:prstGeom>
        </p:spPr>
      </p:pic>
    </p:spTree>
    <p:extLst>
      <p:ext uri="{BB962C8B-B14F-4D97-AF65-F5344CB8AC3E}">
        <p14:creationId xmlns:p14="http://schemas.microsoft.com/office/powerpoint/2010/main" xmlns="" val="218691809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00200"/>
            <a:ext cx="4419600" cy="4525963"/>
          </a:xfrm>
        </p:spPr>
        <p:txBody>
          <a:bodyPr>
            <a:normAutofit/>
          </a:bodyPr>
          <a:lstStyle/>
          <a:p>
            <a:pPr marL="274320" indent="-274320" algn="just">
              <a:spcBef>
                <a:spcPts val="400"/>
              </a:spcBef>
              <a:tabLst>
                <a:tab pos="457200" algn="l"/>
              </a:tabLst>
              <a:defRPr/>
            </a:pPr>
            <a:r>
              <a:rPr lang="en-US" sz="2000" dirty="0" smtClean="0"/>
              <a:t>Throughout the day our body is in constant contact with environmental toxins</a:t>
            </a:r>
          </a:p>
          <a:p>
            <a:pPr marL="274320" indent="-274320" algn="just">
              <a:spcBef>
                <a:spcPts val="400"/>
              </a:spcBef>
              <a:tabLst>
                <a:tab pos="457200" algn="l"/>
              </a:tabLst>
              <a:defRPr/>
            </a:pPr>
            <a:r>
              <a:rPr lang="en-US" sz="2000" dirty="0" smtClean="0"/>
              <a:t>We absorb toxins through our skin, from the air we breathe, the chemicals in our foods, and from the chemicals released in our homes and workplaces</a:t>
            </a:r>
          </a:p>
          <a:p>
            <a:pPr marL="274320" indent="-274320" algn="just">
              <a:spcBef>
                <a:spcPts val="400"/>
              </a:spcBef>
              <a:tabLst>
                <a:tab pos="457200" algn="l"/>
              </a:tabLst>
              <a:defRPr/>
            </a:pPr>
            <a:r>
              <a:rPr lang="en-US" sz="2000" dirty="0" smtClean="0"/>
              <a:t>These toxins can harm our body in several ways and lead to many diseases</a:t>
            </a:r>
          </a:p>
          <a:p>
            <a:pPr marL="274320" indent="-274320" algn="just">
              <a:spcBef>
                <a:spcPts val="400"/>
              </a:spcBef>
              <a:tabLst>
                <a:tab pos="457200" algn="l"/>
              </a:tabLst>
              <a:defRPr/>
            </a:pPr>
            <a:r>
              <a:rPr lang="en-US" sz="2000" dirty="0" smtClean="0"/>
              <a:t>Detoxification helps in normalizing these toxins and helps process and excrete these toxins out of our system</a:t>
            </a:r>
          </a:p>
          <a:p>
            <a:pPr marL="274320" algn="just">
              <a:spcBef>
                <a:spcPts val="400"/>
              </a:spcBef>
            </a:pPr>
            <a:endParaRPr lang="en-IN" dirty="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Importance of Detoxification</a:t>
            </a:r>
            <a:endParaRPr lang="en-IN" sz="4000" dirty="0">
              <a:latin typeface="+mn-lt"/>
            </a:endParaRPr>
          </a:p>
        </p:txBody>
      </p:sp>
      <p:pic>
        <p:nvPicPr>
          <p:cNvPr id="4" name="Picture 3" descr="Detox (1).jpg"/>
          <p:cNvPicPr>
            <a:picLocks noChangeAspect="1"/>
          </p:cNvPicPr>
          <p:nvPr/>
        </p:nvPicPr>
        <p:blipFill>
          <a:blip r:embed="rId2"/>
          <a:stretch>
            <a:fillRect/>
          </a:stretch>
        </p:blipFill>
        <p:spPr>
          <a:xfrm>
            <a:off x="4876800" y="1695450"/>
            <a:ext cx="3756867" cy="4248150"/>
          </a:xfrm>
          <a:prstGeom prst="rect">
            <a:avLst/>
          </a:prstGeom>
        </p:spPr>
      </p:pic>
    </p:spTree>
    <p:extLst>
      <p:ext uri="{BB962C8B-B14F-4D97-AF65-F5344CB8AC3E}">
        <p14:creationId xmlns:p14="http://schemas.microsoft.com/office/powerpoint/2010/main" xmlns="" val="108930118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685800" y="2819400"/>
            <a:ext cx="7772400" cy="1828800"/>
          </a:xfrm>
        </p:spPr>
        <p:txBody>
          <a:bodyPr>
            <a:normAutofit/>
          </a:bodyPr>
          <a:lstStyle/>
          <a:p>
            <a:r>
              <a:rPr lang="en-US" dirty="0" smtClean="0">
                <a:solidFill>
                  <a:srgbClr val="004D74"/>
                </a:solidFill>
                <a:latin typeface="+mn-lt"/>
              </a:rPr>
              <a:t>GANODERMA</a:t>
            </a:r>
            <a:endParaRPr lang="en-US" dirty="0">
              <a:solidFill>
                <a:srgbClr val="004D74"/>
              </a:solidFill>
              <a:latin typeface="+mn-lt"/>
            </a:endParaRPr>
          </a:p>
        </p:txBody>
      </p:sp>
      <p:pic>
        <p:nvPicPr>
          <p:cNvPr id="3" name="Picture 2" descr="Vestige Logo-01.png"/>
          <p:cNvPicPr>
            <a:picLocks noChangeAspect="1"/>
          </p:cNvPicPr>
          <p:nvPr/>
        </p:nvPicPr>
        <p:blipFill>
          <a:blip r:embed="rId2" cstate="print"/>
          <a:srcRect l="21212" t="21818" r="15455" b="14848"/>
          <a:stretch>
            <a:fillRect/>
          </a:stretch>
        </p:blipFill>
        <p:spPr>
          <a:xfrm>
            <a:off x="3657600" y="1676400"/>
            <a:ext cx="1828800" cy="1828800"/>
          </a:xfrm>
          <a:prstGeom prst="rect">
            <a:avLst/>
          </a:prstGeom>
        </p:spPr>
      </p:pic>
    </p:spTree>
    <p:extLst>
      <p:ext uri="{BB962C8B-B14F-4D97-AF65-F5344CB8AC3E}">
        <p14:creationId xmlns:p14="http://schemas.microsoft.com/office/powerpoint/2010/main" xmlns="" val="27694224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00200"/>
            <a:ext cx="5791200" cy="4800600"/>
          </a:xfrm>
        </p:spPr>
        <p:txBody>
          <a:bodyPr>
            <a:normAutofit/>
          </a:bodyPr>
          <a:lstStyle/>
          <a:p>
            <a:pPr algn="just"/>
            <a:r>
              <a:rPr lang="en-US" sz="2000" dirty="0"/>
              <a:t>Ganoderma </a:t>
            </a:r>
            <a:r>
              <a:rPr lang="en-US" sz="2000" dirty="0" smtClean="0"/>
              <a:t> </a:t>
            </a:r>
            <a:r>
              <a:rPr lang="en-US" sz="2000" dirty="0"/>
              <a:t>is a </a:t>
            </a:r>
            <a:r>
              <a:rPr lang="en-US" sz="2000" b="1" dirty="0"/>
              <a:t>type of </a:t>
            </a:r>
            <a:r>
              <a:rPr lang="en-US" sz="2000" b="1" dirty="0" smtClean="0"/>
              <a:t>mushroom</a:t>
            </a:r>
            <a:r>
              <a:rPr lang="en-US" sz="2000" dirty="0" smtClean="0"/>
              <a:t> that contains </a:t>
            </a:r>
            <a:r>
              <a:rPr lang="en-US" sz="2000" dirty="0"/>
              <a:t>effective </a:t>
            </a:r>
            <a:r>
              <a:rPr lang="en-US" sz="2000" dirty="0" smtClean="0"/>
              <a:t>antioxidants</a:t>
            </a:r>
            <a:r>
              <a:rPr lang="en-US" sz="2000" dirty="0"/>
              <a:t>, which help in </a:t>
            </a:r>
            <a:r>
              <a:rPr lang="en-US" sz="2000" dirty="0" smtClean="0"/>
              <a:t>strengthening </a:t>
            </a:r>
            <a:r>
              <a:rPr lang="en-US" sz="2000" dirty="0"/>
              <a:t>the Immune system </a:t>
            </a:r>
            <a:r>
              <a:rPr lang="en-US" sz="2000" dirty="0" smtClean="0"/>
              <a:t>and detoxifying </a:t>
            </a:r>
            <a:r>
              <a:rPr lang="en-US" sz="2000" dirty="0"/>
              <a:t>the </a:t>
            </a:r>
            <a:r>
              <a:rPr lang="en-US" sz="2000" dirty="0" smtClean="0"/>
              <a:t>body</a:t>
            </a:r>
            <a:endParaRPr lang="en-US" sz="2000" dirty="0"/>
          </a:p>
          <a:p>
            <a:pPr algn="just"/>
            <a:r>
              <a:rPr lang="en-GB" sz="2000" dirty="0" smtClean="0"/>
              <a:t>Ganoderma </a:t>
            </a:r>
            <a:r>
              <a:rPr lang="en-GB" sz="2000" dirty="0"/>
              <a:t>is </a:t>
            </a:r>
            <a:r>
              <a:rPr lang="en-GB" sz="2000" dirty="0" smtClean="0"/>
              <a:t>an </a:t>
            </a:r>
            <a:r>
              <a:rPr lang="en-GB" sz="2000" dirty="0"/>
              <a:t>has an </a:t>
            </a:r>
            <a:r>
              <a:rPr lang="en-GB" sz="2000" b="1" dirty="0"/>
              <a:t>overall normalising effect </a:t>
            </a:r>
            <a:r>
              <a:rPr lang="en-GB" sz="2000" dirty="0"/>
              <a:t>on the body</a:t>
            </a:r>
          </a:p>
          <a:p>
            <a:pPr algn="just"/>
            <a:r>
              <a:rPr lang="en-GB" sz="2000" dirty="0"/>
              <a:t>It is not limited to specific organs or tissues</a:t>
            </a:r>
          </a:p>
          <a:p>
            <a:pPr algn="just"/>
            <a:r>
              <a:rPr lang="en-GB" sz="2000" dirty="0"/>
              <a:t>It has </a:t>
            </a:r>
            <a:r>
              <a:rPr lang="en-GB" sz="2000" b="1" dirty="0"/>
              <a:t>no side-effects</a:t>
            </a:r>
            <a:r>
              <a:rPr lang="en-GB" sz="2000" dirty="0"/>
              <a:t> whatsoever, even on prolonged </a:t>
            </a:r>
            <a:r>
              <a:rPr lang="en-GB" sz="2000" dirty="0" smtClean="0"/>
              <a:t>use</a:t>
            </a:r>
            <a:endParaRPr lang="en-GB" sz="2000" dirty="0"/>
          </a:p>
          <a:p>
            <a:pPr algn="just"/>
            <a:r>
              <a:rPr lang="en-GB" sz="2000" dirty="0"/>
              <a:t>It </a:t>
            </a:r>
            <a:r>
              <a:rPr lang="en-GB" sz="2000" b="1" dirty="0"/>
              <a:t>scans, checks and detects</a:t>
            </a:r>
            <a:r>
              <a:rPr lang="en-GB" sz="2000" dirty="0"/>
              <a:t> body </a:t>
            </a:r>
            <a:r>
              <a:rPr lang="en-GB" sz="2000" dirty="0" smtClean="0"/>
              <a:t>disorders</a:t>
            </a:r>
          </a:p>
          <a:p>
            <a:pPr algn="just"/>
            <a:r>
              <a:rPr lang="en-GB" sz="2000" dirty="0" smtClean="0"/>
              <a:t>It permeates the body and reaches all the cells</a:t>
            </a:r>
          </a:p>
          <a:p>
            <a:pPr algn="just"/>
            <a:r>
              <a:rPr lang="en-GB" sz="2000" dirty="0" smtClean="0"/>
              <a:t>It </a:t>
            </a:r>
            <a:r>
              <a:rPr lang="en-GB" sz="2000" b="1" dirty="0" smtClean="0"/>
              <a:t>cleanses</a:t>
            </a:r>
            <a:r>
              <a:rPr lang="en-GB" sz="2000" dirty="0" smtClean="0"/>
              <a:t> and </a:t>
            </a:r>
            <a:r>
              <a:rPr lang="en-GB" sz="2000" b="1" dirty="0" smtClean="0"/>
              <a:t>detoxifies</a:t>
            </a:r>
            <a:r>
              <a:rPr lang="en-GB" sz="2000" dirty="0" smtClean="0"/>
              <a:t> by removing metabolic wastes along with unwanted, harmful toxins, and works at neutralising the toxins</a:t>
            </a:r>
          </a:p>
          <a:p>
            <a:pPr algn="just"/>
            <a:r>
              <a:rPr lang="en-GB" sz="2000" dirty="0" smtClean="0"/>
              <a:t>It builds immunity by reconstructing damaged cells</a:t>
            </a:r>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What is </a:t>
            </a:r>
            <a:r>
              <a:rPr lang="en-US" sz="4000" dirty="0" err="1" smtClean="0">
                <a:latin typeface="+mn-lt"/>
              </a:rPr>
              <a:t>Ganoderma</a:t>
            </a:r>
            <a:r>
              <a:rPr lang="en-US" sz="4000" dirty="0" smtClean="0">
                <a:latin typeface="+mn-lt"/>
              </a:rPr>
              <a:t>?</a:t>
            </a:r>
            <a:endParaRPr lang="en-IN" sz="4000" dirty="0">
              <a:latin typeface="+mn-lt"/>
            </a:endParaRPr>
          </a:p>
        </p:txBody>
      </p:sp>
      <p:pic>
        <p:nvPicPr>
          <p:cNvPr id="6" name="Picture 5" descr="ganoderma2.png"/>
          <p:cNvPicPr>
            <a:picLocks noChangeAspect="1"/>
          </p:cNvPicPr>
          <p:nvPr/>
        </p:nvPicPr>
        <p:blipFill>
          <a:blip r:embed="rId2"/>
          <a:stretch>
            <a:fillRect/>
          </a:stretch>
        </p:blipFill>
        <p:spPr>
          <a:xfrm>
            <a:off x="6153357" y="3657600"/>
            <a:ext cx="2990643" cy="2724150"/>
          </a:xfrm>
          <a:prstGeom prst="rect">
            <a:avLst/>
          </a:prstGeom>
        </p:spPr>
      </p:pic>
    </p:spTree>
    <p:extLst>
      <p:ext uri="{BB962C8B-B14F-4D97-AF65-F5344CB8AC3E}">
        <p14:creationId xmlns:p14="http://schemas.microsoft.com/office/powerpoint/2010/main" xmlns="" val="171605579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t-selling-Lucid-ganoderma-Extract-with-Best-price.jpg"/>
          <p:cNvPicPr>
            <a:picLocks noChangeAspect="1"/>
          </p:cNvPicPr>
          <p:nvPr/>
        </p:nvPicPr>
        <p:blipFill>
          <a:blip r:embed="rId2"/>
          <a:srcRect l="6250" t="21875" r="1563" b="18750"/>
          <a:stretch>
            <a:fillRect/>
          </a:stretch>
        </p:blipFill>
        <p:spPr>
          <a:xfrm>
            <a:off x="4766510" y="3505200"/>
            <a:ext cx="4377490" cy="2819400"/>
          </a:xfrm>
          <a:prstGeom prst="rect">
            <a:avLst/>
          </a:prstGeom>
        </p:spPr>
      </p:pic>
      <p:sp>
        <p:nvSpPr>
          <p:cNvPr id="3" name="Content Placeholder 2"/>
          <p:cNvSpPr>
            <a:spLocks noGrp="1"/>
          </p:cNvSpPr>
          <p:nvPr>
            <p:ph idx="1"/>
          </p:nvPr>
        </p:nvSpPr>
        <p:spPr>
          <a:xfrm>
            <a:off x="457200" y="1600200"/>
            <a:ext cx="4800600" cy="5257800"/>
          </a:xfrm>
        </p:spPr>
        <p:txBody>
          <a:bodyPr>
            <a:normAutofit fontScale="62500" lnSpcReduction="20000"/>
          </a:bodyPr>
          <a:lstStyle/>
          <a:p>
            <a:pPr marL="274320" indent="-274320">
              <a:lnSpc>
                <a:spcPct val="120000"/>
              </a:lnSpc>
              <a:spcBef>
                <a:spcPts val="400"/>
              </a:spcBef>
              <a:defRPr/>
            </a:pPr>
            <a:r>
              <a:rPr lang="en-US" dirty="0"/>
              <a:t>Rich source of essential vitamins, minerals and amino acids</a:t>
            </a:r>
            <a:endParaRPr lang="en-GB" dirty="0"/>
          </a:p>
          <a:p>
            <a:pPr marL="274320" indent="-274320">
              <a:lnSpc>
                <a:spcPct val="120000"/>
              </a:lnSpc>
              <a:spcBef>
                <a:spcPts val="400"/>
              </a:spcBef>
              <a:defRPr/>
            </a:pPr>
            <a:r>
              <a:rPr lang="en-GB" dirty="0"/>
              <a:t>It has natural </a:t>
            </a:r>
            <a:r>
              <a:rPr lang="en-GB" dirty="0" smtClean="0"/>
              <a:t>polysaccharides </a:t>
            </a:r>
            <a:r>
              <a:rPr lang="en-GB" dirty="0"/>
              <a:t>that act as a </a:t>
            </a:r>
            <a:r>
              <a:rPr lang="en-GB" dirty="0" smtClean="0"/>
              <a:t>cleanser </a:t>
            </a:r>
            <a:r>
              <a:rPr lang="en-GB" dirty="0"/>
              <a:t>for the body</a:t>
            </a:r>
          </a:p>
          <a:p>
            <a:pPr marL="274320" indent="-274320">
              <a:lnSpc>
                <a:spcPct val="120000"/>
              </a:lnSpc>
              <a:spcBef>
                <a:spcPts val="400"/>
              </a:spcBef>
              <a:defRPr/>
            </a:pPr>
            <a:r>
              <a:rPr lang="en-GB" dirty="0"/>
              <a:t>Contains organic germanium that acts as a </a:t>
            </a:r>
            <a:r>
              <a:rPr lang="en-GB" dirty="0" smtClean="0"/>
              <a:t>balancer </a:t>
            </a:r>
            <a:r>
              <a:rPr lang="en-GB" dirty="0"/>
              <a:t>for the body</a:t>
            </a:r>
          </a:p>
          <a:p>
            <a:pPr marL="274320" indent="-274320">
              <a:lnSpc>
                <a:spcPct val="120000"/>
              </a:lnSpc>
              <a:spcBef>
                <a:spcPts val="400"/>
              </a:spcBef>
              <a:defRPr/>
            </a:pPr>
            <a:r>
              <a:rPr lang="en-GB" dirty="0"/>
              <a:t>Enhances cell activity and oxygen absorption at the cell level </a:t>
            </a:r>
          </a:p>
          <a:p>
            <a:pPr marL="274320" indent="-274320">
              <a:lnSpc>
                <a:spcPct val="120000"/>
              </a:lnSpc>
              <a:spcBef>
                <a:spcPts val="400"/>
              </a:spcBef>
              <a:defRPr/>
            </a:pPr>
            <a:r>
              <a:rPr lang="en-GB" dirty="0"/>
              <a:t>Helps in regulation of the electrical functions of brain and nerves</a:t>
            </a:r>
          </a:p>
          <a:p>
            <a:pPr marL="274320" indent="-274320">
              <a:lnSpc>
                <a:spcPct val="120000"/>
              </a:lnSpc>
              <a:spcBef>
                <a:spcPts val="400"/>
              </a:spcBef>
              <a:defRPr/>
            </a:pPr>
            <a:r>
              <a:rPr lang="en-GB" dirty="0"/>
              <a:t>Has adenosine that is </a:t>
            </a:r>
            <a:r>
              <a:rPr lang="en-GB" dirty="0" smtClean="0"/>
              <a:t>act as a </a:t>
            </a:r>
            <a:r>
              <a:rPr lang="en-GB" dirty="0"/>
              <a:t>r</a:t>
            </a:r>
            <a:r>
              <a:rPr lang="en-GB" dirty="0" smtClean="0"/>
              <a:t>egulator </a:t>
            </a:r>
            <a:r>
              <a:rPr lang="en-GB" dirty="0"/>
              <a:t>for the body</a:t>
            </a:r>
          </a:p>
          <a:p>
            <a:pPr marL="274320" indent="-274320">
              <a:lnSpc>
                <a:spcPct val="120000"/>
              </a:lnSpc>
              <a:spcBef>
                <a:spcPts val="400"/>
              </a:spcBef>
              <a:defRPr/>
            </a:pPr>
            <a:r>
              <a:rPr lang="en-GB" dirty="0"/>
              <a:t>Acts as a </a:t>
            </a:r>
            <a:r>
              <a:rPr lang="en-GB" dirty="0" smtClean="0"/>
              <a:t>regenerator </a:t>
            </a:r>
            <a:r>
              <a:rPr lang="en-GB" dirty="0"/>
              <a:t>by neutralising free radicals, preventing cell decay, and rejuvenates cells and </a:t>
            </a:r>
            <a:r>
              <a:rPr lang="en-GB" dirty="0" smtClean="0"/>
              <a:t>tissues</a:t>
            </a:r>
            <a:endParaRPr lang="en-GB" dirty="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Benefits of </a:t>
            </a:r>
            <a:r>
              <a:rPr lang="en-US" sz="4000" dirty="0" err="1" smtClean="0">
                <a:latin typeface="+mn-lt"/>
              </a:rPr>
              <a:t>Ganoderma</a:t>
            </a:r>
            <a:endParaRPr lang="en-IN" sz="4000" dirty="0">
              <a:latin typeface="+mn-lt"/>
            </a:endParaRPr>
          </a:p>
        </p:txBody>
      </p:sp>
    </p:spTree>
    <p:extLst>
      <p:ext uri="{BB962C8B-B14F-4D97-AF65-F5344CB8AC3E}">
        <p14:creationId xmlns="" xmlns:p14="http://schemas.microsoft.com/office/powerpoint/2010/main" val="330324375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00200"/>
            <a:ext cx="5334000" cy="4953000"/>
          </a:xfrm>
        </p:spPr>
        <p:txBody>
          <a:bodyPr>
            <a:normAutofit fontScale="85000" lnSpcReduction="20000"/>
          </a:bodyPr>
          <a:lstStyle/>
          <a:p>
            <a:pPr algn="just">
              <a:lnSpc>
                <a:spcPct val="120000"/>
              </a:lnSpc>
            </a:pPr>
            <a:r>
              <a:rPr lang="en-GB" sz="2000" dirty="0"/>
              <a:t>Boosts the </a:t>
            </a:r>
            <a:r>
              <a:rPr lang="en-GB" sz="2000" b="1" dirty="0"/>
              <a:t>immune</a:t>
            </a:r>
            <a:r>
              <a:rPr lang="en-GB" sz="2000" dirty="0"/>
              <a:t> </a:t>
            </a:r>
            <a:r>
              <a:rPr lang="en-GB" sz="2000" b="1" dirty="0"/>
              <a:t>system</a:t>
            </a:r>
          </a:p>
          <a:p>
            <a:pPr algn="just">
              <a:lnSpc>
                <a:spcPct val="120000"/>
              </a:lnSpc>
            </a:pPr>
            <a:r>
              <a:rPr lang="en-GB" sz="2000" dirty="0"/>
              <a:t>Helps in </a:t>
            </a:r>
            <a:r>
              <a:rPr lang="en-GB" sz="2000" b="1" dirty="0"/>
              <a:t>controlling</a:t>
            </a:r>
            <a:r>
              <a:rPr lang="en-GB" sz="2000" dirty="0"/>
              <a:t> </a:t>
            </a:r>
            <a:r>
              <a:rPr lang="en-GB" sz="2000" b="1" dirty="0"/>
              <a:t>Cholesterol</a:t>
            </a:r>
            <a:r>
              <a:rPr lang="en-GB" sz="2000" dirty="0"/>
              <a:t> and the amount of free fats</a:t>
            </a:r>
          </a:p>
          <a:p>
            <a:pPr algn="just">
              <a:lnSpc>
                <a:spcPct val="120000"/>
              </a:lnSpc>
            </a:pPr>
            <a:r>
              <a:rPr lang="en-GB" sz="2000" dirty="0"/>
              <a:t>Balances the </a:t>
            </a:r>
            <a:r>
              <a:rPr lang="en-GB" sz="2000" b="1" dirty="0"/>
              <a:t>pH</a:t>
            </a:r>
            <a:r>
              <a:rPr lang="en-GB" sz="2000" dirty="0"/>
              <a:t> </a:t>
            </a:r>
            <a:r>
              <a:rPr lang="en-GB" sz="2000" b="1" dirty="0"/>
              <a:t>level</a:t>
            </a:r>
            <a:r>
              <a:rPr lang="en-GB" sz="2000" dirty="0"/>
              <a:t> of </a:t>
            </a:r>
            <a:r>
              <a:rPr lang="en-GB" sz="2000" dirty="0" smtClean="0"/>
              <a:t>blood</a:t>
            </a:r>
            <a:endParaRPr lang="en-GB" sz="2000" dirty="0"/>
          </a:p>
          <a:p>
            <a:pPr algn="just">
              <a:lnSpc>
                <a:spcPct val="120000"/>
              </a:lnSpc>
            </a:pPr>
            <a:r>
              <a:rPr lang="en-GB" sz="2000" dirty="0"/>
              <a:t>Increases the energy transmission at the cellular </a:t>
            </a:r>
            <a:r>
              <a:rPr lang="en-GB" sz="2000" dirty="0" smtClean="0"/>
              <a:t>level</a:t>
            </a:r>
          </a:p>
          <a:p>
            <a:pPr algn="just">
              <a:lnSpc>
                <a:spcPct val="120000"/>
              </a:lnSpc>
              <a:defRPr/>
            </a:pPr>
            <a:r>
              <a:rPr lang="en-GB" sz="2000" dirty="0" smtClean="0"/>
              <a:t>Helps and prevents </a:t>
            </a:r>
            <a:r>
              <a:rPr lang="en-GB" sz="2000" b="1" dirty="0" smtClean="0"/>
              <a:t>platelet</a:t>
            </a:r>
            <a:r>
              <a:rPr lang="en-GB" sz="2000" dirty="0" smtClean="0"/>
              <a:t> </a:t>
            </a:r>
            <a:r>
              <a:rPr lang="en-GB" sz="2000" b="1" dirty="0" smtClean="0"/>
              <a:t>agglutination</a:t>
            </a:r>
            <a:r>
              <a:rPr lang="en-GB" sz="2000" dirty="0" smtClean="0"/>
              <a:t>, thus preventing thrombosis</a:t>
            </a:r>
          </a:p>
          <a:p>
            <a:pPr algn="just">
              <a:lnSpc>
                <a:spcPct val="120000"/>
              </a:lnSpc>
              <a:defRPr/>
            </a:pPr>
            <a:r>
              <a:rPr lang="en-GB" sz="2000" dirty="0" smtClean="0"/>
              <a:t>Contains </a:t>
            </a:r>
            <a:r>
              <a:rPr lang="en-GB" sz="2000" dirty="0" err="1" smtClean="0"/>
              <a:t>Triterpenoids</a:t>
            </a:r>
            <a:r>
              <a:rPr lang="en-GB" sz="2000" dirty="0" smtClean="0"/>
              <a:t> that build a strong digestive system</a:t>
            </a:r>
          </a:p>
          <a:p>
            <a:pPr algn="just">
              <a:lnSpc>
                <a:spcPct val="120000"/>
              </a:lnSpc>
              <a:defRPr/>
            </a:pPr>
            <a:r>
              <a:rPr lang="en-US" sz="2000" dirty="0" smtClean="0"/>
              <a:t>Promotes </a:t>
            </a:r>
            <a:r>
              <a:rPr lang="en-US" sz="2000" b="1" dirty="0" smtClean="0"/>
              <a:t>stamina</a:t>
            </a:r>
            <a:r>
              <a:rPr lang="en-US" sz="2000" dirty="0" smtClean="0"/>
              <a:t> and endurance to </a:t>
            </a:r>
            <a:r>
              <a:rPr lang="en-US" sz="2000" b="1" dirty="0" smtClean="0"/>
              <a:t>fight</a:t>
            </a:r>
            <a:r>
              <a:rPr lang="en-US" sz="2000" dirty="0" smtClean="0"/>
              <a:t> </a:t>
            </a:r>
            <a:r>
              <a:rPr lang="en-US" sz="2000" b="1" dirty="0" smtClean="0"/>
              <a:t>fatigue</a:t>
            </a:r>
            <a:r>
              <a:rPr lang="en-US" sz="2000" dirty="0" smtClean="0"/>
              <a:t> and illnesses</a:t>
            </a:r>
          </a:p>
          <a:p>
            <a:pPr algn="just">
              <a:lnSpc>
                <a:spcPct val="120000"/>
              </a:lnSpc>
              <a:defRPr/>
            </a:pPr>
            <a:r>
              <a:rPr lang="en-US" sz="2000" dirty="0" smtClean="0"/>
              <a:t>Aids in getting relief from pre &amp; post </a:t>
            </a:r>
            <a:r>
              <a:rPr lang="en-US" sz="2000" b="1" dirty="0" smtClean="0"/>
              <a:t>menstrual</a:t>
            </a:r>
            <a:r>
              <a:rPr lang="en-US" sz="2000" dirty="0" smtClean="0"/>
              <a:t> </a:t>
            </a:r>
            <a:r>
              <a:rPr lang="en-US" sz="2000" b="1" dirty="0" smtClean="0"/>
              <a:t>syndrome</a:t>
            </a:r>
          </a:p>
          <a:p>
            <a:pPr algn="just">
              <a:lnSpc>
                <a:spcPct val="120000"/>
              </a:lnSpc>
              <a:defRPr/>
            </a:pPr>
            <a:r>
              <a:rPr lang="en-US" sz="2000" dirty="0" smtClean="0"/>
              <a:t>Serves beneficial in regulating </a:t>
            </a:r>
            <a:r>
              <a:rPr lang="en-US" sz="2000" b="1" dirty="0" smtClean="0"/>
              <a:t>blood</a:t>
            </a:r>
            <a:r>
              <a:rPr lang="en-US" sz="2000" dirty="0" smtClean="0"/>
              <a:t> </a:t>
            </a:r>
            <a:r>
              <a:rPr lang="en-US" sz="2000" b="1" dirty="0" smtClean="0"/>
              <a:t>sugar</a:t>
            </a:r>
            <a:r>
              <a:rPr lang="en-US" sz="2000" dirty="0" smtClean="0"/>
              <a:t>, </a:t>
            </a:r>
            <a:r>
              <a:rPr lang="en-US" sz="2000" b="1" dirty="0" smtClean="0"/>
              <a:t>blood</a:t>
            </a:r>
            <a:r>
              <a:rPr lang="en-US" sz="2000" dirty="0" smtClean="0"/>
              <a:t> </a:t>
            </a:r>
            <a:r>
              <a:rPr lang="en-US" sz="2000" b="1" dirty="0" smtClean="0"/>
              <a:t>pressure</a:t>
            </a:r>
            <a:r>
              <a:rPr lang="en-US" sz="2000" dirty="0" smtClean="0"/>
              <a:t> and cholesterol levels</a:t>
            </a:r>
          </a:p>
          <a:p>
            <a:pPr algn="just">
              <a:lnSpc>
                <a:spcPct val="120000"/>
              </a:lnSpc>
              <a:defRPr/>
            </a:pPr>
            <a:r>
              <a:rPr lang="en-US" sz="2000" dirty="0" smtClean="0"/>
              <a:t>Enhances the </a:t>
            </a:r>
            <a:r>
              <a:rPr lang="en-US" sz="2000" b="1" dirty="0" smtClean="0"/>
              <a:t>overall</a:t>
            </a:r>
            <a:r>
              <a:rPr lang="en-US" sz="2000" dirty="0" smtClean="0"/>
              <a:t> </a:t>
            </a:r>
            <a:r>
              <a:rPr lang="en-US" sz="2000" b="1" dirty="0" smtClean="0"/>
              <a:t>wellness</a:t>
            </a:r>
            <a:r>
              <a:rPr lang="en-US" sz="2000" dirty="0" smtClean="0"/>
              <a:t> of the human body</a:t>
            </a:r>
            <a:endParaRPr lang="en-GB" sz="2000" dirty="0" smtClean="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Benefits of Vestige </a:t>
            </a:r>
            <a:r>
              <a:rPr lang="en-US" sz="4000" dirty="0" err="1" smtClean="0">
                <a:latin typeface="+mn-lt"/>
              </a:rPr>
              <a:t>Ganoderma</a:t>
            </a:r>
            <a:endParaRPr lang="en-IN" sz="4000" dirty="0">
              <a:latin typeface="+mn-lt"/>
            </a:endParaRPr>
          </a:p>
        </p:txBody>
      </p:sp>
      <p:pic>
        <p:nvPicPr>
          <p:cNvPr id="4" name="Picture 3" descr="DSC_1237.png"/>
          <p:cNvPicPr>
            <a:picLocks noChangeAspect="1"/>
          </p:cNvPicPr>
          <p:nvPr/>
        </p:nvPicPr>
        <p:blipFill>
          <a:blip r:embed="rId2" cstate="email"/>
          <a:srcRect l="56667" t="2183" r="11667" b="3441"/>
          <a:stretch>
            <a:fillRect/>
          </a:stretch>
        </p:blipFill>
        <p:spPr>
          <a:xfrm>
            <a:off x="5943600" y="1524000"/>
            <a:ext cx="2427224" cy="4790574"/>
          </a:xfrm>
          <a:prstGeom prst="rect">
            <a:avLst/>
          </a:prstGeom>
        </p:spPr>
      </p:pic>
    </p:spTree>
    <p:extLst>
      <p:ext uri="{BB962C8B-B14F-4D97-AF65-F5344CB8AC3E}">
        <p14:creationId xmlns:p14="http://schemas.microsoft.com/office/powerpoint/2010/main" xmlns="" val="275394740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3429000" cy="4525963"/>
          </a:xfrm>
        </p:spPr>
        <p:txBody>
          <a:bodyPr>
            <a:normAutofit/>
          </a:bodyPr>
          <a:lstStyle/>
          <a:p>
            <a:r>
              <a:rPr lang="en-US" sz="2400" dirty="0" smtClean="0"/>
              <a:t>2 to 3 capsules per day</a:t>
            </a:r>
            <a:endParaRPr lang="en-IN" sz="2400" dirty="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Dosage</a:t>
            </a:r>
            <a:endParaRPr lang="en-IN" sz="4000" dirty="0">
              <a:latin typeface="+mn-lt"/>
            </a:endParaRPr>
          </a:p>
        </p:txBody>
      </p:sp>
      <p:pic>
        <p:nvPicPr>
          <p:cNvPr id="4" name="Picture 3" descr="DSC_1237.png"/>
          <p:cNvPicPr>
            <a:picLocks noChangeAspect="1"/>
          </p:cNvPicPr>
          <p:nvPr/>
        </p:nvPicPr>
        <p:blipFill>
          <a:blip r:embed="rId2" cstate="email"/>
          <a:srcRect l="56667" t="2183" r="11667" b="3441"/>
          <a:stretch>
            <a:fillRect/>
          </a:stretch>
        </p:blipFill>
        <p:spPr>
          <a:xfrm>
            <a:off x="5943600" y="1524000"/>
            <a:ext cx="2427224" cy="4790574"/>
          </a:xfrm>
          <a:prstGeom prst="rect">
            <a:avLst/>
          </a:prstGeom>
        </p:spPr>
      </p:pic>
    </p:spTree>
    <p:extLst>
      <p:ext uri="{BB962C8B-B14F-4D97-AF65-F5344CB8AC3E}">
        <p14:creationId xmlns:p14="http://schemas.microsoft.com/office/powerpoint/2010/main" xmlns="" val="358469979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685800" y="2819400"/>
            <a:ext cx="7772400" cy="1828800"/>
          </a:xfrm>
        </p:spPr>
        <p:txBody>
          <a:bodyPr>
            <a:normAutofit/>
          </a:bodyPr>
          <a:lstStyle/>
          <a:p>
            <a:r>
              <a:rPr lang="en-US" dirty="0" smtClean="0">
                <a:solidFill>
                  <a:srgbClr val="004D74"/>
                </a:solidFill>
                <a:latin typeface="+mn-lt"/>
              </a:rPr>
              <a:t>DIETARY FIBRE</a:t>
            </a:r>
            <a:endParaRPr lang="en-US" dirty="0">
              <a:solidFill>
                <a:srgbClr val="004D74"/>
              </a:solidFill>
              <a:latin typeface="+mn-lt"/>
            </a:endParaRPr>
          </a:p>
        </p:txBody>
      </p:sp>
      <p:pic>
        <p:nvPicPr>
          <p:cNvPr id="3" name="Picture 2" descr="Vestige Logo-01.png"/>
          <p:cNvPicPr>
            <a:picLocks noChangeAspect="1"/>
          </p:cNvPicPr>
          <p:nvPr/>
        </p:nvPicPr>
        <p:blipFill>
          <a:blip r:embed="rId2" cstate="print"/>
          <a:srcRect l="21212" t="21818" r="15455" b="14848"/>
          <a:stretch>
            <a:fillRect/>
          </a:stretch>
        </p:blipFill>
        <p:spPr>
          <a:xfrm>
            <a:off x="3657600" y="1676400"/>
            <a:ext cx="1828800" cy="1828800"/>
          </a:xfrm>
          <a:prstGeom prst="rect">
            <a:avLst/>
          </a:prstGeom>
        </p:spPr>
      </p:pic>
    </p:spTree>
    <p:extLst>
      <p:ext uri="{BB962C8B-B14F-4D97-AF65-F5344CB8AC3E}">
        <p14:creationId xmlns:p14="http://schemas.microsoft.com/office/powerpoint/2010/main" xmlns="" val="27694224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telegraph.co.uk/multimedia/archive/02478/assorted-healthy-f_2478581b.jpg"/>
          <p:cNvPicPr>
            <a:picLocks noChangeAspect="1" noChangeArrowheads="1"/>
          </p:cNvPicPr>
          <p:nvPr/>
        </p:nvPicPr>
        <p:blipFill>
          <a:blip r:embed="rId2"/>
          <a:srcRect/>
          <a:stretch>
            <a:fillRect/>
          </a:stretch>
        </p:blipFill>
        <p:spPr bwMode="auto">
          <a:xfrm>
            <a:off x="4372841" y="2514600"/>
            <a:ext cx="4516866" cy="2819400"/>
          </a:xfrm>
          <a:prstGeom prst="rect">
            <a:avLst/>
          </a:prstGeom>
          <a:noFill/>
        </p:spPr>
      </p:pic>
      <p:sp>
        <p:nvSpPr>
          <p:cNvPr id="3" name="Content Placeholder 2"/>
          <p:cNvSpPr>
            <a:spLocks noGrp="1"/>
          </p:cNvSpPr>
          <p:nvPr>
            <p:ph idx="1"/>
          </p:nvPr>
        </p:nvSpPr>
        <p:spPr>
          <a:xfrm>
            <a:off x="304800" y="1600200"/>
            <a:ext cx="4267200" cy="4953000"/>
          </a:xfrm>
        </p:spPr>
        <p:txBody>
          <a:bodyPr>
            <a:normAutofit/>
          </a:bodyPr>
          <a:lstStyle/>
          <a:p>
            <a:pPr marL="274320" indent="-274320" algn="just">
              <a:spcBef>
                <a:spcPts val="400"/>
              </a:spcBef>
            </a:pPr>
            <a:r>
              <a:rPr lang="en-US" sz="1900" dirty="0"/>
              <a:t>Dietary </a:t>
            </a:r>
            <a:r>
              <a:rPr lang="en-US" sz="1900" dirty="0" err="1"/>
              <a:t>fibre</a:t>
            </a:r>
            <a:r>
              <a:rPr lang="en-US" sz="1900" dirty="0"/>
              <a:t>, also known as roughage or bulk, includes all parts of plant foods that your body can't digest or absorb</a:t>
            </a:r>
          </a:p>
          <a:p>
            <a:pPr marL="274320" indent="-274320" algn="just">
              <a:spcBef>
                <a:spcPts val="400"/>
              </a:spcBef>
            </a:pPr>
            <a:r>
              <a:rPr lang="en-US" sz="1900" dirty="0"/>
              <a:t>Unlike other food components, such as fats, proteins or carbohydrates — which your body breaks down and absorbs — </a:t>
            </a:r>
            <a:r>
              <a:rPr lang="en-US" sz="1900" dirty="0" err="1"/>
              <a:t>fibre</a:t>
            </a:r>
            <a:r>
              <a:rPr lang="en-US" sz="1900" dirty="0"/>
              <a:t> is </a:t>
            </a:r>
            <a:r>
              <a:rPr lang="en-US" sz="1900" b="1" dirty="0"/>
              <a:t>not</a:t>
            </a:r>
            <a:r>
              <a:rPr lang="en-US" sz="1900" dirty="0"/>
              <a:t> </a:t>
            </a:r>
            <a:r>
              <a:rPr lang="en-US" sz="1900" b="1" dirty="0"/>
              <a:t>digested</a:t>
            </a:r>
            <a:r>
              <a:rPr lang="en-US" sz="1900" dirty="0"/>
              <a:t> by your body</a:t>
            </a:r>
          </a:p>
          <a:p>
            <a:pPr marL="274320" indent="-274320" algn="just">
              <a:spcBef>
                <a:spcPts val="400"/>
              </a:spcBef>
            </a:pPr>
            <a:r>
              <a:rPr lang="en-US" sz="1900" dirty="0"/>
              <a:t>Instead, it passes relatively intact through your stomach, small intestine, colon and out of your body</a:t>
            </a:r>
          </a:p>
          <a:p>
            <a:pPr marL="274320" indent="-274320" algn="just">
              <a:spcBef>
                <a:spcPts val="400"/>
              </a:spcBef>
            </a:pPr>
            <a:r>
              <a:rPr lang="en-US" sz="1900" dirty="0"/>
              <a:t>There are two types of </a:t>
            </a:r>
            <a:r>
              <a:rPr lang="en-US" sz="1900" dirty="0" smtClean="0"/>
              <a:t>fibers: </a:t>
            </a:r>
            <a:endParaRPr lang="en-US" sz="1900" dirty="0"/>
          </a:p>
          <a:p>
            <a:pPr marL="674370" lvl="2" indent="-274320" algn="just">
              <a:spcBef>
                <a:spcPts val="400"/>
              </a:spcBef>
              <a:buFont typeface="Wingdings" pitchFamily="2" charset="2"/>
              <a:buChar char="Ø"/>
            </a:pPr>
            <a:r>
              <a:rPr lang="en-US" sz="1800" dirty="0"/>
              <a:t>Soluble </a:t>
            </a:r>
          </a:p>
          <a:p>
            <a:pPr marL="674370" lvl="2" indent="-274320" algn="just">
              <a:spcBef>
                <a:spcPts val="400"/>
              </a:spcBef>
              <a:buFont typeface="Wingdings" pitchFamily="2" charset="2"/>
              <a:buChar char="Ø"/>
            </a:pPr>
            <a:r>
              <a:rPr lang="en-US" sz="1800" dirty="0" smtClean="0"/>
              <a:t>Insoluble</a:t>
            </a:r>
            <a:endParaRPr lang="en-US" sz="1500" dirty="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Dietary </a:t>
            </a:r>
            <a:r>
              <a:rPr lang="en-US" sz="4000" dirty="0" err="1" smtClean="0">
                <a:latin typeface="+mn-lt"/>
              </a:rPr>
              <a:t>Fibre</a:t>
            </a:r>
            <a:endParaRPr lang="en-IN" sz="4000" dirty="0">
              <a:latin typeface="+mn-lt"/>
            </a:endParaRPr>
          </a:p>
        </p:txBody>
      </p:sp>
    </p:spTree>
    <p:extLst>
      <p:ext uri="{BB962C8B-B14F-4D97-AF65-F5344CB8AC3E}">
        <p14:creationId xmlns:p14="http://schemas.microsoft.com/office/powerpoint/2010/main" xmlns="" val="425245398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5715000" cy="4648200"/>
          </a:xfrm>
        </p:spPr>
        <p:txBody>
          <a:bodyPr>
            <a:normAutofit/>
          </a:bodyPr>
          <a:lstStyle/>
          <a:p>
            <a:pPr marL="339725" indent="-339725" algn="just">
              <a:spcBef>
                <a:spcPts val="400"/>
              </a:spcBef>
            </a:pPr>
            <a:r>
              <a:rPr lang="en-US" sz="2000" dirty="0"/>
              <a:t>A special blend of 3 natural soluble </a:t>
            </a:r>
            <a:r>
              <a:rPr lang="en-US" sz="2000" dirty="0" smtClean="0"/>
              <a:t>fibers</a:t>
            </a:r>
            <a:endParaRPr lang="en-US" sz="2000" dirty="0"/>
          </a:p>
          <a:p>
            <a:pPr marL="739775" lvl="1" indent="-339725" algn="just">
              <a:spcBef>
                <a:spcPts val="400"/>
              </a:spcBef>
            </a:pPr>
            <a:r>
              <a:rPr lang="en-US" sz="1600" dirty="0"/>
              <a:t>Chicory root extract – a vegetable root</a:t>
            </a:r>
          </a:p>
          <a:p>
            <a:pPr marL="739775" lvl="1" indent="-339725" algn="just">
              <a:spcBef>
                <a:spcPts val="400"/>
              </a:spcBef>
            </a:pPr>
            <a:r>
              <a:rPr lang="en-US" sz="1600" dirty="0"/>
              <a:t>Maltodextrin – obtained from starch</a:t>
            </a:r>
          </a:p>
          <a:p>
            <a:pPr marL="739775" lvl="1" indent="-339725" algn="just">
              <a:spcBef>
                <a:spcPts val="400"/>
              </a:spcBef>
            </a:pPr>
            <a:r>
              <a:rPr lang="en-US" sz="1600" dirty="0"/>
              <a:t>Guar Gum – extracted from guar beans</a:t>
            </a:r>
          </a:p>
          <a:p>
            <a:pPr marL="339725" indent="-339725" algn="just">
              <a:spcBef>
                <a:spcPts val="400"/>
              </a:spcBef>
            </a:pPr>
            <a:r>
              <a:rPr lang="en-US" sz="2000" dirty="0"/>
              <a:t>Soluble fibers </a:t>
            </a:r>
            <a:r>
              <a:rPr lang="en-US" sz="2000" b="1" dirty="0"/>
              <a:t>attract water and form a gel</a:t>
            </a:r>
            <a:r>
              <a:rPr lang="en-US" sz="2000" dirty="0"/>
              <a:t>, which slows down digestion thus helps control weight</a:t>
            </a:r>
          </a:p>
          <a:p>
            <a:pPr marL="339725" indent="-339725" algn="just">
              <a:spcBef>
                <a:spcPts val="400"/>
              </a:spcBef>
            </a:pPr>
            <a:r>
              <a:rPr lang="en-US" sz="2000" dirty="0"/>
              <a:t>Chicory root extract contains inulin which is the main source of </a:t>
            </a:r>
            <a:r>
              <a:rPr lang="en-US" sz="2000" dirty="0" smtClean="0"/>
              <a:t>fiber </a:t>
            </a:r>
            <a:endParaRPr lang="en-US" sz="2000" dirty="0"/>
          </a:p>
          <a:p>
            <a:pPr algn="just">
              <a:spcBef>
                <a:spcPts val="400"/>
              </a:spcBef>
            </a:pPr>
            <a:r>
              <a:rPr lang="en-US" sz="2000" dirty="0"/>
              <a:t>It is a </a:t>
            </a:r>
            <a:r>
              <a:rPr lang="en-US" sz="2000" b="1" dirty="0"/>
              <a:t>low calorie yet high </a:t>
            </a:r>
            <a:r>
              <a:rPr lang="en-US" sz="2000" b="1" dirty="0" smtClean="0"/>
              <a:t>fiber </a:t>
            </a:r>
            <a:r>
              <a:rPr lang="en-US" sz="2000" dirty="0"/>
              <a:t>root extract that adds to the daily requirement of </a:t>
            </a:r>
            <a:r>
              <a:rPr lang="en-US" sz="2000" dirty="0" smtClean="0"/>
              <a:t>fiber </a:t>
            </a:r>
            <a:r>
              <a:rPr lang="en-US" sz="2000" dirty="0"/>
              <a:t>to maintain digestive health</a:t>
            </a:r>
          </a:p>
          <a:p>
            <a:pPr algn="just">
              <a:spcBef>
                <a:spcPts val="400"/>
              </a:spcBef>
            </a:pPr>
            <a:r>
              <a:rPr lang="en-US" sz="2000" dirty="0"/>
              <a:t>Inulin is a </a:t>
            </a:r>
            <a:r>
              <a:rPr lang="en-US" sz="2000" b="1" dirty="0"/>
              <a:t>prebiotic</a:t>
            </a:r>
            <a:r>
              <a:rPr lang="en-US" sz="2000" dirty="0"/>
              <a:t>, meaning that it supports the presence of beneficial bacteria in the digestive </a:t>
            </a:r>
            <a:r>
              <a:rPr lang="en-US" sz="2000" dirty="0" smtClean="0"/>
              <a:t>system</a:t>
            </a:r>
            <a:endParaRPr lang="en-US" sz="2000" dirty="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Vestige Dietary </a:t>
            </a:r>
            <a:r>
              <a:rPr lang="en-US" sz="4000" dirty="0" err="1" smtClean="0">
                <a:latin typeface="+mn-lt"/>
              </a:rPr>
              <a:t>Fibre</a:t>
            </a:r>
            <a:endParaRPr lang="en-IN" sz="4000" dirty="0">
              <a:latin typeface="+mn-lt"/>
            </a:endParaRPr>
          </a:p>
        </p:txBody>
      </p:sp>
      <p:pic>
        <p:nvPicPr>
          <p:cNvPr id="4" name="Picture 3" descr="DSC_1237.png"/>
          <p:cNvPicPr>
            <a:picLocks noChangeAspect="1"/>
          </p:cNvPicPr>
          <p:nvPr/>
        </p:nvPicPr>
        <p:blipFill>
          <a:blip r:embed="rId2" cstate="email"/>
          <a:srcRect l="9167" t="7214" r="43333" b="4735"/>
          <a:stretch>
            <a:fillRect/>
          </a:stretch>
        </p:blipFill>
        <p:spPr>
          <a:xfrm>
            <a:off x="5943600" y="1981200"/>
            <a:ext cx="3102429" cy="3810000"/>
          </a:xfrm>
          <a:prstGeom prst="rect">
            <a:avLst/>
          </a:prstGeom>
          <a:noFill/>
          <a:ln>
            <a:noFill/>
          </a:ln>
        </p:spPr>
      </p:pic>
    </p:spTree>
    <p:extLst>
      <p:ext uri="{BB962C8B-B14F-4D97-AF65-F5344CB8AC3E}">
        <p14:creationId xmlns:p14="http://schemas.microsoft.com/office/powerpoint/2010/main" xmlns="" val="4772378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447800"/>
            <a:ext cx="8382000" cy="5257800"/>
          </a:xfrm>
        </p:spPr>
        <p:txBody>
          <a:bodyPr>
            <a:normAutofit/>
          </a:bodyPr>
          <a:lstStyle/>
          <a:p>
            <a:pPr algn="just">
              <a:lnSpc>
                <a:spcPct val="120000"/>
              </a:lnSpc>
            </a:pPr>
            <a:r>
              <a:rPr lang="en-US" sz="1700" dirty="0"/>
              <a:t>Heart Disease is the </a:t>
            </a:r>
            <a:r>
              <a:rPr lang="en-US" sz="1700" b="1" dirty="0"/>
              <a:t>second most common disease </a:t>
            </a:r>
            <a:r>
              <a:rPr lang="en-US" sz="1700" dirty="0"/>
              <a:t>after infection and nutrition related diseases in India</a:t>
            </a:r>
          </a:p>
          <a:p>
            <a:pPr lvl="1" algn="just">
              <a:lnSpc>
                <a:spcPct val="120000"/>
              </a:lnSpc>
            </a:pPr>
            <a:r>
              <a:rPr lang="en-US" sz="1700" b="1" dirty="0">
                <a:solidFill>
                  <a:srgbClr val="CC0066"/>
                </a:solidFill>
              </a:rPr>
              <a:t>Heart Care Foundation of India</a:t>
            </a:r>
          </a:p>
          <a:p>
            <a:pPr algn="just">
              <a:lnSpc>
                <a:spcPct val="120000"/>
              </a:lnSpc>
            </a:pPr>
            <a:r>
              <a:rPr lang="en-US" sz="1700" dirty="0"/>
              <a:t>Estimates from the World Health Organization (</a:t>
            </a:r>
            <a:r>
              <a:rPr lang="en-US" sz="1700" b="1" dirty="0"/>
              <a:t>WHO</a:t>
            </a:r>
            <a:r>
              <a:rPr lang="en-US" sz="1700" dirty="0"/>
              <a:t>) show that by </a:t>
            </a:r>
            <a:r>
              <a:rPr lang="en-US" sz="1700" b="1" dirty="0"/>
              <a:t>2030</a:t>
            </a:r>
            <a:r>
              <a:rPr lang="en-US" sz="1700" dirty="0"/>
              <a:t>, cardiovascular disease will be the </a:t>
            </a:r>
            <a:r>
              <a:rPr lang="en-US" sz="1700" b="1" dirty="0"/>
              <a:t>main cause of death</a:t>
            </a:r>
            <a:r>
              <a:rPr lang="en-US" sz="1700" dirty="0"/>
              <a:t> throughout India, accounting for more than 35% of all deaths </a:t>
            </a:r>
          </a:p>
          <a:p>
            <a:pPr lvl="1" algn="just">
              <a:lnSpc>
                <a:spcPct val="120000"/>
              </a:lnSpc>
            </a:pPr>
            <a:r>
              <a:rPr lang="en-US" sz="1700" b="1" dirty="0">
                <a:solidFill>
                  <a:srgbClr val="CC0066"/>
                </a:solidFill>
              </a:rPr>
              <a:t>WHO India</a:t>
            </a:r>
          </a:p>
          <a:p>
            <a:pPr lvl="0" algn="just">
              <a:lnSpc>
                <a:spcPct val="120000"/>
              </a:lnSpc>
            </a:pPr>
            <a:r>
              <a:rPr lang="en-US" sz="1700" dirty="0"/>
              <a:t>Over the </a:t>
            </a:r>
            <a:r>
              <a:rPr lang="en-US" sz="1700" b="1" dirty="0"/>
              <a:t>past 40 years</a:t>
            </a:r>
            <a:r>
              <a:rPr lang="en-US" sz="1700" dirty="0"/>
              <a:t>, coronary artery disease (CAD) rates in urban India have </a:t>
            </a:r>
            <a:r>
              <a:rPr lang="en-US" sz="1700" b="1" dirty="0"/>
              <a:t>increased 3-folds</a:t>
            </a:r>
            <a:endParaRPr lang="en-US" sz="1700" b="1" baseline="30000" dirty="0"/>
          </a:p>
          <a:p>
            <a:pPr lvl="1" algn="just">
              <a:lnSpc>
                <a:spcPct val="120000"/>
              </a:lnSpc>
            </a:pPr>
            <a:r>
              <a:rPr lang="en-US" sz="1700" b="1" i="1" dirty="0">
                <a:solidFill>
                  <a:srgbClr val="CC0066"/>
                </a:solidFill>
              </a:rPr>
              <a:t>Journal</a:t>
            </a:r>
            <a:r>
              <a:rPr lang="en-US" sz="1700" b="1" dirty="0">
                <a:solidFill>
                  <a:srgbClr val="CC0066"/>
                </a:solidFill>
              </a:rPr>
              <a:t> </a:t>
            </a:r>
            <a:r>
              <a:rPr lang="en-US" sz="1700" b="1" i="1" dirty="0">
                <a:solidFill>
                  <a:srgbClr val="CC0066"/>
                </a:solidFill>
              </a:rPr>
              <a:t>Circulation.</a:t>
            </a:r>
            <a:r>
              <a:rPr lang="en-US" sz="1700" b="1" dirty="0">
                <a:solidFill>
                  <a:srgbClr val="CC0066"/>
                </a:solidFill>
              </a:rPr>
              <a:t> American Heart Association</a:t>
            </a:r>
          </a:p>
          <a:p>
            <a:pPr lvl="0" algn="just">
              <a:lnSpc>
                <a:spcPct val="120000"/>
              </a:lnSpc>
            </a:pPr>
            <a:r>
              <a:rPr lang="en-US" sz="1700" dirty="0" smtClean="0"/>
              <a:t>In </a:t>
            </a:r>
            <a:r>
              <a:rPr lang="en-US" sz="1700" dirty="0"/>
              <a:t>2015, India </a:t>
            </a:r>
            <a:r>
              <a:rPr lang="en-US" sz="1700" dirty="0" smtClean="0"/>
              <a:t>was </a:t>
            </a:r>
            <a:r>
              <a:rPr lang="en-US" sz="1700" dirty="0"/>
              <a:t>estimated to have 62 million patients with CAD. Of these, 23 million </a:t>
            </a:r>
            <a:r>
              <a:rPr lang="en-US" sz="1700" dirty="0" smtClean="0"/>
              <a:t>was </a:t>
            </a:r>
            <a:r>
              <a:rPr lang="en-US" sz="1700" dirty="0"/>
              <a:t>younger than 40 years of age and only 11 million above 60 years of age</a:t>
            </a:r>
            <a:endParaRPr lang="en-US" sz="1700" baseline="30000" dirty="0"/>
          </a:p>
          <a:p>
            <a:pPr lvl="1" algn="just">
              <a:lnSpc>
                <a:spcPct val="120000"/>
              </a:lnSpc>
            </a:pPr>
            <a:r>
              <a:rPr lang="en-US" sz="1700" b="1" dirty="0">
                <a:solidFill>
                  <a:srgbClr val="CC0066"/>
                </a:solidFill>
              </a:rPr>
              <a:t>WHO </a:t>
            </a:r>
            <a:r>
              <a:rPr lang="en-US" sz="1700" b="1" dirty="0" smtClean="0">
                <a:solidFill>
                  <a:srgbClr val="CC0066"/>
                </a:solidFill>
              </a:rPr>
              <a:t>India</a:t>
            </a:r>
          </a:p>
          <a:p>
            <a:pPr algn="just">
              <a:lnSpc>
                <a:spcPct val="120000"/>
              </a:lnSpc>
            </a:pPr>
            <a:r>
              <a:rPr lang="en-US" sz="1700" dirty="0"/>
              <a:t>According to the World Health Organization (WHO), </a:t>
            </a:r>
            <a:r>
              <a:rPr lang="en-US" sz="1700" b="1" dirty="0"/>
              <a:t>80% of premature heart disease is </a:t>
            </a:r>
            <a:r>
              <a:rPr lang="en-US" sz="1700" b="1" dirty="0" smtClean="0"/>
              <a:t>preventable</a:t>
            </a:r>
            <a:endParaRPr lang="en-US" sz="1700" b="1" dirty="0"/>
          </a:p>
        </p:txBody>
      </p:sp>
      <p:sp>
        <p:nvSpPr>
          <p:cNvPr id="4"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Challenges</a:t>
            </a:r>
            <a:endParaRPr lang="en-IN" sz="4000" dirty="0">
              <a:latin typeface="+mn-lt"/>
            </a:endParaRPr>
          </a:p>
        </p:txBody>
      </p:sp>
    </p:spTree>
    <p:extLst>
      <p:ext uri="{BB962C8B-B14F-4D97-AF65-F5344CB8AC3E}">
        <p14:creationId xmlns:p14="http://schemas.microsoft.com/office/powerpoint/2010/main" xmlns="" val="277783357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Users\Administrator\Downloads\FreeGreatPicture.com-8269-hd-wheat-crop-material.jpg"/>
          <p:cNvPicPr>
            <a:picLocks noChangeAspect="1" noChangeArrowheads="1"/>
          </p:cNvPicPr>
          <p:nvPr/>
        </p:nvPicPr>
        <p:blipFill>
          <a:blip r:embed="rId2" cstate="screen"/>
          <a:srcRect/>
          <a:stretch>
            <a:fillRect/>
          </a:stretch>
        </p:blipFill>
        <p:spPr bwMode="auto">
          <a:xfrm flipH="1">
            <a:off x="3048001" y="2514187"/>
            <a:ext cx="6095999" cy="3810413"/>
          </a:xfrm>
          <a:prstGeom prst="rect">
            <a:avLst/>
          </a:prstGeom>
          <a:noFill/>
        </p:spPr>
      </p:pic>
      <p:sp>
        <p:nvSpPr>
          <p:cNvPr id="3" name="Content Placeholder 2"/>
          <p:cNvSpPr>
            <a:spLocks noGrp="1"/>
          </p:cNvSpPr>
          <p:nvPr>
            <p:ph idx="1"/>
          </p:nvPr>
        </p:nvSpPr>
        <p:spPr>
          <a:xfrm>
            <a:off x="457200" y="1600200"/>
            <a:ext cx="8153400" cy="4525963"/>
          </a:xfrm>
        </p:spPr>
        <p:txBody>
          <a:bodyPr>
            <a:normAutofit/>
          </a:bodyPr>
          <a:lstStyle/>
          <a:p>
            <a:pPr marL="274320" indent="-274320" algn="just">
              <a:spcBef>
                <a:spcPts val="400"/>
              </a:spcBef>
            </a:pPr>
            <a:r>
              <a:rPr lang="en-US" sz="2000" b="1" dirty="0"/>
              <a:t>Healthy digestive system:</a:t>
            </a:r>
            <a:r>
              <a:rPr lang="en-US" sz="2000" dirty="0"/>
              <a:t> Supports normal gastrointestinal health and regularity</a:t>
            </a:r>
          </a:p>
          <a:p>
            <a:pPr marL="274320" indent="-274320" algn="just">
              <a:spcBef>
                <a:spcPts val="400"/>
              </a:spcBef>
            </a:pPr>
            <a:r>
              <a:rPr lang="en-US" sz="2000" b="1" dirty="0"/>
              <a:t>Aids in weight management: </a:t>
            </a:r>
            <a:r>
              <a:rPr lang="en-US" sz="2000" dirty="0"/>
              <a:t>Adding fiber can help lose weight by helping you feel fuller for longer</a:t>
            </a:r>
          </a:p>
          <a:p>
            <a:pPr marL="274320" indent="-274320" algn="just">
              <a:spcBef>
                <a:spcPts val="400"/>
              </a:spcBef>
            </a:pPr>
            <a:r>
              <a:rPr lang="en-US" sz="2000" b="1" dirty="0"/>
              <a:t>Helps lowers cholesterol levels:</a:t>
            </a:r>
            <a:r>
              <a:rPr lang="en-US" sz="2000" dirty="0"/>
              <a:t> Soluble fiber may help lower total blood cholesterol levels by lowering "bad," cholesterol levels</a:t>
            </a:r>
          </a:p>
          <a:p>
            <a:pPr marL="274320" indent="-274320" algn="just">
              <a:spcBef>
                <a:spcPts val="400"/>
              </a:spcBef>
            </a:pPr>
            <a:r>
              <a:rPr lang="en-US" sz="2000" b="1" dirty="0"/>
              <a:t>Helps maintain normal blood sugar levels: </a:t>
            </a:r>
            <a:r>
              <a:rPr lang="en-US" sz="2000" dirty="0"/>
              <a:t>Soluble </a:t>
            </a:r>
            <a:r>
              <a:rPr lang="en-US" sz="2000" dirty="0" smtClean="0"/>
              <a:t>fiber </a:t>
            </a:r>
            <a:r>
              <a:rPr lang="en-US" sz="2000" dirty="0"/>
              <a:t>may also help to slow the absorption of sugar and help improve blood sugar </a:t>
            </a:r>
            <a:r>
              <a:rPr lang="en-US" sz="2000" dirty="0" smtClean="0"/>
              <a:t>levels</a:t>
            </a:r>
            <a:endParaRPr lang="en-US" sz="2000" dirty="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Benefits of Soluble </a:t>
            </a:r>
            <a:r>
              <a:rPr lang="en-US" sz="4000" dirty="0" err="1" smtClean="0">
                <a:latin typeface="+mn-lt"/>
              </a:rPr>
              <a:t>Fibre</a:t>
            </a:r>
            <a:endParaRPr lang="en-IN" sz="4000" dirty="0">
              <a:latin typeface="+mn-lt"/>
            </a:endParaRPr>
          </a:p>
        </p:txBody>
      </p:sp>
    </p:spTree>
    <p:extLst>
      <p:ext uri="{BB962C8B-B14F-4D97-AF65-F5344CB8AC3E}">
        <p14:creationId xmlns:p14="http://schemas.microsoft.com/office/powerpoint/2010/main" xmlns="" val="322671279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4038600" cy="4525963"/>
          </a:xfrm>
        </p:spPr>
        <p:txBody>
          <a:bodyPr>
            <a:noAutofit/>
          </a:bodyPr>
          <a:lstStyle/>
          <a:p>
            <a:pPr algn="just">
              <a:spcBef>
                <a:spcPts val="1000"/>
              </a:spcBef>
            </a:pPr>
            <a:r>
              <a:rPr lang="en-US" sz="2000" dirty="0"/>
              <a:t>Dissolve 1 teaspoon in 250-300 ml (1 glass) of water or juice</a:t>
            </a:r>
          </a:p>
          <a:p>
            <a:pPr algn="just">
              <a:spcBef>
                <a:spcPts val="1000"/>
              </a:spcBef>
            </a:pPr>
            <a:r>
              <a:rPr lang="en-US" sz="2000" dirty="0"/>
              <a:t>Recommended dosage: For adults and children 1 teaspoon per day and gradually increase to 2 teaspoons</a:t>
            </a:r>
          </a:p>
          <a:p>
            <a:pPr algn="just">
              <a:spcBef>
                <a:spcPts val="1000"/>
              </a:spcBef>
            </a:pPr>
            <a:r>
              <a:rPr lang="en-US" sz="2000" dirty="0"/>
              <a:t>Take for at least 4-5 weeks for a healthy digestive system</a:t>
            </a:r>
          </a:p>
          <a:p>
            <a:pPr algn="just">
              <a:spcBef>
                <a:spcPts val="1000"/>
              </a:spcBef>
            </a:pPr>
            <a:r>
              <a:rPr lang="en-US" sz="2000" dirty="0"/>
              <a:t>Consume before </a:t>
            </a:r>
            <a:r>
              <a:rPr lang="en-US" sz="2000" dirty="0" smtClean="0"/>
              <a:t>meals</a:t>
            </a:r>
            <a:endParaRPr lang="en-US" sz="2000" dirty="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Dosage</a:t>
            </a:r>
            <a:endParaRPr lang="en-IN" sz="4000" dirty="0">
              <a:latin typeface="+mn-lt"/>
            </a:endParaRPr>
          </a:p>
        </p:txBody>
      </p:sp>
      <p:pic>
        <p:nvPicPr>
          <p:cNvPr id="4" name="Picture 2" descr="https://encrypted-tbn2.gstatic.com/images?q=tbn:ANd9GcTPH03LUtvQFUxqMY1lBnZBRZdBhrfqNsTtvr1bVKa0I4bDRKJY"/>
          <p:cNvPicPr>
            <a:picLocks noChangeAspect="1" noChangeArrowheads="1"/>
          </p:cNvPicPr>
          <p:nvPr/>
        </p:nvPicPr>
        <p:blipFill>
          <a:blip r:embed="rId2"/>
          <a:srcRect/>
          <a:stretch>
            <a:fillRect/>
          </a:stretch>
        </p:blipFill>
        <p:spPr bwMode="auto">
          <a:xfrm>
            <a:off x="5181600" y="2438400"/>
            <a:ext cx="3429000" cy="2971800"/>
          </a:xfrm>
          <a:prstGeom prst="rect">
            <a:avLst/>
          </a:prstGeom>
          <a:noFill/>
        </p:spPr>
      </p:pic>
    </p:spTree>
    <p:extLst>
      <p:ext uri="{BB962C8B-B14F-4D97-AF65-F5344CB8AC3E}">
        <p14:creationId xmlns:p14="http://schemas.microsoft.com/office/powerpoint/2010/main" xmlns="" val="346643586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685800" y="2819400"/>
            <a:ext cx="7772400" cy="1828800"/>
          </a:xfrm>
        </p:spPr>
        <p:txBody>
          <a:bodyPr>
            <a:normAutofit/>
          </a:bodyPr>
          <a:lstStyle/>
          <a:p>
            <a:r>
              <a:rPr lang="en-US" dirty="0" smtClean="0">
                <a:solidFill>
                  <a:srgbClr val="004D74"/>
                </a:solidFill>
                <a:latin typeface="+mn-lt"/>
              </a:rPr>
              <a:t>DETOX FOOT PATCH</a:t>
            </a:r>
            <a:endParaRPr lang="en-US" dirty="0">
              <a:solidFill>
                <a:srgbClr val="004D74"/>
              </a:solidFill>
              <a:latin typeface="+mn-lt"/>
            </a:endParaRPr>
          </a:p>
        </p:txBody>
      </p:sp>
      <p:pic>
        <p:nvPicPr>
          <p:cNvPr id="3" name="Picture 2" descr="Vestige Logo-01.png"/>
          <p:cNvPicPr>
            <a:picLocks noChangeAspect="1"/>
          </p:cNvPicPr>
          <p:nvPr/>
        </p:nvPicPr>
        <p:blipFill>
          <a:blip r:embed="rId2" cstate="print"/>
          <a:srcRect l="21212" t="21818" r="15455" b="14848"/>
          <a:stretch>
            <a:fillRect/>
          </a:stretch>
        </p:blipFill>
        <p:spPr>
          <a:xfrm>
            <a:off x="3657600" y="1676400"/>
            <a:ext cx="1828800" cy="1828800"/>
          </a:xfrm>
          <a:prstGeom prst="rect">
            <a:avLst/>
          </a:prstGeom>
        </p:spPr>
      </p:pic>
    </p:spTree>
    <p:extLst>
      <p:ext uri="{BB962C8B-B14F-4D97-AF65-F5344CB8AC3E}">
        <p14:creationId xmlns:p14="http://schemas.microsoft.com/office/powerpoint/2010/main" xmlns="" val="27694224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5105400" cy="4953000"/>
          </a:xfrm>
        </p:spPr>
        <p:txBody>
          <a:bodyPr>
            <a:normAutofit/>
          </a:bodyPr>
          <a:lstStyle/>
          <a:p>
            <a:pPr marL="274320" indent="-274320" algn="just">
              <a:spcBef>
                <a:spcPts val="600"/>
              </a:spcBef>
            </a:pPr>
            <a:r>
              <a:rPr lang="en-US" sz="1800" dirty="0" smtClean="0"/>
              <a:t>It is estimated that in addition to over abundance of naturally occurring toxins, well over 400 synthetic chemicals &amp; other man made toxins enter the body of an average individual everyday</a:t>
            </a:r>
          </a:p>
          <a:p>
            <a:pPr marL="274320" indent="-274320" algn="just">
              <a:spcBef>
                <a:spcPts val="600"/>
              </a:spcBef>
            </a:pPr>
            <a:r>
              <a:rPr lang="en-US" sz="1800" dirty="0" smtClean="0"/>
              <a:t>Over the time if these toxins are not removed, they may lead to various chronic health conditions.</a:t>
            </a:r>
          </a:p>
          <a:p>
            <a:pPr marL="274320" indent="-274320" algn="just">
              <a:spcBef>
                <a:spcPts val="600"/>
              </a:spcBef>
            </a:pPr>
            <a:r>
              <a:rPr lang="en-US" sz="1800" dirty="0" smtClean="0"/>
              <a:t>However once the various body components- organs, tissues, cells, blood etc ,that may have been adversely affected by toxins are cleansed, the body makes natural adjustments to return to its original state of health.</a:t>
            </a:r>
          </a:p>
          <a:p>
            <a:pPr marL="274320" indent="-274320" algn="just">
              <a:spcBef>
                <a:spcPts val="600"/>
              </a:spcBef>
            </a:pPr>
            <a:endParaRPr lang="en-US" sz="1800" dirty="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a:t>
            </a:r>
            <a:r>
              <a:rPr lang="en-US" sz="4000" dirty="0" smtClean="0"/>
              <a:t>Detoxification of your Body</a:t>
            </a:r>
            <a:endParaRPr lang="en-IN" sz="4000" dirty="0">
              <a:latin typeface="+mn-lt"/>
            </a:endParaRPr>
          </a:p>
        </p:txBody>
      </p:sp>
      <p:pic>
        <p:nvPicPr>
          <p:cNvPr id="6" name="Picture 5" descr="576x328xmeet-the-toxins.gif.pagespeed.ic.q6IenRVF8X.png"/>
          <p:cNvPicPr>
            <a:picLocks noChangeAspect="1"/>
          </p:cNvPicPr>
          <p:nvPr/>
        </p:nvPicPr>
        <p:blipFill>
          <a:blip r:embed="rId2"/>
          <a:srcRect l="48910" b="22430"/>
          <a:stretch>
            <a:fillRect/>
          </a:stretch>
        </p:blipFill>
        <p:spPr>
          <a:xfrm>
            <a:off x="5715000" y="1447800"/>
            <a:ext cx="2926080" cy="2529842"/>
          </a:xfrm>
          <a:prstGeom prst="rect">
            <a:avLst/>
          </a:prstGeom>
        </p:spPr>
      </p:pic>
      <p:pic>
        <p:nvPicPr>
          <p:cNvPr id="7" name="Picture 6" descr="576x328xmeet-the-toxins.gif.pagespeed.ic.q6IenRVF8X.png"/>
          <p:cNvPicPr>
            <a:picLocks noChangeAspect="1"/>
          </p:cNvPicPr>
          <p:nvPr/>
        </p:nvPicPr>
        <p:blipFill>
          <a:blip r:embed="rId2"/>
          <a:srcRect r="48910" b="22430"/>
          <a:stretch>
            <a:fillRect/>
          </a:stretch>
        </p:blipFill>
        <p:spPr>
          <a:xfrm>
            <a:off x="5715000" y="3801683"/>
            <a:ext cx="2926080" cy="2529842"/>
          </a:xfrm>
          <a:prstGeom prst="rect">
            <a:avLst/>
          </a:prstGeom>
        </p:spPr>
      </p:pic>
      <p:pic>
        <p:nvPicPr>
          <p:cNvPr id="8" name="Picture 7" descr="toxins.png"/>
          <p:cNvPicPr>
            <a:picLocks noChangeAspect="1"/>
          </p:cNvPicPr>
          <p:nvPr/>
        </p:nvPicPr>
        <p:blipFill>
          <a:blip r:embed="rId3"/>
          <a:stretch>
            <a:fillRect/>
          </a:stretch>
        </p:blipFill>
        <p:spPr>
          <a:xfrm>
            <a:off x="762000" y="5118082"/>
            <a:ext cx="1828800" cy="1577993"/>
          </a:xfrm>
          <a:prstGeom prst="rect">
            <a:avLst/>
          </a:prstGeom>
        </p:spPr>
      </p:pic>
    </p:spTree>
    <p:extLst>
      <p:ext uri="{BB962C8B-B14F-4D97-AF65-F5344CB8AC3E}">
        <p14:creationId xmlns:p14="http://schemas.microsoft.com/office/powerpoint/2010/main" xmlns="" val="425245398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00200"/>
            <a:ext cx="4267200" cy="4953000"/>
          </a:xfrm>
        </p:spPr>
        <p:txBody>
          <a:bodyPr>
            <a:noAutofit/>
          </a:bodyPr>
          <a:lstStyle/>
          <a:p>
            <a:pPr marL="274320" indent="-274320" algn="just">
              <a:spcBef>
                <a:spcPts val="400"/>
              </a:spcBef>
            </a:pPr>
            <a:r>
              <a:rPr lang="en-US" sz="1700" dirty="0" smtClean="0"/>
              <a:t>It took </a:t>
            </a:r>
            <a:r>
              <a:rPr lang="en-US" sz="1700" b="1" dirty="0" smtClean="0"/>
              <a:t>Japanese scientists over 24 years of research to develop this Technology</a:t>
            </a:r>
            <a:r>
              <a:rPr lang="en-US" sz="1700" dirty="0" smtClean="0"/>
              <a:t>, the natural way to assist your body in removal of heavy metals, metabolic wastes, toxins, microscopic parasites, mucous, chemicals, cellulite &amp; much more</a:t>
            </a:r>
          </a:p>
          <a:p>
            <a:pPr marL="274320" indent="-274320" algn="just">
              <a:spcBef>
                <a:spcPts val="400"/>
              </a:spcBef>
            </a:pPr>
            <a:r>
              <a:rPr lang="en-US" sz="1700" b="1" dirty="0" smtClean="0"/>
              <a:t>FOOT REFLEXOLOGY</a:t>
            </a:r>
            <a:r>
              <a:rPr lang="en-US" sz="1700" dirty="0" smtClean="0"/>
              <a:t> encourages the body to work naturally to restore its own healthy balance</a:t>
            </a:r>
          </a:p>
          <a:p>
            <a:pPr marL="274320" indent="-274320" algn="just">
              <a:spcBef>
                <a:spcPts val="400"/>
              </a:spcBef>
            </a:pPr>
            <a:r>
              <a:rPr lang="en-US" sz="1700" dirty="0" smtClean="0"/>
              <a:t>According to Traditional Chinese Medicine, we have more than </a:t>
            </a:r>
            <a:r>
              <a:rPr lang="en-US" sz="1700" b="1" dirty="0" smtClean="0"/>
              <a:t>60 acupuncture points</a:t>
            </a:r>
            <a:r>
              <a:rPr lang="en-US" sz="1700" dirty="0" smtClean="0"/>
              <a:t> on the soles of the foot</a:t>
            </a:r>
          </a:p>
          <a:p>
            <a:pPr marL="274320" indent="-274320" algn="just">
              <a:spcBef>
                <a:spcPts val="400"/>
              </a:spcBef>
            </a:pPr>
            <a:r>
              <a:rPr lang="en-US" sz="1700" dirty="0" smtClean="0"/>
              <a:t>Our foot is also known as the </a:t>
            </a:r>
            <a:r>
              <a:rPr lang="en-US" sz="1700" b="1" dirty="0" smtClean="0"/>
              <a:t>second heart</a:t>
            </a:r>
            <a:r>
              <a:rPr lang="en-US" sz="1700" dirty="0" smtClean="0"/>
              <a:t> as they help in pumping blood back to the heart, that is at the higher position</a:t>
            </a:r>
          </a:p>
          <a:p>
            <a:pPr marL="274320" indent="-274320" algn="just">
              <a:spcBef>
                <a:spcPts val="400"/>
              </a:spcBef>
            </a:pPr>
            <a:r>
              <a:rPr lang="en-US" sz="1700" dirty="0" smtClean="0"/>
              <a:t>Vestige </a:t>
            </a:r>
            <a:r>
              <a:rPr lang="en-US" sz="1700" dirty="0" err="1" smtClean="0"/>
              <a:t>Detox</a:t>
            </a:r>
            <a:r>
              <a:rPr lang="en-US" sz="1700" dirty="0" smtClean="0"/>
              <a:t> Foot Patch absorbs toxins released from the acupuncture points from the soles of our feet </a:t>
            </a:r>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a:t>
            </a:r>
            <a:r>
              <a:rPr lang="en-US" sz="4000" dirty="0" smtClean="0"/>
              <a:t>Foot Reflexology</a:t>
            </a:r>
            <a:endParaRPr lang="en-IN" sz="4000" dirty="0">
              <a:latin typeface="+mn-lt"/>
            </a:endParaRPr>
          </a:p>
        </p:txBody>
      </p:sp>
      <p:pic>
        <p:nvPicPr>
          <p:cNvPr id="9" name="Picture 8" descr="clinica-gimenez-clinica-podologia.jpg"/>
          <p:cNvPicPr>
            <a:picLocks noChangeAspect="1"/>
          </p:cNvPicPr>
          <p:nvPr/>
        </p:nvPicPr>
        <p:blipFill>
          <a:blip r:embed="rId2"/>
          <a:stretch>
            <a:fillRect/>
          </a:stretch>
        </p:blipFill>
        <p:spPr>
          <a:xfrm>
            <a:off x="4800600" y="1981200"/>
            <a:ext cx="3850821" cy="3886200"/>
          </a:xfrm>
          <a:prstGeom prst="rect">
            <a:avLst/>
          </a:prstGeom>
        </p:spPr>
      </p:pic>
    </p:spTree>
    <p:extLst>
      <p:ext uri="{BB962C8B-B14F-4D97-AF65-F5344CB8AC3E}">
        <p14:creationId xmlns:p14="http://schemas.microsoft.com/office/powerpoint/2010/main" xmlns="" val="425245398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a:t>
            </a:r>
            <a:r>
              <a:rPr lang="en-US" sz="4000" dirty="0" smtClean="0"/>
              <a:t>Foot Reflexology</a:t>
            </a:r>
            <a:endParaRPr lang="en-IN" sz="4000" dirty="0">
              <a:latin typeface="+mn-lt"/>
            </a:endParaRPr>
          </a:p>
        </p:txBody>
      </p:sp>
      <p:pic>
        <p:nvPicPr>
          <p:cNvPr id="7" name="Picture 3" descr="http://www.takarapatch.com/images/reflexology.gif"/>
          <p:cNvPicPr>
            <a:picLocks noChangeAspect="1" noChangeArrowheads="1"/>
          </p:cNvPicPr>
          <p:nvPr/>
        </p:nvPicPr>
        <p:blipFill>
          <a:blip r:embed="rId2" r:link="rId3"/>
          <a:srcRect/>
          <a:stretch>
            <a:fillRect/>
          </a:stretch>
        </p:blipFill>
        <p:spPr bwMode="auto">
          <a:xfrm>
            <a:off x="152400" y="1524000"/>
            <a:ext cx="4267199" cy="3429000"/>
          </a:xfrm>
          <a:prstGeom prst="rect">
            <a:avLst/>
          </a:prstGeom>
          <a:noFill/>
        </p:spPr>
      </p:pic>
      <p:sp>
        <p:nvSpPr>
          <p:cNvPr id="8" name="Text Box 4"/>
          <p:cNvSpPr txBox="1">
            <a:spLocks noChangeArrowheads="1"/>
          </p:cNvSpPr>
          <p:nvPr/>
        </p:nvSpPr>
        <p:spPr bwMode="auto">
          <a:xfrm>
            <a:off x="152400" y="5029200"/>
            <a:ext cx="4038600" cy="1323439"/>
          </a:xfrm>
          <a:prstGeom prst="rect">
            <a:avLst/>
          </a:prstGeom>
          <a:noFill/>
          <a:ln w="9525">
            <a:noFill/>
            <a:miter lim="800000"/>
            <a:headEnd/>
            <a:tailEnd/>
          </a:ln>
          <a:effectLst/>
        </p:spPr>
        <p:txBody>
          <a:bodyPr wrap="square">
            <a:spAutoFit/>
          </a:bodyPr>
          <a:lstStyle/>
          <a:p>
            <a:pPr algn="just">
              <a:spcBef>
                <a:spcPct val="50000"/>
              </a:spcBef>
            </a:pPr>
            <a:r>
              <a:rPr lang="en-US" sz="2000" dirty="0"/>
              <a:t>Traditional Chinese </a:t>
            </a:r>
            <a:r>
              <a:rPr lang="en-US" sz="2000" dirty="0" smtClean="0"/>
              <a:t>Medicine </a:t>
            </a:r>
            <a:r>
              <a:rPr lang="en-US" sz="2000" dirty="0"/>
              <a:t>has mapped all the points which lead to detoxification of various parts of the body.</a:t>
            </a:r>
          </a:p>
        </p:txBody>
      </p:sp>
      <p:pic>
        <p:nvPicPr>
          <p:cNvPr id="6" name="Picture 3" descr="reflex.jpg (33927 bytes)"/>
          <p:cNvPicPr>
            <a:picLocks noChangeAspect="1" noChangeArrowheads="1"/>
          </p:cNvPicPr>
          <p:nvPr/>
        </p:nvPicPr>
        <p:blipFill>
          <a:blip r:embed="rId4"/>
          <a:srcRect/>
          <a:stretch>
            <a:fillRect/>
          </a:stretch>
        </p:blipFill>
        <p:spPr bwMode="auto">
          <a:xfrm>
            <a:off x="4648200" y="1524000"/>
            <a:ext cx="4381662" cy="3429000"/>
          </a:xfrm>
          <a:prstGeom prst="rect">
            <a:avLst/>
          </a:prstGeom>
          <a:noFill/>
        </p:spPr>
      </p:pic>
      <p:sp>
        <p:nvSpPr>
          <p:cNvPr id="9" name="Text Box 6"/>
          <p:cNvSpPr txBox="1">
            <a:spLocks noChangeArrowheads="1"/>
          </p:cNvSpPr>
          <p:nvPr/>
        </p:nvSpPr>
        <p:spPr bwMode="auto">
          <a:xfrm>
            <a:off x="4648200" y="5029200"/>
            <a:ext cx="4267200" cy="1323439"/>
          </a:xfrm>
          <a:prstGeom prst="rect">
            <a:avLst/>
          </a:prstGeom>
          <a:noFill/>
          <a:ln w="9525">
            <a:noFill/>
            <a:miter lim="800000"/>
            <a:headEnd/>
            <a:tailEnd/>
          </a:ln>
          <a:effectLst/>
        </p:spPr>
        <p:txBody>
          <a:bodyPr wrap="square">
            <a:spAutoFit/>
          </a:bodyPr>
          <a:lstStyle/>
          <a:p>
            <a:pPr algn="just">
              <a:spcBef>
                <a:spcPct val="50000"/>
              </a:spcBef>
            </a:pPr>
            <a:r>
              <a:rPr lang="en-US" sz="2000" dirty="0"/>
              <a:t>Intensive research has shown that various organs of our body are connected to the acupuncture points on the soles of our feet.</a:t>
            </a:r>
          </a:p>
        </p:txBody>
      </p:sp>
    </p:spTree>
    <p:extLst>
      <p:ext uri="{BB962C8B-B14F-4D97-AF65-F5344CB8AC3E}">
        <p14:creationId xmlns:p14="http://schemas.microsoft.com/office/powerpoint/2010/main" xmlns="" val="425245398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953000"/>
          </a:xfrm>
        </p:spPr>
        <p:txBody>
          <a:bodyPr>
            <a:normAutofit/>
          </a:bodyPr>
          <a:lstStyle/>
          <a:p>
            <a:pPr algn="just">
              <a:spcBef>
                <a:spcPct val="50000"/>
              </a:spcBef>
            </a:pPr>
            <a:r>
              <a:rPr lang="en-US" sz="2000" dirty="0" smtClean="0"/>
              <a:t>It is a well known fact that our skin releases toxins, when we sweat &amp; it keeps on doing it continuously</a:t>
            </a:r>
            <a:endParaRPr lang="en-US" sz="2000" dirty="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Toxins </a:t>
            </a:r>
            <a:r>
              <a:rPr lang="en-US" sz="4000" dirty="0" smtClean="0"/>
              <a:t>R</a:t>
            </a:r>
            <a:r>
              <a:rPr lang="en-US" sz="4000" dirty="0" smtClean="0">
                <a:latin typeface="+mn-lt"/>
              </a:rPr>
              <a:t>eleased Through Skin </a:t>
            </a:r>
            <a:endParaRPr lang="en-IN" sz="4000" dirty="0">
              <a:latin typeface="+mn-lt"/>
            </a:endParaRPr>
          </a:p>
        </p:txBody>
      </p:sp>
      <p:pic>
        <p:nvPicPr>
          <p:cNvPr id="7" name="Picture 6" descr="http://www.novadetox.co.uk/sapsheetani1.gif"/>
          <p:cNvPicPr>
            <a:picLocks noChangeAspect="1" noChangeArrowheads="1" noCrop="1"/>
          </p:cNvPicPr>
          <p:nvPr/>
        </p:nvPicPr>
        <p:blipFill>
          <a:blip r:embed="rId2"/>
          <a:srcRect/>
          <a:stretch>
            <a:fillRect/>
          </a:stretch>
        </p:blipFill>
        <p:spPr bwMode="auto">
          <a:xfrm>
            <a:off x="2286000" y="2286000"/>
            <a:ext cx="4572000" cy="3984171"/>
          </a:xfrm>
          <a:prstGeom prst="rect">
            <a:avLst/>
          </a:prstGeom>
          <a:noFill/>
        </p:spPr>
      </p:pic>
    </p:spTree>
    <p:extLst>
      <p:ext uri="{BB962C8B-B14F-4D97-AF65-F5344CB8AC3E}">
        <p14:creationId xmlns:p14="http://schemas.microsoft.com/office/powerpoint/2010/main" xmlns="" val="425245398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4267200" cy="4953000"/>
          </a:xfrm>
        </p:spPr>
        <p:txBody>
          <a:bodyPr>
            <a:normAutofit fontScale="92500" lnSpcReduction="20000"/>
          </a:bodyPr>
          <a:lstStyle/>
          <a:p>
            <a:pPr marL="274320" indent="-274320" algn="just">
              <a:lnSpc>
                <a:spcPct val="120000"/>
              </a:lnSpc>
              <a:spcBef>
                <a:spcPts val="400"/>
              </a:spcBef>
            </a:pPr>
            <a:r>
              <a:rPr lang="en-US" sz="2000" dirty="0" err="1" smtClean="0"/>
              <a:t>Mokcho</a:t>
            </a:r>
            <a:r>
              <a:rPr lang="en-US" sz="2000" dirty="0" smtClean="0"/>
              <a:t> Powder (dried wood vinegar)</a:t>
            </a:r>
          </a:p>
          <a:p>
            <a:pPr marL="274320" indent="-274320" algn="just">
              <a:lnSpc>
                <a:spcPct val="120000"/>
              </a:lnSpc>
              <a:spcBef>
                <a:spcPts val="400"/>
              </a:spcBef>
            </a:pPr>
            <a:r>
              <a:rPr lang="en-US" sz="2000" dirty="0" err="1" smtClean="0"/>
              <a:t>Mokcho</a:t>
            </a:r>
            <a:r>
              <a:rPr lang="en-US" sz="2000" dirty="0" smtClean="0"/>
              <a:t> means that an acid liquid that is the main ingredient of Acetic acid, that is obtained by refining smoke, obtained during making of charcoal, this is refined for several months or even a year, then the smoke is cooled &amp; liquefied </a:t>
            </a:r>
          </a:p>
          <a:p>
            <a:pPr marL="274320" indent="-274320" algn="just">
              <a:lnSpc>
                <a:spcPct val="120000"/>
              </a:lnSpc>
              <a:spcBef>
                <a:spcPts val="400"/>
              </a:spcBef>
            </a:pPr>
            <a:r>
              <a:rPr lang="en-US" sz="2000" dirty="0" smtClean="0"/>
              <a:t>Chameleon Plant</a:t>
            </a:r>
          </a:p>
          <a:p>
            <a:pPr marL="274320" indent="-274320" algn="just">
              <a:lnSpc>
                <a:spcPct val="120000"/>
              </a:lnSpc>
              <a:spcBef>
                <a:spcPts val="400"/>
              </a:spcBef>
            </a:pPr>
            <a:r>
              <a:rPr lang="en-US" sz="2000" dirty="0" smtClean="0"/>
              <a:t>Eucalyptus</a:t>
            </a:r>
          </a:p>
          <a:p>
            <a:pPr marL="274320" indent="-274320" algn="just">
              <a:lnSpc>
                <a:spcPct val="120000"/>
              </a:lnSpc>
              <a:spcBef>
                <a:spcPts val="400"/>
              </a:spcBef>
            </a:pPr>
            <a:r>
              <a:rPr lang="en-US" sz="2000" dirty="0" err="1" smtClean="0"/>
              <a:t>Achyranthis</a:t>
            </a:r>
            <a:r>
              <a:rPr lang="en-US" sz="2000" dirty="0" smtClean="0"/>
              <a:t> Radix</a:t>
            </a:r>
          </a:p>
          <a:p>
            <a:pPr marL="274320" indent="-274320" algn="just">
              <a:lnSpc>
                <a:spcPct val="120000"/>
              </a:lnSpc>
              <a:spcBef>
                <a:spcPts val="400"/>
              </a:spcBef>
            </a:pPr>
            <a:r>
              <a:rPr lang="en-US" sz="2000" dirty="0" err="1" smtClean="0"/>
              <a:t>Caragana</a:t>
            </a:r>
            <a:r>
              <a:rPr lang="en-US" sz="2000" dirty="0" smtClean="0"/>
              <a:t> </a:t>
            </a:r>
            <a:r>
              <a:rPr lang="en-US" sz="2000" dirty="0" err="1" smtClean="0"/>
              <a:t>sinica</a:t>
            </a:r>
            <a:endParaRPr lang="en-US" sz="2000" dirty="0" smtClean="0"/>
          </a:p>
          <a:p>
            <a:pPr marL="274320" indent="-274320" algn="just">
              <a:lnSpc>
                <a:spcPct val="120000"/>
              </a:lnSpc>
              <a:spcBef>
                <a:spcPts val="400"/>
              </a:spcBef>
            </a:pPr>
            <a:r>
              <a:rPr lang="en-US" sz="2000" dirty="0" smtClean="0"/>
              <a:t>Siberian Ginseng        </a:t>
            </a:r>
          </a:p>
          <a:p>
            <a:pPr marL="274320" indent="-274320" algn="just">
              <a:lnSpc>
                <a:spcPct val="120000"/>
              </a:lnSpc>
              <a:spcBef>
                <a:spcPts val="400"/>
              </a:spcBef>
            </a:pPr>
            <a:r>
              <a:rPr lang="en-US" sz="2000" dirty="0" err="1" smtClean="0"/>
              <a:t>Agarricus</a:t>
            </a:r>
            <a:r>
              <a:rPr lang="en-US" sz="2000" dirty="0" smtClean="0"/>
              <a:t> Mushroom</a:t>
            </a:r>
          </a:p>
          <a:p>
            <a:pPr marL="274320" indent="-274320" algn="just">
              <a:lnSpc>
                <a:spcPct val="120000"/>
              </a:lnSpc>
              <a:spcBef>
                <a:spcPts val="400"/>
              </a:spcBef>
            </a:pPr>
            <a:r>
              <a:rPr lang="en-US" sz="2000" dirty="0" smtClean="0"/>
              <a:t>Plus various other Herbs</a:t>
            </a:r>
            <a:endParaRPr lang="en-US" sz="2000" dirty="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Vestige </a:t>
            </a:r>
            <a:r>
              <a:rPr lang="en-US" sz="4000" dirty="0" err="1" smtClean="0">
                <a:latin typeface="+mn-lt"/>
              </a:rPr>
              <a:t>Detox</a:t>
            </a:r>
            <a:r>
              <a:rPr lang="en-US" sz="4000" dirty="0" smtClean="0">
                <a:latin typeface="+mn-lt"/>
              </a:rPr>
              <a:t> Foot Patch</a:t>
            </a:r>
            <a:endParaRPr lang="en-IN" sz="4000" dirty="0">
              <a:latin typeface="+mn-lt"/>
            </a:endParaRPr>
          </a:p>
        </p:txBody>
      </p:sp>
      <p:pic>
        <p:nvPicPr>
          <p:cNvPr id="6" name="Picture 5" descr="DSC_1684.jpg"/>
          <p:cNvPicPr>
            <a:picLocks noChangeAspect="1"/>
          </p:cNvPicPr>
          <p:nvPr/>
        </p:nvPicPr>
        <p:blipFill>
          <a:blip r:embed="rId2" cstate="email"/>
          <a:srcRect l="10833" t="18546" r="22500"/>
          <a:stretch>
            <a:fillRect/>
          </a:stretch>
        </p:blipFill>
        <p:spPr>
          <a:xfrm>
            <a:off x="4800600" y="2209800"/>
            <a:ext cx="4048917" cy="3276600"/>
          </a:xfrm>
          <a:prstGeom prst="rect">
            <a:avLst/>
          </a:prstGeom>
        </p:spPr>
      </p:pic>
    </p:spTree>
    <p:extLst>
      <p:ext uri="{BB962C8B-B14F-4D97-AF65-F5344CB8AC3E}">
        <p14:creationId xmlns:p14="http://schemas.microsoft.com/office/powerpoint/2010/main" xmlns="" val="425245398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3886200" cy="4953000"/>
          </a:xfrm>
        </p:spPr>
        <p:txBody>
          <a:bodyPr>
            <a:normAutofit/>
          </a:bodyPr>
          <a:lstStyle/>
          <a:p>
            <a:pPr marL="274320" indent="-274320" algn="just">
              <a:spcBef>
                <a:spcPts val="400"/>
              </a:spcBef>
            </a:pPr>
            <a:r>
              <a:rPr lang="en-US" sz="2000" dirty="0" smtClean="0"/>
              <a:t>Peel of the adhesive tape as shown</a:t>
            </a:r>
          </a:p>
          <a:p>
            <a:pPr marL="274320" indent="-274320" algn="just">
              <a:spcBef>
                <a:spcPts val="400"/>
              </a:spcBef>
            </a:pPr>
            <a:r>
              <a:rPr lang="en-US" sz="2000" dirty="0" smtClean="0"/>
              <a:t>Put the printed side on the adhesive</a:t>
            </a:r>
          </a:p>
          <a:p>
            <a:pPr marL="274320" indent="-274320" algn="just">
              <a:spcBef>
                <a:spcPts val="400"/>
              </a:spcBef>
            </a:pPr>
            <a:r>
              <a:rPr lang="en-US" sz="2000" dirty="0" smtClean="0"/>
              <a:t>Apply on the feet as shown</a:t>
            </a:r>
          </a:p>
          <a:p>
            <a:pPr marL="274320" indent="-274320" algn="just">
              <a:spcBef>
                <a:spcPts val="400"/>
              </a:spcBef>
            </a:pPr>
            <a:r>
              <a:rPr lang="en-US" sz="2000" dirty="0" smtClean="0"/>
              <a:t>Leave it overnight</a:t>
            </a:r>
          </a:p>
          <a:p>
            <a:pPr marL="274320" indent="-274320" algn="just">
              <a:spcBef>
                <a:spcPts val="400"/>
              </a:spcBef>
            </a:pPr>
            <a:r>
              <a:rPr lang="en-US" sz="2000" dirty="0" smtClean="0"/>
              <a:t>On the first day of application the patch would appear black / brown </a:t>
            </a:r>
            <a:r>
              <a:rPr lang="en-US" sz="2000" dirty="0" err="1" smtClean="0"/>
              <a:t>coloured</a:t>
            </a:r>
            <a:r>
              <a:rPr lang="en-US" sz="2000" dirty="0" smtClean="0"/>
              <a:t> and wet</a:t>
            </a:r>
          </a:p>
          <a:p>
            <a:pPr marL="274320" indent="-274320" algn="just">
              <a:spcBef>
                <a:spcPts val="400"/>
              </a:spcBef>
            </a:pPr>
            <a:r>
              <a:rPr lang="en-US" sz="2000" dirty="0" smtClean="0"/>
              <a:t>You will see </a:t>
            </a:r>
            <a:r>
              <a:rPr lang="en-US" sz="2000" dirty="0" err="1" smtClean="0"/>
              <a:t>colour</a:t>
            </a:r>
            <a:r>
              <a:rPr lang="en-US" sz="2000" dirty="0" smtClean="0"/>
              <a:t> fading after few days of application</a:t>
            </a:r>
          </a:p>
          <a:p>
            <a:pPr marL="274320" indent="-274320" algn="just">
              <a:spcBef>
                <a:spcPts val="400"/>
              </a:spcBef>
            </a:pPr>
            <a:r>
              <a:rPr lang="en-US" sz="2000" dirty="0" smtClean="0"/>
              <a:t>Apply for 6 days and rest for few days</a:t>
            </a:r>
            <a:endParaRPr lang="en-US" sz="2000" dirty="0"/>
          </a:p>
        </p:txBody>
      </p:sp>
      <p:sp>
        <p:nvSpPr>
          <p:cNvPr id="5" name="Title 1"/>
          <p:cNvSpPr>
            <a:spLocks noGrp="1"/>
          </p:cNvSpPr>
          <p:nvPr>
            <p:ph type="title"/>
          </p:nvPr>
        </p:nvSpPr>
        <p:spPr>
          <a:xfrm>
            <a:off x="457200" y="274638"/>
            <a:ext cx="8229600" cy="1143000"/>
          </a:xfrm>
          <a:solidFill>
            <a:srgbClr val="004D74"/>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4000" dirty="0" smtClean="0">
                <a:latin typeface="+mn-lt"/>
              </a:rPr>
              <a:t>  How and When to Apply</a:t>
            </a:r>
            <a:endParaRPr lang="en-IN" sz="4000" dirty="0">
              <a:latin typeface="+mn-lt"/>
            </a:endParaRPr>
          </a:p>
        </p:txBody>
      </p:sp>
      <p:pic>
        <p:nvPicPr>
          <p:cNvPr id="7" name="Picture 3" descr="http://tbn0.google.com/images?q=tbn:KCptI7cmsWJAbM:http://www.althealth.co.uk/services/info/supplements/images/how2.jpg">
            <a:hlinkClick r:id="rId2"/>
          </p:cNvPr>
          <p:cNvPicPr>
            <a:picLocks noChangeAspect="1" noChangeArrowheads="1"/>
          </p:cNvPicPr>
          <p:nvPr/>
        </p:nvPicPr>
        <p:blipFill>
          <a:blip r:embed="rId3"/>
          <a:srcRect l="2632" r="5263" b="6569"/>
          <a:stretch>
            <a:fillRect/>
          </a:stretch>
        </p:blipFill>
        <p:spPr bwMode="auto">
          <a:xfrm>
            <a:off x="4419600" y="1814945"/>
            <a:ext cx="2000250" cy="1371600"/>
          </a:xfrm>
          <a:prstGeom prst="rect">
            <a:avLst/>
          </a:prstGeom>
          <a:noFill/>
        </p:spPr>
      </p:pic>
      <p:pic>
        <p:nvPicPr>
          <p:cNvPr id="8" name="Picture 4" descr="http://tbn0.google.com/images?q=tbn:kkq-yTEDO5glOM:http://www.althealth.co.uk/services/info/supplements/images/how3.jpg">
            <a:hlinkClick r:id="rId4"/>
          </p:cNvPr>
          <p:cNvPicPr>
            <a:picLocks noChangeAspect="1" noChangeArrowheads="1"/>
          </p:cNvPicPr>
          <p:nvPr/>
        </p:nvPicPr>
        <p:blipFill>
          <a:blip r:embed="rId5"/>
          <a:srcRect r="7895" b="9160"/>
          <a:stretch>
            <a:fillRect/>
          </a:stretch>
        </p:blipFill>
        <p:spPr bwMode="auto">
          <a:xfrm>
            <a:off x="6477000" y="1814945"/>
            <a:ext cx="2151530" cy="1371600"/>
          </a:xfrm>
          <a:prstGeom prst="rect">
            <a:avLst/>
          </a:prstGeom>
          <a:noFill/>
        </p:spPr>
      </p:pic>
      <p:pic>
        <p:nvPicPr>
          <p:cNvPr id="9" name="Picture 3" descr="http://www.healpas.net/healpas/image/foot.gif"/>
          <p:cNvPicPr>
            <a:picLocks noChangeAspect="1" noChangeArrowheads="1"/>
          </p:cNvPicPr>
          <p:nvPr/>
        </p:nvPicPr>
        <p:blipFill>
          <a:blip r:embed="rId6"/>
          <a:srcRect/>
          <a:stretch>
            <a:fillRect/>
          </a:stretch>
        </p:blipFill>
        <p:spPr bwMode="auto">
          <a:xfrm>
            <a:off x="5181600" y="3276600"/>
            <a:ext cx="2541588" cy="2895600"/>
          </a:xfrm>
          <a:prstGeom prst="rect">
            <a:avLst/>
          </a:prstGeom>
          <a:noFill/>
        </p:spPr>
      </p:pic>
    </p:spTree>
    <p:extLst>
      <p:ext uri="{BB962C8B-B14F-4D97-AF65-F5344CB8AC3E}">
        <p14:creationId xmlns:p14="http://schemas.microsoft.com/office/powerpoint/2010/main" xmlns="" val="425245398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38300" y="609600"/>
            <a:ext cx="5867400" cy="1143000"/>
          </a:xfrm>
          <a:solidFill>
            <a:srgbClr val="004D74"/>
          </a:solidFill>
          <a:ln>
            <a:solidFill>
              <a:srgbClr val="004D74"/>
            </a:solidFill>
          </a:ln>
        </p:spPr>
        <p:style>
          <a:lnRef idx="0">
            <a:schemeClr val="accent1"/>
          </a:lnRef>
          <a:fillRef idx="3">
            <a:schemeClr val="accent1"/>
          </a:fillRef>
          <a:effectRef idx="3">
            <a:schemeClr val="accent1"/>
          </a:effectRef>
          <a:fontRef idx="minor">
            <a:schemeClr val="lt1"/>
          </a:fontRef>
        </p:style>
        <p:txBody>
          <a:bodyPr>
            <a:normAutofit/>
          </a:bodyPr>
          <a:lstStyle/>
          <a:p>
            <a:r>
              <a:rPr lang="en-US" dirty="0" smtClean="0"/>
              <a:t>FITNESS &amp; DIET</a:t>
            </a:r>
            <a:endParaRPr lang="en-US" dirty="0">
              <a:latin typeface="+mn-lt"/>
            </a:endParaRPr>
          </a:p>
        </p:txBody>
      </p:sp>
      <p:pic>
        <p:nvPicPr>
          <p:cNvPr id="5" name="Picture 4" descr="a48274335738de38144bf2078027cf77_large.jpeg"/>
          <p:cNvPicPr>
            <a:picLocks noChangeAspect="1"/>
          </p:cNvPicPr>
          <p:nvPr/>
        </p:nvPicPr>
        <p:blipFill>
          <a:blip r:embed="rId2"/>
          <a:srcRect r="2500"/>
          <a:stretch>
            <a:fillRect/>
          </a:stretch>
        </p:blipFill>
        <p:spPr>
          <a:xfrm>
            <a:off x="1333500" y="2035908"/>
            <a:ext cx="6477000" cy="4151923"/>
          </a:xfrm>
          <a:prstGeom prst="rect">
            <a:avLst/>
          </a:prstGeom>
        </p:spPr>
      </p:pic>
    </p:spTree>
    <p:extLst>
      <p:ext uri="{BB962C8B-B14F-4D97-AF65-F5344CB8AC3E}">
        <p14:creationId xmlns:p14="http://schemas.microsoft.com/office/powerpoint/2010/main" xmlns="" val="21869180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10233</TotalTime>
  <Words>7022</Words>
  <Application>Microsoft Office PowerPoint</Application>
  <PresentationFormat>On-screen Show (4:3)</PresentationFormat>
  <Paragraphs>1025</Paragraphs>
  <Slides>168</Slides>
  <Notes>1</Notes>
  <HiddenSlides>0</HiddenSlides>
  <MMClips>2</MMClips>
  <ScaleCrop>false</ScaleCrop>
  <HeadingPairs>
    <vt:vector size="4" baseType="variant">
      <vt:variant>
        <vt:lpstr>Theme</vt:lpstr>
      </vt:variant>
      <vt:variant>
        <vt:i4>1</vt:i4>
      </vt:variant>
      <vt:variant>
        <vt:lpstr>Slide Titles</vt:lpstr>
      </vt:variant>
      <vt:variant>
        <vt:i4>168</vt:i4>
      </vt:variant>
    </vt:vector>
  </HeadingPairs>
  <TitlesOfParts>
    <vt:vector size="169" baseType="lpstr">
      <vt:lpstr>Office Theme</vt:lpstr>
      <vt:lpstr>Slide 1</vt:lpstr>
      <vt:lpstr>  Supplements</vt:lpstr>
      <vt:lpstr>  Why there is need of supplements ?</vt:lpstr>
      <vt:lpstr>  Why there is need of supplements ?</vt:lpstr>
      <vt:lpstr>  Benefits of Supplements</vt:lpstr>
      <vt:lpstr>  Health Care with Vestige</vt:lpstr>
      <vt:lpstr>CARDIO CARE</vt:lpstr>
      <vt:lpstr>  Cardiovascular Health</vt:lpstr>
      <vt:lpstr>  Challenges</vt:lpstr>
      <vt:lpstr>Slide 10</vt:lpstr>
      <vt:lpstr>FLAXSEED OIL</vt:lpstr>
      <vt:lpstr>  What is Flaxseed Oil?</vt:lpstr>
      <vt:lpstr>  Benefits of Vestige Flaxseed Oil</vt:lpstr>
      <vt:lpstr>  Benefits of Vestige Flaxseed Oil for Women</vt:lpstr>
      <vt:lpstr>  Dosage</vt:lpstr>
      <vt:lpstr>L-ARGININE</vt:lpstr>
      <vt:lpstr>  What is L-Arginine?</vt:lpstr>
      <vt:lpstr>  Vestige L-Arginine</vt:lpstr>
      <vt:lpstr>  Vestige L-Arginine</vt:lpstr>
      <vt:lpstr>  Vestige L-Arginine</vt:lpstr>
      <vt:lpstr>  Benefits of Vestige L-Arginine</vt:lpstr>
      <vt:lpstr>  Dosage</vt:lpstr>
      <vt:lpstr>COENZYME Q10</vt:lpstr>
      <vt:lpstr>  What is Coenzyme Q10? </vt:lpstr>
      <vt:lpstr>  Benefits of Coenzyme Q10</vt:lpstr>
      <vt:lpstr>  Benefits of Vestige Coenzyme Q10</vt:lpstr>
      <vt:lpstr>  Dosage</vt:lpstr>
      <vt:lpstr>JOINTS AND BONE HEALTH</vt:lpstr>
      <vt:lpstr>  Joints and Bone Health</vt:lpstr>
      <vt:lpstr>GLUCOSAMINE</vt:lpstr>
      <vt:lpstr>  What is Glucosamine?</vt:lpstr>
      <vt:lpstr>  Glucosamine and Chondroitin</vt:lpstr>
      <vt:lpstr>  Benefits of Vestige Glucosamine</vt:lpstr>
      <vt:lpstr>  Dosage</vt:lpstr>
      <vt:lpstr>CALCIUM</vt:lpstr>
      <vt:lpstr>  What is Calcium?</vt:lpstr>
      <vt:lpstr>  What is Vitamin D3?</vt:lpstr>
      <vt:lpstr>  Benefits of Vestige Calcium</vt:lpstr>
      <vt:lpstr>  Dosage</vt:lpstr>
      <vt:lpstr>Slide 40</vt:lpstr>
      <vt:lpstr>IMMUNITY BOOST</vt:lpstr>
      <vt:lpstr>  Immunity</vt:lpstr>
      <vt:lpstr>SPIRULINA</vt:lpstr>
      <vt:lpstr>  Spirulina</vt:lpstr>
      <vt:lpstr>  Spirulina</vt:lpstr>
      <vt:lpstr>  Who should take Spirulina?</vt:lpstr>
      <vt:lpstr>  Benefits of Vestige Spirulina</vt:lpstr>
      <vt:lpstr>  Dosage</vt:lpstr>
      <vt:lpstr>NONI</vt:lpstr>
      <vt:lpstr>  Noni</vt:lpstr>
      <vt:lpstr>  Benefits of Noni </vt:lpstr>
      <vt:lpstr>  Benefits of Noni for Systems of the Body  </vt:lpstr>
      <vt:lpstr> Benefits of Noni for Systems of the Body</vt:lpstr>
      <vt:lpstr> Benefits of Vestige Noni</vt:lpstr>
      <vt:lpstr> Dosage</vt:lpstr>
      <vt:lpstr>ALOE VERA</vt:lpstr>
      <vt:lpstr>  What is Aloe Vera?</vt:lpstr>
      <vt:lpstr>  Benefits of Aloe Vera</vt:lpstr>
      <vt:lpstr>  Benefits of Aloe Vera</vt:lpstr>
      <vt:lpstr>  Benefits of Aloe Vera</vt:lpstr>
      <vt:lpstr>  Dosage</vt:lpstr>
      <vt:lpstr>AMLA</vt:lpstr>
      <vt:lpstr>  What is Amla?</vt:lpstr>
      <vt:lpstr>  Benefits of Amla</vt:lpstr>
      <vt:lpstr>  Benefits of Amla</vt:lpstr>
      <vt:lpstr>  Dosage</vt:lpstr>
      <vt:lpstr>COLOSTRUM</vt:lpstr>
      <vt:lpstr>  What is Colostrum?</vt:lpstr>
      <vt:lpstr>  Benefits of Colostrum</vt:lpstr>
      <vt:lpstr>  Benefits of Colostrum</vt:lpstr>
      <vt:lpstr>  Dosage</vt:lpstr>
      <vt:lpstr>WOMEN’S HEALTH</vt:lpstr>
      <vt:lpstr>Slide 73</vt:lpstr>
      <vt:lpstr>Slide 74</vt:lpstr>
      <vt:lpstr>Slide 75</vt:lpstr>
      <vt:lpstr>Slide 76</vt:lpstr>
      <vt:lpstr>FOLIC &amp; IRON PLUS</vt:lpstr>
      <vt:lpstr>Slide 78</vt:lpstr>
      <vt:lpstr>  Dosage</vt:lpstr>
      <vt:lpstr>DETOX &amp; REJUVENATION</vt:lpstr>
      <vt:lpstr>  Importance of Detoxification</vt:lpstr>
      <vt:lpstr>GANODERMA</vt:lpstr>
      <vt:lpstr>  What is Ganoderma?</vt:lpstr>
      <vt:lpstr>  Benefits of Ganoderma</vt:lpstr>
      <vt:lpstr>  Benefits of Vestige Ganoderma</vt:lpstr>
      <vt:lpstr>  Dosage</vt:lpstr>
      <vt:lpstr>DIETARY FIBRE</vt:lpstr>
      <vt:lpstr>  Dietary Fibre</vt:lpstr>
      <vt:lpstr>  Vestige Dietary Fibre</vt:lpstr>
      <vt:lpstr>  Benefits of Soluble Fibre</vt:lpstr>
      <vt:lpstr>  Dosage</vt:lpstr>
      <vt:lpstr>DETOX FOOT PATCH</vt:lpstr>
      <vt:lpstr>  Detoxification of your Body</vt:lpstr>
      <vt:lpstr>  Foot Reflexology</vt:lpstr>
      <vt:lpstr> Foot Reflexology</vt:lpstr>
      <vt:lpstr>  Toxins Released Through Skin </vt:lpstr>
      <vt:lpstr>  Vestige Detox Foot Patch</vt:lpstr>
      <vt:lpstr>  How and When to Apply</vt:lpstr>
      <vt:lpstr>FITNESS &amp; DIET</vt:lpstr>
      <vt:lpstr>  Importance of Fitness</vt:lpstr>
      <vt:lpstr>HOODIA PLUS</vt:lpstr>
      <vt:lpstr>  Hoodia Plus Composition </vt:lpstr>
      <vt:lpstr>Slide 103</vt:lpstr>
      <vt:lpstr>Slide 104</vt:lpstr>
      <vt:lpstr>Slide 105</vt:lpstr>
      <vt:lpstr>Slide 106</vt:lpstr>
      <vt:lpstr>PROTEIN POWDER</vt:lpstr>
      <vt:lpstr>Slide 108</vt:lpstr>
      <vt:lpstr>Slide 109</vt:lpstr>
      <vt:lpstr>Slide 110</vt:lpstr>
      <vt:lpstr>GLYCEMIC HEALTH</vt:lpstr>
      <vt:lpstr>NEEM</vt:lpstr>
      <vt:lpstr>Slide 113</vt:lpstr>
      <vt:lpstr>Slide 114</vt:lpstr>
      <vt:lpstr>STEVIA</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dc:title>
  <dc:creator>Vaishali Ishan Bali</dc:creator>
  <cp:lastModifiedBy>admin</cp:lastModifiedBy>
  <cp:revision>464</cp:revision>
  <dcterms:created xsi:type="dcterms:W3CDTF">2006-08-16T00:00:00Z</dcterms:created>
  <dcterms:modified xsi:type="dcterms:W3CDTF">2017-01-30T05:10:49Z</dcterms:modified>
</cp:coreProperties>
</file>