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32"/>
  </p:notesMasterIdLst>
  <p:sldIdLst>
    <p:sldId id="256" r:id="rId7"/>
    <p:sldId id="257" r:id="rId8"/>
    <p:sldId id="258" r:id="rId9"/>
    <p:sldId id="260" r:id="rId10"/>
    <p:sldId id="261" r:id="rId11"/>
    <p:sldId id="389" r:id="rId12"/>
    <p:sldId id="262" r:id="rId13"/>
    <p:sldId id="266" r:id="rId14"/>
    <p:sldId id="264" r:id="rId15"/>
    <p:sldId id="265" r:id="rId16"/>
    <p:sldId id="285" r:id="rId17"/>
    <p:sldId id="283" r:id="rId18"/>
    <p:sldId id="388" r:id="rId19"/>
    <p:sldId id="268" r:id="rId20"/>
    <p:sldId id="269" r:id="rId21"/>
    <p:sldId id="270" r:id="rId22"/>
    <p:sldId id="276" r:id="rId23"/>
    <p:sldId id="278" r:id="rId24"/>
    <p:sldId id="281" r:id="rId25"/>
    <p:sldId id="279" r:id="rId26"/>
    <p:sldId id="271" r:id="rId27"/>
    <p:sldId id="259"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91" r:id="rId109"/>
    <p:sldId id="366"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67" r:id="rId124"/>
    <p:sldId id="368" r:id="rId125"/>
    <p:sldId id="369" r:id="rId126"/>
    <p:sldId id="370" r:id="rId127"/>
    <p:sldId id="390" r:id="rId128"/>
    <p:sldId id="371" r:id="rId129"/>
    <p:sldId id="372" r:id="rId130"/>
    <p:sldId id="373" r:id="rId13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281" autoAdjust="0"/>
  </p:normalViewPr>
  <p:slideViewPr>
    <p:cSldViewPr>
      <p:cViewPr varScale="1">
        <p:scale>
          <a:sx n="67" d="100"/>
          <a:sy n="67" d="100"/>
        </p:scale>
        <p:origin x="-147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image" Target="../media/image216.jpeg"/></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5"/>
  <c:chart>
    <c:view3D>
      <c:rotX val="30"/>
      <c:depthPercent val="20"/>
      <c:perspective val="30"/>
    </c:view3D>
    <c:plotArea>
      <c:layout>
        <c:manualLayout>
          <c:layoutTarget val="inner"/>
          <c:xMode val="edge"/>
          <c:yMode val="edge"/>
          <c:x val="1.8650941354868467E-3"/>
          <c:y val="0"/>
          <c:w val="0.99809813812336001"/>
          <c:h val="0.98621675828257249"/>
        </c:manualLayout>
      </c:layout>
      <c:pie3DChart>
        <c:varyColors val="1"/>
        <c:ser>
          <c:idx val="0"/>
          <c:order val="0"/>
          <c:dPt>
            <c:idx val="0"/>
            <c:spPr>
              <a:solidFill>
                <a:schemeClr val="accent2">
                  <a:lumMod val="40000"/>
                  <a:lumOff val="60000"/>
                </a:schemeClr>
              </a:solidFill>
            </c:spPr>
            <c:extLst xmlns:c16r2="http://schemas.microsoft.com/office/drawing/2015/06/chart">
              <c:ext xmlns:c16="http://schemas.microsoft.com/office/drawing/2014/chart" uri="{C3380CC4-5D6E-409C-BE32-E72D297353CC}">
                <c16:uniqueId val="{00000001-5630-4952-A1AF-2819A2374BFD}"/>
              </c:ext>
            </c:extLst>
          </c:dPt>
          <c:dPt>
            <c:idx val="1"/>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c:spPr>
            <c:extLst xmlns:c16r2="http://schemas.microsoft.com/office/drawing/2015/06/chart">
              <c:ext xmlns:c16="http://schemas.microsoft.com/office/drawing/2014/chart" uri="{C3380CC4-5D6E-409C-BE32-E72D297353CC}">
                <c16:uniqueId val="{00000003-5630-4952-A1AF-2819A2374BFD}"/>
              </c:ext>
            </c:extLst>
          </c:dPt>
          <c:dPt>
            <c:idx val="2"/>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5-5630-4952-A1AF-2819A2374BFD}"/>
              </c:ext>
            </c:extLst>
          </c:dPt>
          <c:dPt>
            <c:idx val="3"/>
            <c:spPr>
              <a:solidFill>
                <a:schemeClr val="accent3">
                  <a:lumMod val="65000"/>
                </a:schemeClr>
              </a:solidFill>
            </c:spPr>
            <c:extLst xmlns:c16r2="http://schemas.microsoft.com/office/drawing/2015/06/chart">
              <c:ext xmlns:c16="http://schemas.microsoft.com/office/drawing/2014/chart" uri="{C3380CC4-5D6E-409C-BE32-E72D297353CC}">
                <c16:uniqueId val="{00000007-5630-4952-A1AF-2819A2374BFD}"/>
              </c:ext>
            </c:extLst>
          </c:dPt>
          <c:dLbls>
            <c:dLbl>
              <c:idx val="0"/>
              <c:tx>
                <c:rich>
                  <a:bodyPr/>
                  <a:lstStyle/>
                  <a:p>
                    <a:r>
                      <a:rPr lang="en-US"/>
                      <a:t>Lip Category, 42%</a:t>
                    </a:r>
                  </a:p>
                </c:rich>
              </c:tx>
              <c:showVal val="1"/>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630-4952-A1AF-2819A2374BFD}"/>
                </c:ext>
              </c:extLst>
            </c:dLbl>
            <c:dLbl>
              <c:idx val="1"/>
              <c:layout>
                <c:manualLayout>
                  <c:x val="-5.989321968384765E-2"/>
                  <c:y val="-0.30133470237653998"/>
                </c:manualLayout>
              </c:layout>
              <c:tx>
                <c:rich>
                  <a:bodyPr/>
                  <a:lstStyle/>
                  <a:p>
                    <a:r>
                      <a:rPr lang="en-US" dirty="0"/>
                      <a:t>Face Category, 13%</a:t>
                    </a:r>
                  </a:p>
                </c:rich>
              </c:tx>
              <c:showVal val="1"/>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630-4952-A1AF-2819A2374BFD}"/>
                </c:ext>
              </c:extLst>
            </c:dLbl>
            <c:dLbl>
              <c:idx val="2"/>
              <c:layout>
                <c:manualLayout>
                  <c:x val="0.18547449697083651"/>
                  <c:y val="-0.306737069631002"/>
                </c:manualLayout>
              </c:layout>
              <c:tx>
                <c:rich>
                  <a:bodyPr/>
                  <a:lstStyle/>
                  <a:p>
                    <a:r>
                      <a:rPr lang="en-US" dirty="0">
                        <a:solidFill>
                          <a:schemeClr val="bg1"/>
                        </a:solidFill>
                      </a:rPr>
                      <a:t>Eye Category,</a:t>
                    </a:r>
                  </a:p>
                  <a:p>
                    <a:r>
                      <a:rPr lang="en-US" dirty="0">
                        <a:solidFill>
                          <a:schemeClr val="bg1"/>
                        </a:solidFill>
                      </a:rPr>
                      <a:t>10%</a:t>
                    </a:r>
                  </a:p>
                </c:rich>
              </c:tx>
              <c:showVal val="1"/>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630-4952-A1AF-2819A2374BFD}"/>
                </c:ext>
              </c:extLst>
            </c:dLbl>
            <c:dLbl>
              <c:idx val="3"/>
              <c:layout>
                <c:manualLayout>
                  <c:x val="0.1684763216004207"/>
                  <c:y val="4.9947203555595523E-2"/>
                </c:manualLayout>
              </c:layout>
              <c:tx>
                <c:rich>
                  <a:bodyPr/>
                  <a:lstStyle/>
                  <a:p>
                    <a:r>
                      <a:rPr lang="en-US" dirty="0">
                        <a:solidFill>
                          <a:schemeClr val="bg1"/>
                        </a:solidFill>
                      </a:rPr>
                      <a:t>Nail Enamel, </a:t>
                    </a:r>
                    <a:r>
                      <a:rPr lang="en-US" dirty="0" smtClean="0">
                        <a:solidFill>
                          <a:schemeClr val="bg1"/>
                        </a:solidFill>
                      </a:rPr>
                      <a:t>35%</a:t>
                    </a:r>
                    <a:endParaRPr lang="en-US" dirty="0">
                      <a:solidFill>
                        <a:schemeClr val="bg1"/>
                      </a:solidFill>
                    </a:endParaRPr>
                  </a:p>
                </c:rich>
              </c:tx>
              <c:showVal val="1"/>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630-4952-A1AF-2819A2374BFD}"/>
                </c:ext>
              </c:extLst>
            </c:dLbl>
            <c:spPr>
              <a:noFill/>
              <a:ln>
                <a:noFill/>
              </a:ln>
              <a:effectLst/>
            </c:spPr>
            <c:txPr>
              <a:bodyPr/>
              <a:lstStyle/>
              <a:p>
                <a:pPr>
                  <a:defRPr sz="1400">
                    <a:solidFill>
                      <a:schemeClr val="tx1"/>
                    </a:solidFill>
                  </a:defRPr>
                </a:pPr>
                <a:endParaRPr lang="en-US"/>
              </a:p>
            </c:txPr>
            <c:showVal val="1"/>
            <c:showCatName val="1"/>
            <c:showPercent val="1"/>
            <c:showLeaderLines val="1"/>
            <c:extLst xmlns:c16r2="http://schemas.microsoft.com/office/drawing/2015/06/chart">
              <c:ext xmlns:c15="http://schemas.microsoft.com/office/drawing/2012/chart" uri="{CE6537A1-D6FC-4f65-9D91-7224C49458BB}"/>
            </c:extLst>
          </c:dLbls>
          <c:cat>
            <c:strRef>
              <c:f>Sheet1!$A$2:$A$5</c:f>
              <c:strCache>
                <c:ptCount val="4"/>
                <c:pt idx="0">
                  <c:v>Lip Category</c:v>
                </c:pt>
                <c:pt idx="1">
                  <c:v>Face Category</c:v>
                </c:pt>
                <c:pt idx="2">
                  <c:v>Eye Category</c:v>
                </c:pt>
                <c:pt idx="3">
                  <c:v>Nail Enamel</c:v>
                </c:pt>
              </c:strCache>
            </c:strRef>
          </c:cat>
          <c:val>
            <c:numRef>
              <c:f>Sheet1!$B$2:$B$5</c:f>
              <c:numCache>
                <c:formatCode>0.00%</c:formatCode>
                <c:ptCount val="4"/>
                <c:pt idx="0">
                  <c:v>0.42400000000000032</c:v>
                </c:pt>
                <c:pt idx="1">
                  <c:v>0.126</c:v>
                </c:pt>
                <c:pt idx="2">
                  <c:v>9.5000000000000251E-2</c:v>
                </c:pt>
                <c:pt idx="3">
                  <c:v>0.35500000000000032</c:v>
                </c:pt>
              </c:numCache>
            </c:numRef>
          </c:val>
          <c:extLst xmlns:c16r2="http://schemas.microsoft.com/office/drawing/2015/06/chart">
            <c:ext xmlns:c16="http://schemas.microsoft.com/office/drawing/2014/chart" uri="{C3380CC4-5D6E-409C-BE32-E72D297353CC}">
              <c16:uniqueId val="{00000008-5630-4952-A1AF-2819A2374BFD}"/>
            </c:ext>
          </c:extLst>
        </c:ser>
      </c:pie3DChart>
    </c:plotArea>
    <c:plotVisOnly val="1"/>
    <c:dispBlanksAs val="zero"/>
  </c:chart>
  <c:spPr>
    <a:blipFill dpi="0" rotWithShape="1">
      <a:blip xmlns:r="http://schemas.openxmlformats.org/officeDocument/2006/relationships" r:embed="rId1"/>
      <a:srcRect/>
      <a:stretch>
        <a:fillRect/>
      </a:stretch>
    </a:blipFill>
    <a:ln>
      <a:noFill/>
    </a:ln>
  </c:spPr>
  <c:txPr>
    <a:bodyPr/>
    <a:lstStyle/>
    <a:p>
      <a:pPr>
        <a:defRPr sz="1800"/>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CC0CA8-D7DA-4F41-9E13-6FE0653FA2FD}" type="doc">
      <dgm:prSet loTypeId="urn:microsoft.com/office/officeart/2005/8/layout/hList6" loCatId="list" qsTypeId="urn:microsoft.com/office/officeart/2005/8/quickstyle/simple2" qsCatId="simple" csTypeId="urn:microsoft.com/office/officeart/2005/8/colors/colorful2" csCatId="colorful" phldr="1"/>
      <dgm:spPr/>
      <dgm:t>
        <a:bodyPr/>
        <a:lstStyle/>
        <a:p>
          <a:endParaRPr lang="en-US"/>
        </a:p>
      </dgm:t>
    </dgm:pt>
    <dgm:pt modelId="{08579EDB-A3B2-4BB4-9751-1FBC953A5252}">
      <dgm:prSet custT="1"/>
      <dgm:spPr/>
      <dgm:t>
        <a:bodyPr/>
        <a:lstStyle/>
        <a:p>
          <a:pPr rtl="0"/>
          <a:r>
            <a:rPr lang="en-US" sz="1400" dirty="0" smtClean="0"/>
            <a:t>VHTHF is an initiative by the Vestige family to empower the children of our nation by alleviating their physical, mental and economic suffering. In partnership with the Miracle Foundation of USA, we strive to provide various children's homes in the rural regions of our country with the three basic yet highly significant needs - Food, Health and Education.</a:t>
          </a:r>
          <a:endParaRPr lang="en-US" sz="1400" dirty="0"/>
        </a:p>
      </dgm:t>
    </dgm:pt>
    <dgm:pt modelId="{02235D49-552F-4682-8458-4994E298CEAF}" type="parTrans" cxnId="{5DCBB4EE-5DAA-476D-BFAB-9C5C16982F39}">
      <dgm:prSet/>
      <dgm:spPr/>
      <dgm:t>
        <a:bodyPr/>
        <a:lstStyle/>
        <a:p>
          <a:endParaRPr lang="en-US"/>
        </a:p>
      </dgm:t>
    </dgm:pt>
    <dgm:pt modelId="{7B1983F9-03F2-4D34-BD7B-5BF2F9DFD265}" type="sibTrans" cxnId="{5DCBB4EE-5DAA-476D-BFAB-9C5C16982F39}">
      <dgm:prSet/>
      <dgm:spPr/>
      <dgm:t>
        <a:bodyPr/>
        <a:lstStyle/>
        <a:p>
          <a:endParaRPr lang="en-US"/>
        </a:p>
      </dgm:t>
    </dgm:pt>
    <dgm:pt modelId="{CB93DB77-27D0-470D-BB80-17745C92CC7D}">
      <dgm:prSet/>
      <dgm:spPr/>
      <dgm:t>
        <a:bodyPr/>
        <a:lstStyle/>
        <a:p>
          <a:pPr rtl="0"/>
          <a:r>
            <a:rPr lang="en-US" dirty="0" smtClean="0"/>
            <a:t>We are currently providing aid to 150 children from a village near Madurai, known as </a:t>
          </a:r>
          <a:r>
            <a:rPr lang="en-US" dirty="0" err="1" smtClean="0"/>
            <a:t>Dindigul</a:t>
          </a:r>
          <a:r>
            <a:rPr lang="en-US" dirty="0" smtClean="0"/>
            <a:t> and soon will be expanding to other regions as well.</a:t>
          </a:r>
          <a:endParaRPr lang="en-US" dirty="0"/>
        </a:p>
      </dgm:t>
    </dgm:pt>
    <dgm:pt modelId="{A9B28CE0-8D3C-4E57-AC0B-55678069B2E2}" type="parTrans" cxnId="{3D01DA34-90A7-4845-BE4B-8AB25A45F86A}">
      <dgm:prSet/>
      <dgm:spPr/>
      <dgm:t>
        <a:bodyPr/>
        <a:lstStyle/>
        <a:p>
          <a:endParaRPr lang="en-US"/>
        </a:p>
      </dgm:t>
    </dgm:pt>
    <dgm:pt modelId="{5681C347-5B6E-4111-84F0-FA4E62F363B4}" type="sibTrans" cxnId="{3D01DA34-90A7-4845-BE4B-8AB25A45F86A}">
      <dgm:prSet/>
      <dgm:spPr/>
      <dgm:t>
        <a:bodyPr/>
        <a:lstStyle/>
        <a:p>
          <a:endParaRPr lang="en-US"/>
        </a:p>
      </dgm:t>
    </dgm:pt>
    <dgm:pt modelId="{C4548E00-940C-4E00-9E21-972E2B892A4F}">
      <dgm:prSet/>
      <dgm:spPr/>
      <dgm:t>
        <a:bodyPr/>
        <a:lstStyle/>
        <a:p>
          <a:pPr rtl="0"/>
          <a:r>
            <a:rPr lang="en-US" dirty="0" smtClean="0"/>
            <a:t>Vestige has always been committed to contributing to the advancement of health and wellness in society. With the help of this initiative, we will continue in this endeavor by reaching out to the thousands of impoverished souls in need.</a:t>
          </a:r>
          <a:endParaRPr lang="en-US" dirty="0"/>
        </a:p>
      </dgm:t>
    </dgm:pt>
    <dgm:pt modelId="{7F559A28-82D3-46E5-BC58-AE2F80AF9638}" type="parTrans" cxnId="{D3954183-F355-4FA0-83A5-2F438D7C56C8}">
      <dgm:prSet/>
      <dgm:spPr/>
      <dgm:t>
        <a:bodyPr/>
        <a:lstStyle/>
        <a:p>
          <a:endParaRPr lang="en-US"/>
        </a:p>
      </dgm:t>
    </dgm:pt>
    <dgm:pt modelId="{66AB8A8F-4CDF-4B97-8CA5-F832917392E9}" type="sibTrans" cxnId="{D3954183-F355-4FA0-83A5-2F438D7C56C8}">
      <dgm:prSet/>
      <dgm:spPr/>
      <dgm:t>
        <a:bodyPr/>
        <a:lstStyle/>
        <a:p>
          <a:endParaRPr lang="en-US"/>
        </a:p>
      </dgm:t>
    </dgm:pt>
    <dgm:pt modelId="{3DE5F654-0BAC-4069-8FAA-F1D6AB9A826F}">
      <dgm:prSet/>
      <dgm:spPr/>
      <dgm:t>
        <a:bodyPr/>
        <a:lstStyle/>
        <a:p>
          <a:pPr algn="ctr" rtl="0"/>
          <a:r>
            <a:rPr lang="en-US" dirty="0" smtClean="0"/>
            <a:t>Mission</a:t>
          </a:r>
        </a:p>
        <a:p>
          <a:pPr algn="ctr" rtl="0"/>
          <a:r>
            <a:rPr lang="en-US" dirty="0" smtClean="0"/>
            <a:t>1. To provide various children's homes in the rural regions of our country with the three basic yet highly significant needs...- Food, Health and Education. </a:t>
          </a:r>
          <a:br>
            <a:rPr lang="en-US" dirty="0" smtClean="0"/>
          </a:br>
          <a:r>
            <a:rPr lang="en-US" dirty="0" smtClean="0"/>
            <a:t/>
          </a:r>
          <a:br>
            <a:rPr lang="en-US" dirty="0" smtClean="0"/>
          </a:br>
          <a:r>
            <a:rPr lang="en-US" dirty="0" smtClean="0"/>
            <a:t>2. To fight hunger and malnutrition</a:t>
          </a:r>
          <a:br>
            <a:rPr lang="en-US" dirty="0" smtClean="0"/>
          </a:br>
          <a:r>
            <a:rPr lang="en-US" dirty="0" smtClean="0"/>
            <a:t/>
          </a:r>
          <a:br>
            <a:rPr lang="en-US" dirty="0" smtClean="0"/>
          </a:br>
          <a:r>
            <a:rPr lang="en-US" dirty="0" smtClean="0"/>
            <a:t>3. To donate medical equipment to doctors, health practitioners and hospitals</a:t>
          </a:r>
          <a:br>
            <a:rPr lang="en-US" dirty="0" smtClean="0"/>
          </a:br>
          <a:endParaRPr lang="en-US" dirty="0"/>
        </a:p>
      </dgm:t>
    </dgm:pt>
    <dgm:pt modelId="{F9C69F98-3477-4DBF-94C5-16066960799F}" type="parTrans" cxnId="{744A2BFB-BDF5-4102-BAA8-0113092657CE}">
      <dgm:prSet/>
      <dgm:spPr/>
      <dgm:t>
        <a:bodyPr/>
        <a:lstStyle/>
        <a:p>
          <a:endParaRPr lang="en-US"/>
        </a:p>
      </dgm:t>
    </dgm:pt>
    <dgm:pt modelId="{6750C33B-A53D-4F5A-9D2F-4B474FBA14CD}" type="sibTrans" cxnId="{744A2BFB-BDF5-4102-BAA8-0113092657CE}">
      <dgm:prSet/>
      <dgm:spPr/>
      <dgm:t>
        <a:bodyPr/>
        <a:lstStyle/>
        <a:p>
          <a:endParaRPr lang="en-US"/>
        </a:p>
      </dgm:t>
    </dgm:pt>
    <dgm:pt modelId="{DF1D2F9D-48F2-44C4-8CE3-533D212FC7A1}" type="pres">
      <dgm:prSet presAssocID="{8BCC0CA8-D7DA-4F41-9E13-6FE0653FA2FD}" presName="Name0" presStyleCnt="0">
        <dgm:presLayoutVars>
          <dgm:dir/>
          <dgm:resizeHandles val="exact"/>
        </dgm:presLayoutVars>
      </dgm:prSet>
      <dgm:spPr/>
      <dgm:t>
        <a:bodyPr/>
        <a:lstStyle/>
        <a:p>
          <a:endParaRPr lang="en-US"/>
        </a:p>
      </dgm:t>
    </dgm:pt>
    <dgm:pt modelId="{448667B5-07C0-45E0-AC28-013513FB1775}" type="pres">
      <dgm:prSet presAssocID="{08579EDB-A3B2-4BB4-9751-1FBC953A5252}" presName="node" presStyleLbl="node1" presStyleIdx="0" presStyleCnt="4" custScaleY="96970" custLinFactNeighborX="20530" custLinFactNeighborY="-3030">
        <dgm:presLayoutVars>
          <dgm:bulletEnabled val="1"/>
        </dgm:presLayoutVars>
      </dgm:prSet>
      <dgm:spPr/>
      <dgm:t>
        <a:bodyPr/>
        <a:lstStyle/>
        <a:p>
          <a:endParaRPr lang="en-US"/>
        </a:p>
      </dgm:t>
    </dgm:pt>
    <dgm:pt modelId="{1538FCBB-80BE-41A7-9E6D-E36113A4F993}" type="pres">
      <dgm:prSet presAssocID="{7B1983F9-03F2-4D34-BD7B-5BF2F9DFD265}" presName="sibTrans" presStyleCnt="0"/>
      <dgm:spPr/>
      <dgm:t>
        <a:bodyPr/>
        <a:lstStyle/>
        <a:p>
          <a:endParaRPr lang="en-US"/>
        </a:p>
      </dgm:t>
    </dgm:pt>
    <dgm:pt modelId="{021623F4-B428-4E73-AEB9-C691F8251FDE}" type="pres">
      <dgm:prSet presAssocID="{CB93DB77-27D0-470D-BB80-17745C92CC7D}" presName="node" presStyleLbl="node1" presStyleIdx="1" presStyleCnt="4" custScaleY="93939" custLinFactNeighborY="-1515">
        <dgm:presLayoutVars>
          <dgm:bulletEnabled val="1"/>
        </dgm:presLayoutVars>
      </dgm:prSet>
      <dgm:spPr/>
      <dgm:t>
        <a:bodyPr/>
        <a:lstStyle/>
        <a:p>
          <a:endParaRPr lang="en-US"/>
        </a:p>
      </dgm:t>
    </dgm:pt>
    <dgm:pt modelId="{0D10655B-51B4-49D9-985A-25EE21B858A2}" type="pres">
      <dgm:prSet presAssocID="{5681C347-5B6E-4111-84F0-FA4E62F363B4}" presName="sibTrans" presStyleCnt="0"/>
      <dgm:spPr/>
      <dgm:t>
        <a:bodyPr/>
        <a:lstStyle/>
        <a:p>
          <a:endParaRPr lang="en-US"/>
        </a:p>
      </dgm:t>
    </dgm:pt>
    <dgm:pt modelId="{F8058AB5-CB9B-4B95-A0A7-74B2F52C9D77}" type="pres">
      <dgm:prSet presAssocID="{C4548E00-940C-4E00-9E21-972E2B892A4F}" presName="node" presStyleLbl="node1" presStyleIdx="2" presStyleCnt="4" custScaleX="87791" custScaleY="93939" custLinFactNeighborY="-6061">
        <dgm:presLayoutVars>
          <dgm:bulletEnabled val="1"/>
        </dgm:presLayoutVars>
      </dgm:prSet>
      <dgm:spPr/>
      <dgm:t>
        <a:bodyPr/>
        <a:lstStyle/>
        <a:p>
          <a:endParaRPr lang="en-US"/>
        </a:p>
      </dgm:t>
    </dgm:pt>
    <dgm:pt modelId="{20A5A71A-AF44-4F85-AC36-B721A9E8222A}" type="pres">
      <dgm:prSet presAssocID="{66AB8A8F-4CDF-4B97-8CA5-F832917392E9}" presName="sibTrans" presStyleCnt="0"/>
      <dgm:spPr/>
      <dgm:t>
        <a:bodyPr/>
        <a:lstStyle/>
        <a:p>
          <a:endParaRPr lang="en-US"/>
        </a:p>
      </dgm:t>
    </dgm:pt>
    <dgm:pt modelId="{F869BC2F-DC69-45AD-86B2-15469EF4254C}" type="pres">
      <dgm:prSet presAssocID="{3DE5F654-0BAC-4069-8FAA-F1D6AB9A826F}" presName="node" presStyleLbl="node1" presStyleIdx="3" presStyleCnt="4" custScaleX="96165" custScaleY="93939" custLinFactNeighborY="-3030">
        <dgm:presLayoutVars>
          <dgm:bulletEnabled val="1"/>
        </dgm:presLayoutVars>
      </dgm:prSet>
      <dgm:spPr/>
      <dgm:t>
        <a:bodyPr/>
        <a:lstStyle/>
        <a:p>
          <a:endParaRPr lang="en-US"/>
        </a:p>
      </dgm:t>
    </dgm:pt>
  </dgm:ptLst>
  <dgm:cxnLst>
    <dgm:cxn modelId="{7659E70D-2893-4877-81C3-965BD1828680}" type="presOf" srcId="{08579EDB-A3B2-4BB4-9751-1FBC953A5252}" destId="{448667B5-07C0-45E0-AC28-013513FB1775}" srcOrd="0" destOrd="0" presId="urn:microsoft.com/office/officeart/2005/8/layout/hList6"/>
    <dgm:cxn modelId="{1A157811-41E7-4CC1-AB87-8078FACE253C}" type="presOf" srcId="{CB93DB77-27D0-470D-BB80-17745C92CC7D}" destId="{021623F4-B428-4E73-AEB9-C691F8251FDE}" srcOrd="0" destOrd="0" presId="urn:microsoft.com/office/officeart/2005/8/layout/hList6"/>
    <dgm:cxn modelId="{D3954183-F355-4FA0-83A5-2F438D7C56C8}" srcId="{8BCC0CA8-D7DA-4F41-9E13-6FE0653FA2FD}" destId="{C4548E00-940C-4E00-9E21-972E2B892A4F}" srcOrd="2" destOrd="0" parTransId="{7F559A28-82D3-46E5-BC58-AE2F80AF9638}" sibTransId="{66AB8A8F-4CDF-4B97-8CA5-F832917392E9}"/>
    <dgm:cxn modelId="{4850B5B3-00DE-4D38-A66B-34214D8C2F05}" type="presOf" srcId="{C4548E00-940C-4E00-9E21-972E2B892A4F}" destId="{F8058AB5-CB9B-4B95-A0A7-74B2F52C9D77}" srcOrd="0" destOrd="0" presId="urn:microsoft.com/office/officeart/2005/8/layout/hList6"/>
    <dgm:cxn modelId="{D34A9630-2472-4867-BC29-7062C584E715}" type="presOf" srcId="{3DE5F654-0BAC-4069-8FAA-F1D6AB9A826F}" destId="{F869BC2F-DC69-45AD-86B2-15469EF4254C}" srcOrd="0" destOrd="0" presId="urn:microsoft.com/office/officeart/2005/8/layout/hList6"/>
    <dgm:cxn modelId="{5DCBB4EE-5DAA-476D-BFAB-9C5C16982F39}" srcId="{8BCC0CA8-D7DA-4F41-9E13-6FE0653FA2FD}" destId="{08579EDB-A3B2-4BB4-9751-1FBC953A5252}" srcOrd="0" destOrd="0" parTransId="{02235D49-552F-4682-8458-4994E298CEAF}" sibTransId="{7B1983F9-03F2-4D34-BD7B-5BF2F9DFD265}"/>
    <dgm:cxn modelId="{744A2BFB-BDF5-4102-BAA8-0113092657CE}" srcId="{8BCC0CA8-D7DA-4F41-9E13-6FE0653FA2FD}" destId="{3DE5F654-0BAC-4069-8FAA-F1D6AB9A826F}" srcOrd="3" destOrd="0" parTransId="{F9C69F98-3477-4DBF-94C5-16066960799F}" sibTransId="{6750C33B-A53D-4F5A-9D2F-4B474FBA14CD}"/>
    <dgm:cxn modelId="{3D01DA34-90A7-4845-BE4B-8AB25A45F86A}" srcId="{8BCC0CA8-D7DA-4F41-9E13-6FE0653FA2FD}" destId="{CB93DB77-27D0-470D-BB80-17745C92CC7D}" srcOrd="1" destOrd="0" parTransId="{A9B28CE0-8D3C-4E57-AC0B-55678069B2E2}" sibTransId="{5681C347-5B6E-4111-84F0-FA4E62F363B4}"/>
    <dgm:cxn modelId="{F3AD950D-106C-4CE4-9092-29C6B9DB18F2}" type="presOf" srcId="{8BCC0CA8-D7DA-4F41-9E13-6FE0653FA2FD}" destId="{DF1D2F9D-48F2-44C4-8CE3-533D212FC7A1}" srcOrd="0" destOrd="0" presId="urn:microsoft.com/office/officeart/2005/8/layout/hList6"/>
    <dgm:cxn modelId="{A669D132-A2F1-4F30-AAA9-F5A5CF35522F}" type="presParOf" srcId="{DF1D2F9D-48F2-44C4-8CE3-533D212FC7A1}" destId="{448667B5-07C0-45E0-AC28-013513FB1775}" srcOrd="0" destOrd="0" presId="urn:microsoft.com/office/officeart/2005/8/layout/hList6"/>
    <dgm:cxn modelId="{6F7C9BCB-9E37-41D2-896F-FC37A902AC21}" type="presParOf" srcId="{DF1D2F9D-48F2-44C4-8CE3-533D212FC7A1}" destId="{1538FCBB-80BE-41A7-9E6D-E36113A4F993}" srcOrd="1" destOrd="0" presId="urn:microsoft.com/office/officeart/2005/8/layout/hList6"/>
    <dgm:cxn modelId="{085539D1-2BBB-47FD-9232-7B58A9B60061}" type="presParOf" srcId="{DF1D2F9D-48F2-44C4-8CE3-533D212FC7A1}" destId="{021623F4-B428-4E73-AEB9-C691F8251FDE}" srcOrd="2" destOrd="0" presId="urn:microsoft.com/office/officeart/2005/8/layout/hList6"/>
    <dgm:cxn modelId="{F1D01EEB-1334-48F0-9719-F72F1419A192}" type="presParOf" srcId="{DF1D2F9D-48F2-44C4-8CE3-533D212FC7A1}" destId="{0D10655B-51B4-49D9-985A-25EE21B858A2}" srcOrd="3" destOrd="0" presId="urn:microsoft.com/office/officeart/2005/8/layout/hList6"/>
    <dgm:cxn modelId="{482AF743-6996-4D86-BB01-F0E96CA440D5}" type="presParOf" srcId="{DF1D2F9D-48F2-44C4-8CE3-533D212FC7A1}" destId="{F8058AB5-CB9B-4B95-A0A7-74B2F52C9D77}" srcOrd="4" destOrd="0" presId="urn:microsoft.com/office/officeart/2005/8/layout/hList6"/>
    <dgm:cxn modelId="{5BB174D6-1E09-4353-9C61-E6BF88BCF65E}" type="presParOf" srcId="{DF1D2F9D-48F2-44C4-8CE3-533D212FC7A1}" destId="{20A5A71A-AF44-4F85-AC36-B721A9E8222A}" srcOrd="5" destOrd="0" presId="urn:microsoft.com/office/officeart/2005/8/layout/hList6"/>
    <dgm:cxn modelId="{1DAC719B-DDDF-472C-93BF-A7B84B9A0D93}" type="presParOf" srcId="{DF1D2F9D-48F2-44C4-8CE3-533D212FC7A1}" destId="{F869BC2F-DC69-45AD-86B2-15469EF4254C}" srcOrd="6" destOrd="0" presId="urn:microsoft.com/office/officeart/2005/8/layout/hList6"/>
  </dgm:cxnLst>
  <dgm:bg/>
  <dgm:whole/>
</dgm:dataModel>
</file>

<file path=ppt/diagrams/data2.xml><?xml version="1.0" encoding="utf-8"?>
<dgm:dataModel xmlns:dgm="http://schemas.openxmlformats.org/drawingml/2006/diagram" xmlns:a="http://schemas.openxmlformats.org/drawingml/2006/main">
  <dgm:ptLst>
    <dgm:pt modelId="{F243DA53-7BF6-4A7C-A01D-88E293C3F79A}" type="doc">
      <dgm:prSet loTypeId="urn:microsoft.com/office/officeart/2005/8/layout/vList2" loCatId="list" qsTypeId="urn:microsoft.com/office/officeart/2005/8/quickstyle/3d3" qsCatId="3D" csTypeId="urn:microsoft.com/office/officeart/2005/8/colors/accent1_2" csCatId="accent1"/>
      <dgm:spPr/>
      <dgm:t>
        <a:bodyPr/>
        <a:lstStyle/>
        <a:p>
          <a:endParaRPr lang="en-US"/>
        </a:p>
      </dgm:t>
    </dgm:pt>
    <dgm:pt modelId="{AB3C3F15-5D35-4F8D-AB1F-E631987517ED}">
      <dgm:prSet custT="1"/>
      <dgm:spPr/>
      <dgm:t>
        <a:bodyPr/>
        <a:lstStyle/>
        <a:p>
          <a:pPr algn="ctr" rtl="0"/>
          <a:r>
            <a:rPr lang="en-US" sz="2400" b="1" dirty="0" smtClean="0">
              <a:solidFill>
                <a:schemeClr val="tx1"/>
              </a:solidFill>
            </a:rPr>
            <a:t>FSSAI</a:t>
          </a:r>
          <a:endParaRPr lang="en-US" sz="2400" b="1" dirty="0">
            <a:solidFill>
              <a:schemeClr val="tx1"/>
            </a:solidFill>
          </a:endParaRPr>
        </a:p>
      </dgm:t>
    </dgm:pt>
    <dgm:pt modelId="{41B60114-26E3-43D5-96BC-8E64ACD8893A}" type="parTrans" cxnId="{390230B2-503B-42C0-8480-4246CC2D1B3F}">
      <dgm:prSet/>
      <dgm:spPr/>
      <dgm:t>
        <a:bodyPr/>
        <a:lstStyle/>
        <a:p>
          <a:pPr algn="ctr"/>
          <a:endParaRPr lang="en-US">
            <a:solidFill>
              <a:schemeClr val="tx1"/>
            </a:solidFill>
          </a:endParaRPr>
        </a:p>
      </dgm:t>
    </dgm:pt>
    <dgm:pt modelId="{FB8DDC2A-7769-440A-83C4-CEE406DA16AA}" type="sibTrans" cxnId="{390230B2-503B-42C0-8480-4246CC2D1B3F}">
      <dgm:prSet/>
      <dgm:spPr/>
      <dgm:t>
        <a:bodyPr/>
        <a:lstStyle/>
        <a:p>
          <a:pPr algn="ctr"/>
          <a:endParaRPr lang="en-US">
            <a:solidFill>
              <a:schemeClr val="tx1"/>
            </a:solidFill>
          </a:endParaRPr>
        </a:p>
      </dgm:t>
    </dgm:pt>
    <dgm:pt modelId="{C3DFB262-5E68-49D3-8CB5-B7318ACCDE19}" type="pres">
      <dgm:prSet presAssocID="{F243DA53-7BF6-4A7C-A01D-88E293C3F79A}" presName="linear" presStyleCnt="0">
        <dgm:presLayoutVars>
          <dgm:animLvl val="lvl"/>
          <dgm:resizeHandles val="exact"/>
        </dgm:presLayoutVars>
      </dgm:prSet>
      <dgm:spPr/>
      <dgm:t>
        <a:bodyPr/>
        <a:lstStyle/>
        <a:p>
          <a:endParaRPr lang="en-US"/>
        </a:p>
      </dgm:t>
    </dgm:pt>
    <dgm:pt modelId="{CD7E6101-2642-441D-A012-12CE8C85EDD1}" type="pres">
      <dgm:prSet presAssocID="{AB3C3F15-5D35-4F8D-AB1F-E631987517ED}" presName="parentText" presStyleLbl="node1" presStyleIdx="0" presStyleCnt="1" custLinFactNeighborX="-5882">
        <dgm:presLayoutVars>
          <dgm:chMax val="0"/>
          <dgm:bulletEnabled val="1"/>
        </dgm:presLayoutVars>
      </dgm:prSet>
      <dgm:spPr/>
      <dgm:t>
        <a:bodyPr/>
        <a:lstStyle/>
        <a:p>
          <a:endParaRPr lang="en-US"/>
        </a:p>
      </dgm:t>
    </dgm:pt>
  </dgm:ptLst>
  <dgm:cxnLst>
    <dgm:cxn modelId="{390230B2-503B-42C0-8480-4246CC2D1B3F}" srcId="{F243DA53-7BF6-4A7C-A01D-88E293C3F79A}" destId="{AB3C3F15-5D35-4F8D-AB1F-E631987517ED}" srcOrd="0" destOrd="0" parTransId="{41B60114-26E3-43D5-96BC-8E64ACD8893A}" sibTransId="{FB8DDC2A-7769-440A-83C4-CEE406DA16AA}"/>
    <dgm:cxn modelId="{93A6F930-11ED-45E9-A67F-34B748BA0B5C}" type="presOf" srcId="{F243DA53-7BF6-4A7C-A01D-88E293C3F79A}" destId="{C3DFB262-5E68-49D3-8CB5-B7318ACCDE19}" srcOrd="0" destOrd="0" presId="urn:microsoft.com/office/officeart/2005/8/layout/vList2"/>
    <dgm:cxn modelId="{B1438F27-8935-4FF0-A87F-C8700615C6C2}" type="presOf" srcId="{AB3C3F15-5D35-4F8D-AB1F-E631987517ED}" destId="{CD7E6101-2642-441D-A012-12CE8C85EDD1}" srcOrd="0" destOrd="0" presId="urn:microsoft.com/office/officeart/2005/8/layout/vList2"/>
    <dgm:cxn modelId="{6AC30046-D6CF-42CA-B483-82C6847B2327}" type="presParOf" srcId="{C3DFB262-5E68-49D3-8CB5-B7318ACCDE19}" destId="{CD7E6101-2642-441D-A012-12CE8C85EDD1}" srcOrd="0"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FE7658B-5A2D-4DE2-9957-0F6969F05505}" type="datetimeFigureOut">
              <a:rPr lang="en-US" smtClean="0"/>
              <a:pPr/>
              <a:t>29-Jul-16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93F7D3F-079F-4F16-BAB3-9F3067F3D8DD}" type="slidenum">
              <a:rPr lang="en-US" smtClean="0"/>
              <a:pPr/>
              <a:t>‹#›</a:t>
            </a:fld>
            <a:endParaRPr lang="en-US"/>
          </a:p>
        </p:txBody>
      </p:sp>
    </p:spTree>
    <p:extLst>
      <p:ext uri="{BB962C8B-B14F-4D97-AF65-F5344CB8AC3E}">
        <p14:creationId xmlns:p14="http://schemas.microsoft.com/office/powerpoint/2010/main" xmlns="" val="180989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3F7D3F-079F-4F16-BAB3-9F3067F3D8DD}"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D37396-0201-45BD-ACA4-FD97B5EC3434}" type="slidenum">
              <a:rPr lang="en-US" smtClean="0"/>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AD37396-0201-45BD-ACA4-FD97B5EC3434}" type="slidenum">
              <a:rPr lang="en-US" smtClean="0"/>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561C0B-4A52-44BD-BFAC-695E167E960E}" type="slidenum">
              <a:rPr lang="en-US" smtClean="0"/>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233C1-4166-4BE0-8573-23B8BDB0B60E}" type="slidenum">
              <a:rPr lang="en-US" smtClean="0"/>
              <a:pPr/>
              <a:t>34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8233C1-4166-4BE0-8573-23B8BDB0B60E}" type="slidenum">
              <a:rPr lang="en-US" smtClean="0"/>
              <a:pPr/>
              <a:t>57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1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916930-14E7-4A8E-B8C1-0A7EE3009D91}" type="slidenum">
              <a:rPr lang="en-US" smtClean="0"/>
              <a:pPr fontAlgn="base">
                <a:spcBef>
                  <a:spcPct val="0"/>
                </a:spcBef>
                <a:spcAft>
                  <a:spcPct val="0"/>
                </a:spcAft>
                <a:defRPr/>
              </a:pPr>
              <a:t>102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BBD492-AE83-4040-B2FA-4F5577834400}"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BD492-AE83-4040-B2FA-4F5577834400}"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BD492-AE83-4040-B2FA-4F5577834400}"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97BDE8-2E42-499A-88F3-BC288415A386}"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7BDE8-2E42-499A-88F3-BC288415A386}"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97BDE8-2E42-499A-88F3-BC288415A386}"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97BDE8-2E42-499A-88F3-BC288415A386}"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97BDE8-2E42-499A-88F3-BC288415A386}" type="datetimeFigureOut">
              <a:rPr lang="en-US" smtClean="0"/>
              <a:pPr/>
              <a:t>29-Jul-16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97BDE8-2E42-499A-88F3-BC288415A386}" type="datetimeFigureOut">
              <a:rPr lang="en-US" smtClean="0"/>
              <a:pPr/>
              <a:t>29-Jul-16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7BDE8-2E42-499A-88F3-BC288415A386}" type="datetimeFigureOut">
              <a:rPr lang="en-US" smtClean="0"/>
              <a:pPr/>
              <a:t>29-Jul-16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7BDE8-2E42-499A-88F3-BC288415A386}"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BD492-AE83-4040-B2FA-4F5577834400}"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97BDE8-2E42-499A-88F3-BC288415A386}"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7BDE8-2E42-499A-88F3-BC288415A386}"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97BDE8-2E42-499A-88F3-BC288415A386}"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A78418-EC53-404B-86E9-7B76AA01036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C4A78F-5DF0-4681-A1AF-41E5438D3F9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4A78F-5DF0-4681-A1AF-41E5438D3F9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C4A78F-5DF0-4681-A1AF-41E5438D3F9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C4A78F-5DF0-4681-A1AF-41E5438D3F9D}"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C4A78F-5DF0-4681-A1AF-41E5438D3F9D}" type="datetimeFigureOut">
              <a:rPr lang="en-US" smtClean="0"/>
              <a:pPr/>
              <a:t>29-Jul-16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C4A78F-5DF0-4681-A1AF-41E5438D3F9D}" type="datetimeFigureOut">
              <a:rPr lang="en-US" smtClean="0"/>
              <a:pPr/>
              <a:t>29-Jul-16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4A78F-5DF0-4681-A1AF-41E5438D3F9D}" type="datetimeFigureOut">
              <a:rPr lang="en-US" smtClean="0"/>
              <a:pPr/>
              <a:t>29-Jul-16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BD492-AE83-4040-B2FA-4F5577834400}"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4A78F-5DF0-4681-A1AF-41E5438D3F9D}"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4A78F-5DF0-4681-A1AF-41E5438D3F9D}"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4A78F-5DF0-4681-A1AF-41E5438D3F9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4A78F-5DF0-4681-A1AF-41E5438D3F9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66BC1-2BC3-44BE-9401-3DE69428BC1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63003A-6026-45F0-B20B-81754999D61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3003A-6026-45F0-B20B-81754999D61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63003A-6026-45F0-B20B-81754999D61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63003A-6026-45F0-B20B-81754999D61D}"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63003A-6026-45F0-B20B-81754999D61D}" type="datetimeFigureOut">
              <a:rPr lang="en-US" smtClean="0"/>
              <a:pPr/>
              <a:t>29-Jul-16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63003A-6026-45F0-B20B-81754999D61D}" type="datetimeFigureOut">
              <a:rPr lang="en-US" smtClean="0"/>
              <a:pPr/>
              <a:t>29-Jul-16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BBD492-AE83-4040-B2FA-4F5577834400}"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3003A-6026-45F0-B20B-81754999D61D}" type="datetimeFigureOut">
              <a:rPr lang="en-US" smtClean="0"/>
              <a:pPr/>
              <a:t>29-Jul-16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3003A-6026-45F0-B20B-81754999D61D}"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63003A-6026-45F0-B20B-81754999D61D}"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3003A-6026-45F0-B20B-81754999D61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63003A-6026-45F0-B20B-81754999D61D}"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245EED-27D6-4866-A738-A9EA6EA9DC18}"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A2DFAE-16A6-4F2D-B34C-93C2F4FE6821}"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820045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DFAE-16A6-4F2D-B34C-93C2F4FE6821}"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4158777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A2DFAE-16A6-4F2D-B34C-93C2F4FE6821}"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360941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A2DFAE-16A6-4F2D-B34C-93C2F4FE6821}"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1247581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A2DFAE-16A6-4F2D-B34C-93C2F4FE6821}" type="datetimeFigureOut">
              <a:rPr lang="en-US" smtClean="0"/>
              <a:pPr/>
              <a:t>29-Jul-16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410183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BBD492-AE83-4040-B2FA-4F5577834400}" type="datetimeFigureOut">
              <a:rPr lang="en-US" smtClean="0"/>
              <a:pPr/>
              <a:t>29-Jul-16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A2DFAE-16A6-4F2D-B34C-93C2F4FE6821}" type="datetimeFigureOut">
              <a:rPr lang="en-US" smtClean="0"/>
              <a:pPr/>
              <a:t>29-Jul-16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2159797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2DFAE-16A6-4F2D-B34C-93C2F4FE6821}" type="datetimeFigureOut">
              <a:rPr lang="en-US" smtClean="0"/>
              <a:pPr/>
              <a:t>29-Jul-16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1290092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DFAE-16A6-4F2D-B34C-93C2F4FE6821}"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3328913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A2DFAE-16A6-4F2D-B34C-93C2F4FE6821}"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39200152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DFAE-16A6-4F2D-B34C-93C2F4FE6821}"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4231006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A2DFAE-16A6-4F2D-B34C-93C2F4FE6821}"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3512082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AB0C45-2534-4A7D-A7A6-460A2545A778}"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B0C45-2534-4A7D-A7A6-460A2545A778}"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AB0C45-2534-4A7D-A7A6-460A2545A778}"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AB0C45-2534-4A7D-A7A6-460A2545A778}"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BBD492-AE83-4040-B2FA-4F5577834400}" type="datetimeFigureOut">
              <a:rPr lang="en-US" smtClean="0"/>
              <a:pPr/>
              <a:t>29-Jul-16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AB0C45-2534-4A7D-A7A6-460A2545A778}" type="datetimeFigureOut">
              <a:rPr lang="en-US" smtClean="0"/>
              <a:pPr/>
              <a:t>29-Jul-16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AB0C45-2534-4A7D-A7A6-460A2545A778}" type="datetimeFigureOut">
              <a:rPr lang="en-US" smtClean="0"/>
              <a:pPr/>
              <a:t>29-Jul-16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B0C45-2534-4A7D-A7A6-460A2545A778}" type="datetimeFigureOut">
              <a:rPr lang="en-US" smtClean="0"/>
              <a:pPr/>
              <a:t>29-Jul-16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B0C45-2534-4A7D-A7A6-460A2545A778}"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B0C45-2534-4A7D-A7A6-460A2545A778}"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B0C45-2534-4A7D-A7A6-460A2545A778}"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B0C45-2534-4A7D-A7A6-460A2545A778}" type="datetimeFigureOut">
              <a:rPr lang="en-US" smtClean="0"/>
              <a:pPr/>
              <a:t>29-Jul-16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529C8-37A6-4517-84B7-B62A6825BC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BD492-AE83-4040-B2FA-4F5577834400}" type="datetimeFigureOut">
              <a:rPr lang="en-US" smtClean="0"/>
              <a:pPr/>
              <a:t>29-Jul-16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BD492-AE83-4040-B2FA-4F5577834400}"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BD492-AE83-4040-B2FA-4F5577834400}" type="datetimeFigureOut">
              <a:rPr lang="en-US" smtClean="0"/>
              <a:pPr/>
              <a:t>29-Jul-16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5E95E6-10DF-4BDE-823A-399D21F4240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BD492-AE83-4040-B2FA-4F5577834400}" type="datetimeFigureOut">
              <a:rPr lang="en-US" smtClean="0"/>
              <a:pPr/>
              <a:t>29-Jul-16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E95E6-10DF-4BDE-823A-399D21F4240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7BDE8-2E42-499A-88F3-BC288415A386}" type="datetimeFigureOut">
              <a:rPr lang="en-US" smtClean="0"/>
              <a:pPr/>
              <a:t>29-Jul-16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78418-EC53-404B-86E9-7B76AA0103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4A78F-5DF0-4681-A1AF-41E5438D3F9D}" type="datetimeFigureOut">
              <a:rPr lang="en-US" smtClean="0"/>
              <a:pPr/>
              <a:t>29-Jul-16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66BC1-2BC3-44BE-9401-3DE69428BC1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3003A-6026-45F0-B20B-81754999D61D}" type="datetimeFigureOut">
              <a:rPr lang="en-US" smtClean="0"/>
              <a:pPr/>
              <a:t>29-Jul-16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45EED-27D6-4866-A738-A9EA6EA9DC1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A2DFAE-16A6-4F2D-B34C-93C2F4FE6821}" type="datetimeFigureOut">
              <a:rPr lang="en-US" smtClean="0"/>
              <a:pPr/>
              <a:t>29-Jul-16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FCC6A-5AA2-4BA0-806D-AF88CEBA7E7F}" type="slidenum">
              <a:rPr lang="en-US" smtClean="0"/>
              <a:pPr/>
              <a:t>‹#›</a:t>
            </a:fld>
            <a:endParaRPr lang="en-US"/>
          </a:p>
        </p:txBody>
      </p:sp>
    </p:spTree>
    <p:extLst>
      <p:ext uri="{BB962C8B-B14F-4D97-AF65-F5344CB8AC3E}">
        <p14:creationId xmlns="" xmlns:p14="http://schemas.microsoft.com/office/powerpoint/2010/main" val="30698720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2"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2"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2"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2"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2"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2"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2"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2"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2"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B0C45-2534-4A7D-A7A6-460A2545A778}" type="datetimeFigureOut">
              <a:rPr lang="en-US" smtClean="0"/>
              <a:pPr/>
              <a:t>29-Jul-16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529C8-37A6-4517-84B7-B62A6825BC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E:\VESTIGE\VESTIGE%20-The%20Company\11th%20Anniversary\Corporate%20AV%20(Hindi).mp4"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8.xml"/><Relationship Id="rId4" Type="http://schemas.openxmlformats.org/officeDocument/2006/relationships/image" Target="../media/image203.png"/></Relationships>
</file>

<file path=ppt/slides/_rels/slide10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8.xml"/><Relationship Id="rId5" Type="http://schemas.openxmlformats.org/officeDocument/2006/relationships/image" Target="../media/image207.jpeg"/><Relationship Id="rId4" Type="http://schemas.openxmlformats.org/officeDocument/2006/relationships/image" Target="../media/image206.png"/></Relationships>
</file>

<file path=ppt/slides/_rels/slide10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Products/Personal%20Care/Skin%20Care/Skin%20Formula%209/skin%20Formula%209%20product%20training.pdf"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3.xml"/><Relationship Id="rId4" Type="http://schemas.openxmlformats.org/officeDocument/2006/relationships/hyperlink" Target="../../../../../Products/Personal%20Care/Assure%20&amp;%20Truman/Truman%20training%20Dec2015.pptx"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57.xml"/><Relationship Id="rId4" Type="http://schemas.openxmlformats.org/officeDocument/2006/relationships/image" Target="../media/image215.png"/></Relationships>
</file>

<file path=ppt/slides/_rels/slide1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chart" Target="../charts/chart1.xml"/><Relationship Id="rId1" Type="http://schemas.openxmlformats.org/officeDocument/2006/relationships/slideLayout" Target="../slideLayouts/slideLayout61.xml"/><Relationship Id="rId5" Type="http://schemas.openxmlformats.org/officeDocument/2006/relationships/image" Target="../media/image218.jpeg"/><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60.xml"/><Relationship Id="rId4" Type="http://schemas.microsoft.com/office/2007/relationships/hdphoto" Target="../media/hdphoto2.wdp"/></Relationships>
</file>

<file path=ppt/slides/_rels/slide10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21.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hyperlink" Target="file:///E:\VESTIGE\VESTIGE%20-The%20Company\Certificates.pptx" TargetMode="External"/><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22.png"/><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23.png"/><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62.xml"/><Relationship Id="rId4" Type="http://schemas.openxmlformats.org/officeDocument/2006/relationships/image" Target="../media/image226.png"/></Relationships>
</file>

<file path=ppt/slides/_rels/slide11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62.xml"/><Relationship Id="rId4" Type="http://schemas.openxmlformats.org/officeDocument/2006/relationships/image" Target="../media/image226.png"/></Relationships>
</file>

<file path=ppt/slides/_rels/slide11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slideLayout" Target="../slideLayouts/slideLayout62.xml"/><Relationship Id="rId4" Type="http://schemas.openxmlformats.org/officeDocument/2006/relationships/image" Target="../media/image226.png"/></Relationships>
</file>

<file path=ppt/slides/_rels/slide11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png"/><Relationship Id="rId1" Type="http://schemas.openxmlformats.org/officeDocument/2006/relationships/slideLayout" Target="../slideLayouts/slideLayout62.xml"/><Relationship Id="rId4" Type="http://schemas.openxmlformats.org/officeDocument/2006/relationships/image" Target="../media/image226.png"/></Relationships>
</file>

<file path=ppt/slides/_rels/slide11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33.png"/><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34.jpeg"/><Relationship Id="rId1" Type="http://schemas.openxmlformats.org/officeDocument/2006/relationships/slideLayout" Target="../slideLayouts/slideLayout61.xml"/></Relationships>
</file>

<file path=ppt/slides/_rels/slide11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36.png"/><Relationship Id="rId1" Type="http://schemas.openxmlformats.org/officeDocument/2006/relationships/slideLayout" Target="../slideLayouts/slideLayout18.xml"/><Relationship Id="rId4" Type="http://schemas.openxmlformats.org/officeDocument/2006/relationships/hyperlink" Target="file:///E:\VESTIGE\VESTIGE%20Education\Products\Agriculture\Agri82\Agri%2082%20Assamese.DA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file:///E:\VESTIGE\VESTIGE%20Education\Products\Agriculture\Agri%20HUMIC.pptx" TargetMode="External"/><Relationship Id="rId2" Type="http://schemas.openxmlformats.org/officeDocument/2006/relationships/image" Target="../media/image237.png"/><Relationship Id="rId1" Type="http://schemas.openxmlformats.org/officeDocument/2006/relationships/slideLayout" Target="../slideLayouts/slideLayout51.xml"/><Relationship Id="rId4" Type="http://schemas.openxmlformats.org/officeDocument/2006/relationships/hyperlink" Target="file:///E:\VESTIGE\VESTIGE%20Education\Products\Agriculture\Humic%20Benefits.docx"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51.xml"/><Relationship Id="rId5" Type="http://schemas.openxmlformats.org/officeDocument/2006/relationships/image" Target="../media/image242.jpeg"/><Relationship Id="rId4" Type="http://schemas.openxmlformats.org/officeDocument/2006/relationships/image" Target="../media/image241.jpeg"/></Relationships>
</file>

<file path=ppt/slides/_rels/slide123.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image" Target="../media/image243.jpeg"/><Relationship Id="rId1" Type="http://schemas.openxmlformats.org/officeDocument/2006/relationships/slideLayout" Target="../slideLayouts/slideLayout18.xml"/><Relationship Id="rId6" Type="http://schemas.openxmlformats.org/officeDocument/2006/relationships/image" Target="../media/image247.jpeg"/><Relationship Id="rId5" Type="http://schemas.openxmlformats.org/officeDocument/2006/relationships/image" Target="../media/image246.jpeg"/><Relationship Id="rId4" Type="http://schemas.openxmlformats.org/officeDocument/2006/relationships/image" Target="../media/image245.jpeg"/></Relationships>
</file>

<file path=ppt/slides/_rels/slide1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hyperlink" Target="../../../../../../VESTIGE%20Success%20Stories/VID-20151222-WA0019.mp4" TargetMode="External"/><Relationship Id="rId2" Type="http://schemas.openxmlformats.org/officeDocument/2006/relationships/hyperlink" Target="file:///E:\VESTIGE\VESTIGE%20Success%20Story\VID-20151222-WA0019.mp4"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hyperlink" Target="file:///E:\VESTIGE\VESTIGE%20-The%20Company\11th%20Anniversary\Dream%2011(Hindi).mp4" TargetMode="External"/><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file:///E:\VESTIGE\VESTIGE%20-The%20Company\10th%20Anniversary\10th%20ANV-Hindi.mp4" TargetMode="External"/><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file:///E:\VESTIGE\VESTIGE%20Education\REAS%20OF%20DES\Digestive\The%20Stages%20of%20Digestion.flv" TargetMode="External"/><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hyperlink" Target="file:///E:\VESTIGE\VESTIGE%20Education\Products\Health\Vitamines\def-vitamin.ppt" TargetMode="External"/><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hyperlink" Target="file:///E:\VESTIGE\VESTIGE%20Education\REAS%20OF%20DES\Osteoarthritis\Osteoarthritis%20-%20What%20Causes%20Osteoarthritis.wm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hyperlink" Target="file:///E:\VESTIGE\VESTIGE%20Education\Products\Health\Joint%20&amp;%20Bone%20Health\Calcium\calcium.ppt" TargetMode="External"/><Relationship Id="rId4" Type="http://schemas.openxmlformats.org/officeDocument/2006/relationships/hyperlink" Target="file:///E:\VESTIGE\VESTIGE%20Education\REAS%20OF%20DES\Osteoporosis\Osteoporosis.wm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8.xml"/><Relationship Id="rId6" Type="http://schemas.openxmlformats.org/officeDocument/2006/relationships/hyperlink" Target="../../../../../REAS%20OF%20DES/Heart/Human%20Heart%20-%20How%20Your%20Heart%20Works.wmv" TargetMode="External"/><Relationship Id="rId5" Type="http://schemas.openxmlformats.org/officeDocument/2006/relationships/hyperlink" Target="file:///E:\VESTIGE\VESTIGE%20Education\REAS%20OF%20DES\Heart\Healthy%20Heart%20%20Interview%20with%20Dr%20Debi%20Setty.mp4" TargetMode="Externa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REAS%20OF%20DES/Heart/Heart%20Attack.flv" TargetMode="External"/><Relationship Id="rId4" Type="http://schemas.openxmlformats.org/officeDocument/2006/relationships/hyperlink" Target="file:///E:\VESTIGE\VESTIGE%20Education\REAS%20OF%20DES\Heart\Heart%20Attack.fl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hyperlink" Target="file:///E:\VESTIGE\VESTIGE%20Education\Products\Health\Cardio%20Care\Flax%20Oil\ABOUT%20FEX%20SEED.pptx" TargetMode="External"/><Relationship Id="rId5" Type="http://schemas.openxmlformats.org/officeDocument/2006/relationships/hyperlink" Target="file:///E:\VESTIGE\VESTIGE%20Education\Products\Health\Cardio%20Care\Flax%20Oil\FLEX%20ENGLISH.DAT" TargetMode="External"/><Relationship Id="rId4" Type="http://schemas.openxmlformats.org/officeDocument/2006/relationships/hyperlink" Target="file:///E:\VESTIGE\VESTIGE%20Education\Products\Health\Cardio%20Care\Flax%20Oil\FLEX%20ASSAMESE.DA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file:///E:\VESTIGE\VESTIGE%20Education\Products\Health\Cardio%20Care\LArginine\LARGININE%20ASSAMESE.DAT" TargetMode="External"/><Relationship Id="rId2" Type="http://schemas.openxmlformats.org/officeDocument/2006/relationships/image" Target="../media/image90.png"/><Relationship Id="rId1" Type="http://schemas.openxmlformats.org/officeDocument/2006/relationships/slideLayout" Target="../slideLayouts/slideLayout18.xml"/><Relationship Id="rId5" Type="http://schemas.openxmlformats.org/officeDocument/2006/relationships/hyperlink" Target="file:///E:\VESTIGE\VESTIGE%20Education\Products\Health\Cardio%20Care\LArginine\Larginine%20training.pptx" TargetMode="External"/><Relationship Id="rId4" Type="http://schemas.openxmlformats.org/officeDocument/2006/relationships/hyperlink" Target="file:///E:\VESTIGE\VESTIGE%20Education\Products\Health\Cardio%20Care\LArginine\LARGININE%20ENGLISH.DA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file:///E:\VESTIGE\VESTIGE%20Education\Products\Health\Cardio%20Care\coq10ppt\CoQ10%20and%20cardio%20care.pptx" TargetMode="External"/><Relationship Id="rId2" Type="http://schemas.openxmlformats.org/officeDocument/2006/relationships/image" Target="../media/image91.png"/><Relationship Id="rId1" Type="http://schemas.openxmlformats.org/officeDocument/2006/relationships/slideLayout" Target="../slideLayouts/slideLayout18.xml"/><Relationship Id="rId4" Type="http://schemas.openxmlformats.org/officeDocument/2006/relationships/hyperlink" Target="../../../../../Products/Health/Cardio%20Care/CO%20Q%2010/CoQ10%20and%20cardio%20care.pptx"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Products/Health/Glycemic%20Health/Diabetes%20Day%20ppt.pptx" TargetMode="External"/><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8.xml"/><Relationship Id="rId5" Type="http://schemas.openxmlformats.org/officeDocument/2006/relationships/hyperlink" Target="file:///E:\VESTIGE\VESTIGE%20Education\Products\Health\Glycemic%20Health\Neem\USEFULNESS%20OF%20NEEM.pptx" TargetMode="External"/><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8.xml"/><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file:///E:\VESTIGE\VESTIGE%20Education\Products\Health\Vestige%20Wait%20Management\What%20is%20meant%20by%20being%20Overweight.pptx"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file:///E:\VESTIGE\VESTIGE%20Education\Products\Health\Vestige%20Wait%20Management\Protin%20Powder\VESTIGE%20PROTIN%20POWDER.pptx" TargetMode="External"/><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Products/Health/Vestige%20Wait%20Management/Sliming%20Cap%20&amp;%20Patch/Sliming%20Cap%20Ingradients/Hoodia%20Gordonii.pptx" TargetMode="External"/><Relationship Id="rId7" Type="http://schemas.openxmlformats.org/officeDocument/2006/relationships/hyperlink" Target="../../../../../Products/Health/Vestige%20Wait%20Management/Sliming%20Cap%20&amp;%20Patch/Sliming%20Cap%20Ingradients/Coleus%20Forskohlii.pptx" TargetMode="External"/><Relationship Id="rId2" Type="http://schemas.openxmlformats.org/officeDocument/2006/relationships/image" Target="../media/image100.png"/><Relationship Id="rId1" Type="http://schemas.openxmlformats.org/officeDocument/2006/relationships/slideLayout" Target="../slideLayouts/slideLayout18.xml"/><Relationship Id="rId6" Type="http://schemas.openxmlformats.org/officeDocument/2006/relationships/image" Target="../media/image103.jpeg"/><Relationship Id="rId5" Type="http://schemas.openxmlformats.org/officeDocument/2006/relationships/hyperlink" Target="../../../../../Products/Health/Vestige%20Wait%20Management/Sliming%20Cap%20&amp;%20Patch/Sliming%20Cap%20Ingradients/Garcenia%20Combogia.pptx" TargetMode="External"/><Relationship Id="rId10" Type="http://schemas.openxmlformats.org/officeDocument/2006/relationships/hyperlink" Target="file:///E:\VESTIGE\VESTIGE%20Education\Products\Health\Vestige%20Wait%20Management\demo.pptx" TargetMode="External"/><Relationship Id="rId4" Type="http://schemas.openxmlformats.org/officeDocument/2006/relationships/image" Target="../media/image102.jpeg"/><Relationship Id="rId9" Type="http://schemas.openxmlformats.org/officeDocument/2006/relationships/hyperlink" Target="file:///E:\VESTIGE\VESTIGE%20Education\Products\Health\Vestige%20Wait%20Management\Weight%20Management%20Hindi_Video.fl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8.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xml"/><Relationship Id="rId6" Type="http://schemas.openxmlformats.org/officeDocument/2006/relationships/hyperlink" Target="file:///E:\VESTIGE\VESTIGE%20Education\Products\Health\Immunity%20Boost\Noni\BENEFITS.pptx" TargetMode="External"/><Relationship Id="rId5" Type="http://schemas.openxmlformats.org/officeDocument/2006/relationships/hyperlink" Target="file:///E:\VESTIGE\VESTIGE%20Education\Products\Health\Immunity%20Boost\Noni\Vedio\NONI%20ENGLISH.DAT" TargetMode="External"/><Relationship Id="rId4" Type="http://schemas.openxmlformats.org/officeDocument/2006/relationships/hyperlink" Target="file:///E:\VESTIGE\VESTIGE%20Education\Products\Health\Immunity%20Boost\Noni\Vedio\NONI%20ASSAMESE.DA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 Id="rId6" Type="http://schemas.openxmlformats.org/officeDocument/2006/relationships/hyperlink" Target="file:///E:\VESTIGE\VESTIGE%20Education\Products\Health\Immunity%20Boost\Spirulina\Vedio\SPIRULINA%20ENGLISH.DAT" TargetMode="External"/><Relationship Id="rId5" Type="http://schemas.openxmlformats.org/officeDocument/2006/relationships/hyperlink" Target="file:///E:\VESTIGE\VESTIGE%20Education\Products\Health\Immunity%20Boost\Spirulina\Vedio\SPIRULINA%20ASSAMESE.DAT" TargetMode="External"/><Relationship Id="rId4" Type="http://schemas.openxmlformats.org/officeDocument/2006/relationships/hyperlink" Target="file:///E:\VESTIGE\VESTIGE%20Education\Products\Health\Immunity%20Boost\Spirulina\SPIRULINA%20FOOD%20VALUE.ppt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file:///E:\VESTIGE\VESTIGE%20Education\Products\Health\Immunity%20Boost\Colostrum\Colostrum%20-%20The%20Healing%20Miracle%20(2012).mp4" TargetMode="External"/><Relationship Id="rId2"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15.jpeg"/><Relationship Id="rId5" Type="http://schemas.openxmlformats.org/officeDocument/2006/relationships/hyperlink" Target="file:///E:\VESTIGE\VESTIGE%20Education\Products\Health\Immunity%20Boost\Colostrum\VESTIGE%20COLOSTRUM.pptx" TargetMode="External"/><Relationship Id="rId4" Type="http://schemas.openxmlformats.org/officeDocument/2006/relationships/hyperlink" Target="file:///E:\VESTIGE\VESTIGE%20Education\Products\Health\Immunity%20Boost\Colostrum\COLOSTRUM.ppt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8.xml"/><Relationship Id="rId4" Type="http://schemas.openxmlformats.org/officeDocument/2006/relationships/hyperlink" Target="file:///E:\VESTIGE\VESTIGE%20Education\Products\Health\Immunity%20Boost\Aloevera\BENEFITS%20OF%20ALOEVERA.pptx"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file:///E:\VESTIGE\VESTIGE%20Education\Products\Health\Detox%20&amp;%20Rejuvination\Ganoderma\VESTIGE%20Ganoderma%20final.pptx" TargetMode="External"/><Relationship Id="rId2" Type="http://schemas.openxmlformats.org/officeDocument/2006/relationships/image" Target="../media/image122.png"/><Relationship Id="rId1" Type="http://schemas.openxmlformats.org/officeDocument/2006/relationships/slideLayout" Target="../slideLayouts/slideLayout18.xml"/><Relationship Id="rId6" Type="http://schemas.openxmlformats.org/officeDocument/2006/relationships/hyperlink" Target="file:///E:\VESTIGE\VESTIGE%20Education\Products\Health\Detox%20&amp;%20Rejuvination\Ganoderma\GANODERMA%20ENGLISH.DAT" TargetMode="External"/><Relationship Id="rId5" Type="http://schemas.openxmlformats.org/officeDocument/2006/relationships/hyperlink" Target="file:///E:\VESTIGE\VESTIGE%20Education\Products\Health\Detox%20&amp;%20Rejuvination\Ganoderma\GANODERMA%20ASSAMESE.DAT" TargetMode="External"/><Relationship Id="rId4" Type="http://schemas.openxmlformats.org/officeDocument/2006/relationships/image" Target="../media/image124.jpe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8.xml"/><Relationship Id="rId6" Type="http://schemas.openxmlformats.org/officeDocument/2006/relationships/hyperlink" Target="file:///E:\VESTIGE\VESTIGE%20Education\Products\Health\Detox%20&amp;%20Rejuvination\Dtox\FEET,%20INGRADIENTS,%20RESULTS.pptx" TargetMode="External"/><Relationship Id="rId5" Type="http://schemas.openxmlformats.org/officeDocument/2006/relationships/hyperlink" Target="file:///E:\VESTIGE\VESTIGE%20Education\Products\Health\Detox%20&amp;%20Rejuvination\Dtox\DTOX%20ENGLISH.DAT" TargetMode="External"/><Relationship Id="rId4" Type="http://schemas.openxmlformats.org/officeDocument/2006/relationships/hyperlink" Target="file:///E:\VESTIGE\VESTIGE%20Education\Products\Health\Detox%20&amp;%20Rejuvination\Dtox\DTOX%20ASSAMESE.DA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file:///E:\VESTIGE\VESTIGE%20Education\Products\Health\Detox%20&amp;%20Rejuvination\Dietary%20Fibre\HOW%20FIBRE%20WORKS%20IN%20OUR%20DIGESTIVE%20SYSTEM.pptx" TargetMode="External"/><Relationship Id="rId4" Type="http://schemas.openxmlformats.org/officeDocument/2006/relationships/hyperlink" Target="file:///E:\VESTIGE\VESTIGE%20Education\Products\Health\Detox%20&amp;%20Rejuvination\Dietary%20Fibre\Vestige%20Dietary%20Fiber.ppt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file:///E:\VESTIGE\VESTIGE%20Education\Products\Health\Folic%20&amp;%20Iron\Folic%20&amp;%20Iron%20plus%20ppt.pptx" TargetMode="External"/><Relationship Id="rId2" Type="http://schemas.openxmlformats.org/officeDocument/2006/relationships/hyperlink" Target="file:///E:\VESTIGE\VESTIGE%20Education\Products\Health\Folic%20&amp;%20Iron\WHO%20&amp;%20UNICEF%20REPORT.pptx"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hyperlink" Target="file:///E:\VESTIGE\VESTIGE%20Education\Products\Health\Air%20Purifire\Air%20Purifire%20Vedios\Air%20Purifier%20Demo_Low.m4v" TargetMode="External"/><Relationship Id="rId3" Type="http://schemas.openxmlformats.org/officeDocument/2006/relationships/image" Target="../media/image140.png"/><Relationship Id="rId7" Type="http://schemas.openxmlformats.org/officeDocument/2006/relationships/hyperlink" Target="file:///E:\VESTIGE\VESTIGE%20Education\Products\Health\Air%20Purifire\Air%20Purifire%20Vedios\Vestige%20Sharp%20Cut-MPEG-4%20.mp4" TargetMode="External"/><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hyperlink" Target="file:///E:\VESTIGE\VESTIGE%20Education\Products\Health\Air%20Purifire\Air%20Purifier-PPT.pptx" TargetMode="External"/><Relationship Id="rId5" Type="http://schemas.openxmlformats.org/officeDocument/2006/relationships/image" Target="../media/image133.png"/><Relationship Id="rId4" Type="http://schemas.openxmlformats.org/officeDocument/2006/relationships/image" Target="../media/image138.png"/></Relationships>
</file>

<file path=ppt/slides/_rels/slide66.xml.rels><?xml version="1.0" encoding="UTF-8" standalone="yes"?>
<Relationships xmlns="http://schemas.openxmlformats.org/package/2006/relationships"><Relationship Id="rId3" Type="http://schemas.openxmlformats.org/officeDocument/2006/relationships/hyperlink" Target="file:///E:\VESTIGE\VESTIGE%20Education\Products\Health\Ayusante\ayusante%20launch%20ppt%20final.pptx" TargetMode="External"/><Relationship Id="rId2" Type="http://schemas.openxmlformats.org/officeDocument/2006/relationships/image" Target="../media/image141.jpeg"/><Relationship Id="rId1" Type="http://schemas.openxmlformats.org/officeDocument/2006/relationships/slideLayout" Target="../slideLayouts/slideLayout23.xml"/><Relationship Id="rId4" Type="http://schemas.openxmlformats.org/officeDocument/2006/relationships/hyperlink" Target="file:///E:\VESTIGE\VESTIGE%20Education\Products\Health\Ayusante\Ayurveda.mp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5.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7.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9.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hyperlink" Target="file:///E:\VESTIGE\VESTIGE%20Education\Products\Health\Kitchen\Rice%20Band%20Oil.pptx" TargetMode="External"/><Relationship Id="rId2" Type="http://schemas.openxmlformats.org/officeDocument/2006/relationships/image" Target="../media/image153.png"/><Relationship Id="rId1" Type="http://schemas.openxmlformats.org/officeDocument/2006/relationships/slideLayout" Target="../slideLayouts/slideLayout18.xml"/><Relationship Id="rId4" Type="http://schemas.openxmlformats.org/officeDocument/2006/relationships/hyperlink" Target="file:///E:\VESTIGE\VESTIGE%20Education\Products\Health\Kitchen\INDIA%20TV%20Report.mp4"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18.xml"/><Relationship Id="rId4" Type="http://schemas.openxmlformats.org/officeDocument/2006/relationships/image" Target="../media/image156.jpeg"/></Relationships>
</file>

<file path=ppt/slides/_rels/slide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18.xml"/><Relationship Id="rId4" Type="http://schemas.openxmlformats.org/officeDocument/2006/relationships/hyperlink" Target="file:///E:\VESTIGE\VESTIGE%20Education\Products\Health\Vestige%20Wait%20Management\Protin%20Powder\INVIGO_PROTEIN_POWDER.ppt"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13.xml"/><Relationship Id="rId4" Type="http://schemas.openxmlformats.org/officeDocument/2006/relationships/image" Target="../media/image168.jpeg"/></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8.xml"/><Relationship Id="rId5" Type="http://schemas.openxmlformats.org/officeDocument/2006/relationships/image" Target="../media/image179.png"/><Relationship Id="rId4" Type="http://schemas.openxmlformats.org/officeDocument/2006/relationships/image" Target="../media/image178.png"/></Relationships>
</file>

<file path=ppt/slides/_rels/slide9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8.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9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8.xml"/><Relationship Id="rId4" Type="http://schemas.openxmlformats.org/officeDocument/2006/relationships/image" Target="../media/image189.png"/></Relationships>
</file>

<file path=ppt/slides/_rels/slide9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8.xml"/><Relationship Id="rId4" Type="http://schemas.openxmlformats.org/officeDocument/2006/relationships/image" Target="../media/image192.png"/></Relationships>
</file>

<file path=ppt/slides/_rels/slide9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18.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Action Button: Movie 1">
            <a:hlinkClick r:id="rId3" action="ppaction://hlinkfile" highlightClick="1"/>
          </p:cNvPr>
          <p:cNvSpPr/>
          <p:nvPr/>
        </p:nvSpPr>
        <p:spPr>
          <a:xfrm>
            <a:off x="3733800" y="6477000"/>
            <a:ext cx="1752600"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Corporate Video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67348"/>
            <a:ext cx="3124200" cy="4524316"/>
          </a:xfrm>
          <a:prstGeom prst="rect">
            <a:avLst/>
          </a:prstGeom>
          <a:noFill/>
        </p:spPr>
        <p:txBody>
          <a:bodyPr wrap="square" rtlCol="0">
            <a:spAutoFit/>
          </a:bodyPr>
          <a:lstStyle/>
          <a:p>
            <a:pPr marL="236538" indent="-236538" algn="just">
              <a:buFont typeface="Courier New" pitchFamily="49" charset="0"/>
              <a:buChar char="o"/>
            </a:pPr>
            <a:r>
              <a:rPr lang="en-US" dirty="0" smtClean="0">
                <a:solidFill>
                  <a:schemeClr val="tx1">
                    <a:lumMod val="85000"/>
                    <a:lumOff val="15000"/>
                  </a:schemeClr>
                </a:solidFill>
                <a:ea typeface="ＭＳ Ｐゴシック" pitchFamily="34" charset="-128"/>
              </a:rPr>
              <a:t>State-of-the-art equipment and streamlined processes that comply with the highest global quality standards </a:t>
            </a:r>
          </a:p>
          <a:p>
            <a:pPr marL="236538" indent="-236538" algn="just">
              <a:buFont typeface="Courier New" pitchFamily="49" charset="0"/>
              <a:buChar char="o"/>
            </a:pPr>
            <a:endParaRPr lang="en-US" dirty="0" smtClean="0">
              <a:solidFill>
                <a:schemeClr val="tx1">
                  <a:lumMod val="85000"/>
                  <a:lumOff val="15000"/>
                </a:schemeClr>
              </a:solidFill>
              <a:ea typeface="ＭＳ Ｐゴシック" pitchFamily="34" charset="-128"/>
            </a:endParaRPr>
          </a:p>
          <a:p>
            <a:pPr marL="236538" indent="-236538" algn="just">
              <a:buFont typeface="Courier New" pitchFamily="49" charset="0"/>
              <a:buChar char="o"/>
              <a:defRPr/>
            </a:pPr>
            <a:r>
              <a:rPr lang="en-US" dirty="0" smtClean="0">
                <a:solidFill>
                  <a:schemeClr val="tx1">
                    <a:lumMod val="85000"/>
                    <a:lumOff val="15000"/>
                  </a:schemeClr>
                </a:solidFill>
              </a:rPr>
              <a:t>An in-house R &amp; D lab for innovative product development</a:t>
            </a:r>
          </a:p>
          <a:p>
            <a:pPr marL="236538" indent="-236538" algn="just">
              <a:buFont typeface="Courier New" pitchFamily="49" charset="0"/>
              <a:buChar char="o"/>
              <a:defRPr/>
            </a:pPr>
            <a:endParaRPr lang="en-US" dirty="0" smtClean="0">
              <a:solidFill>
                <a:schemeClr val="tx1">
                  <a:lumMod val="85000"/>
                  <a:lumOff val="15000"/>
                </a:schemeClr>
              </a:solidFill>
            </a:endParaRPr>
          </a:p>
          <a:p>
            <a:pPr marL="236538" indent="-236538" algn="just">
              <a:buFont typeface="Courier New" pitchFamily="49" charset="0"/>
              <a:buChar char="o"/>
              <a:defRPr/>
            </a:pPr>
            <a:r>
              <a:rPr lang="en-US" dirty="0" smtClean="0">
                <a:solidFill>
                  <a:schemeClr val="tx1">
                    <a:lumMod val="85000"/>
                    <a:lumOff val="15000"/>
                  </a:schemeClr>
                </a:solidFill>
              </a:rPr>
              <a:t>A Quality control department to maintain international level quality standards</a:t>
            </a:r>
          </a:p>
          <a:p>
            <a:pPr marL="236538" indent="-236538" algn="just">
              <a:buFont typeface="Courier New" pitchFamily="49" charset="0"/>
              <a:buChar char="o"/>
              <a:defRPr/>
            </a:pPr>
            <a:endParaRPr lang="en-US" dirty="0" smtClean="0">
              <a:solidFill>
                <a:schemeClr val="tx1">
                  <a:lumMod val="85000"/>
                  <a:lumOff val="15000"/>
                </a:schemeClr>
              </a:solidFill>
            </a:endParaRPr>
          </a:p>
          <a:p>
            <a:pPr marL="236538" indent="-236538" algn="just">
              <a:buFont typeface="Courier New" pitchFamily="49" charset="0"/>
              <a:buChar char="o"/>
              <a:defRPr/>
            </a:pPr>
            <a:r>
              <a:rPr lang="en-IN" dirty="0" smtClean="0">
                <a:solidFill>
                  <a:schemeClr val="tx1">
                    <a:lumMod val="85000"/>
                    <a:lumOff val="15000"/>
                  </a:schemeClr>
                </a:solidFill>
                <a:ea typeface="ＭＳ Ｐゴシック" pitchFamily="34" charset="-128"/>
              </a:rPr>
              <a:t>Manufacturing Facility ‘GMP’ &amp; ISO 9001-2008 certified</a:t>
            </a:r>
            <a:r>
              <a:rPr lang="en-US" dirty="0" smtClean="0">
                <a:solidFill>
                  <a:schemeClr val="tx1">
                    <a:lumMod val="85000"/>
                    <a:lumOff val="15000"/>
                  </a:schemeClr>
                </a:solidFill>
                <a:ea typeface="ＭＳ Ｐゴシック" pitchFamily="34" charset="-128"/>
              </a:rPr>
              <a:t>.</a:t>
            </a:r>
            <a:endParaRPr lang="en-IN" dirty="0" smtClean="0">
              <a:solidFill>
                <a:schemeClr val="tx1">
                  <a:lumMod val="85000"/>
                  <a:lumOff val="15000"/>
                </a:schemeClr>
              </a:solidFill>
              <a:ea typeface="ＭＳ Ｐゴシック" pitchFamily="34" charset="-128"/>
            </a:endParaRPr>
          </a:p>
        </p:txBody>
      </p:sp>
      <p:sp>
        <p:nvSpPr>
          <p:cNvPr id="3" name="TextBox 2"/>
          <p:cNvSpPr txBox="1"/>
          <p:nvPr/>
        </p:nvSpPr>
        <p:spPr>
          <a:xfrm>
            <a:off x="304800" y="304800"/>
            <a:ext cx="4610429" cy="553998"/>
          </a:xfrm>
          <a:prstGeom prst="rect">
            <a:avLst/>
          </a:prstGeom>
          <a:noFill/>
        </p:spPr>
        <p:txBody>
          <a:bodyPr wrap="none" rtlCol="0">
            <a:spAutoFit/>
          </a:bodyPr>
          <a:lstStyle/>
          <a:p>
            <a:r>
              <a:rPr lang="en-US" sz="3000" dirty="0" smtClean="0"/>
              <a:t>THE MANUFACTURING UNIT</a:t>
            </a:r>
          </a:p>
        </p:txBody>
      </p:sp>
      <p:pic>
        <p:nvPicPr>
          <p:cNvPr id="7" name="Picture 4" descr="E:\GAIA\factory pics\DSC03499.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20529" t="5036" r="6647" b="8955"/>
          <a:stretch/>
        </p:blipFill>
        <p:spPr bwMode="auto">
          <a:xfrm>
            <a:off x="3489668" y="3505200"/>
            <a:ext cx="2758732" cy="182959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E:\GAIA\factory pics\DSC03502.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l="4018" r="14223"/>
          <a:stretch/>
        </p:blipFill>
        <p:spPr bwMode="auto">
          <a:xfrm>
            <a:off x="6283146" y="3505200"/>
            <a:ext cx="2697446" cy="185266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E:\GAIA\factory pics\DSC03617.JPG"/>
          <p:cNvPicPr>
            <a:picLocks noChangeAspect="1" noChangeArrowheads="1"/>
          </p:cNvPicPr>
          <p:nvPr/>
        </p:nvPicPr>
        <p:blipFill rotWithShape="1">
          <a:blip r:embed="rId4" cstate="email">
            <a:extLst>
              <a:ext uri="{28A0092B-C50C-407E-A947-70E740481C1C}">
                <a14:useLocalDpi xmlns:a14="http://schemas.microsoft.com/office/drawing/2010/main" xmlns="" val="0"/>
              </a:ext>
            </a:extLst>
          </a:blip>
          <a:srcRect l="19356"/>
          <a:stretch/>
        </p:blipFill>
        <p:spPr bwMode="auto">
          <a:xfrm>
            <a:off x="6324600" y="1348458"/>
            <a:ext cx="2659653" cy="185194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DSC03563.JPG"/>
          <p:cNvPicPr>
            <a:picLocks noChangeAspect="1"/>
          </p:cNvPicPr>
          <p:nvPr/>
        </p:nvPicPr>
        <p:blipFill>
          <a:blip r:embed="rId5" cstate="email"/>
          <a:srcRect t="15789" r="31557"/>
          <a:stretch>
            <a:fillRect/>
          </a:stretch>
        </p:blipFill>
        <p:spPr>
          <a:xfrm>
            <a:off x="3581400" y="1371600"/>
            <a:ext cx="2698851" cy="1864793"/>
          </a:xfrm>
          <a:prstGeom prst="rect">
            <a:avLst/>
          </a:prstGeom>
        </p:spPr>
      </p:pic>
      <p:pic>
        <p:nvPicPr>
          <p:cNvPr id="11" name="Picture 2" descr="\\SWAPNA\Swapna\10year ppt\images\AssemblyShop.jpg"/>
          <p:cNvPicPr>
            <a:picLocks noChangeAspect="1" noChangeArrowheads="1"/>
          </p:cNvPicPr>
          <p:nvPr/>
        </p:nvPicPr>
        <p:blipFill rotWithShape="1">
          <a:blip r:embed="rId6" cstate="email">
            <a:extLst>
              <a:ext uri="{28A0092B-C50C-407E-A947-70E740481C1C}">
                <a14:useLocalDpi xmlns="" xmlns:a14="http://schemas.microsoft.com/office/drawing/2010/main" val="0"/>
              </a:ext>
            </a:extLst>
          </a:blip>
          <a:srcRect l="11651" t="10373" r="10049" b="18070"/>
          <a:stretch/>
        </p:blipFill>
        <p:spPr bwMode="auto">
          <a:xfrm>
            <a:off x="0" y="0"/>
            <a:ext cx="9144000"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Content Placeholder 2"/>
          <p:cNvSpPr txBox="1">
            <a:spLocks/>
          </p:cNvSpPr>
          <p:nvPr/>
        </p:nvSpPr>
        <p:spPr>
          <a:xfrm>
            <a:off x="1981200" y="5638800"/>
            <a:ext cx="6858000" cy="609600"/>
          </a:xfrm>
          <a:prstGeom prst="rect">
            <a:avLst/>
          </a:prstGeom>
          <a:ln>
            <a:solidFill>
              <a:srgbClr val="FF0000"/>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3"/>
          </a:lnRef>
          <a:fillRef idx="2">
            <a:schemeClr val="accent3"/>
          </a:fillRef>
          <a:effectRef idx="1">
            <a:schemeClr val="accent3"/>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b="1" dirty="0" smtClean="0">
                <a:solidFill>
                  <a:schemeClr val="accent6"/>
                </a:solidFill>
                <a:latin typeface="Tahoma" pitchFamily="34" charset="0"/>
                <a:cs typeface="Tahoma" pitchFamily="34" charset="0"/>
              </a:rPr>
              <a:t>World Class Manufacturing Unit</a:t>
            </a:r>
            <a:endParaRPr lang="en-US" b="1" dirty="0">
              <a:solidFill>
                <a:schemeClr val="accent6"/>
              </a:solidFill>
              <a:latin typeface="Tahoma" pitchFamily="34"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2" descr="soap.jpg"/>
          <p:cNvPicPr>
            <a:picLocks noChangeAspect="1"/>
          </p:cNvPicPr>
          <p:nvPr/>
        </p:nvPicPr>
        <p:blipFill>
          <a:blip r:embed="rId2" cstate="email"/>
          <a:srcRect/>
          <a:stretch>
            <a:fillRect/>
          </a:stretch>
        </p:blipFill>
        <p:spPr bwMode="auto">
          <a:xfrm>
            <a:off x="3657600" y="1752600"/>
            <a:ext cx="1905000" cy="1106488"/>
          </a:xfrm>
          <a:prstGeom prst="rect">
            <a:avLst/>
          </a:prstGeom>
          <a:noFill/>
          <a:ln w="9525">
            <a:noFill/>
            <a:miter lim="800000"/>
            <a:headEnd/>
            <a:tailEnd/>
          </a:ln>
        </p:spPr>
      </p:pic>
      <p:sp>
        <p:nvSpPr>
          <p:cNvPr id="3" name="Rectangle 2"/>
          <p:cNvSpPr/>
          <p:nvPr/>
        </p:nvSpPr>
        <p:spPr>
          <a:xfrm>
            <a:off x="3657600" y="2859088"/>
            <a:ext cx="17526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grpSp>
        <p:nvGrpSpPr>
          <p:cNvPr id="4" name="Group 37"/>
          <p:cNvGrpSpPr>
            <a:grpSpLocks/>
          </p:cNvGrpSpPr>
          <p:nvPr/>
        </p:nvGrpSpPr>
        <p:grpSpPr bwMode="auto">
          <a:xfrm>
            <a:off x="533400" y="1752600"/>
            <a:ext cx="1676400" cy="1524000"/>
            <a:chOff x="5638800" y="1295400"/>
            <a:chExt cx="1676400" cy="1524000"/>
          </a:xfrm>
        </p:grpSpPr>
        <p:sp>
          <p:nvSpPr>
            <p:cNvPr id="5" name="Rectangle 4"/>
            <p:cNvSpPr/>
            <p:nvPr/>
          </p:nvSpPr>
          <p:spPr>
            <a:xfrm>
              <a:off x="5638800" y="1295400"/>
              <a:ext cx="1676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9" descr="D:\Vestige product PNG\new\Nourishing &amp; Moisturising Soap.jpg"/>
            <p:cNvPicPr>
              <a:picLocks noChangeAspect="1" noChangeArrowheads="1"/>
            </p:cNvPicPr>
            <p:nvPr/>
          </p:nvPicPr>
          <p:blipFill>
            <a:blip r:embed="rId3" cstate="print"/>
            <a:srcRect l="10545" t="12659" r="10545"/>
            <a:stretch>
              <a:fillRect/>
            </a:stretch>
          </p:blipFill>
          <p:spPr bwMode="auto">
            <a:xfrm>
              <a:off x="5943600" y="1752600"/>
              <a:ext cx="1143000" cy="1053816"/>
            </a:xfrm>
            <a:prstGeom prst="rect">
              <a:avLst/>
            </a:prstGeom>
            <a:noFill/>
            <a:ln w="9525">
              <a:noFill/>
              <a:miter lim="800000"/>
              <a:headEnd/>
              <a:tailEnd/>
            </a:ln>
          </p:spPr>
        </p:pic>
      </p:grpSp>
      <p:sp>
        <p:nvSpPr>
          <p:cNvPr id="7" name="Rectangle 6"/>
          <p:cNvSpPr/>
          <p:nvPr/>
        </p:nvSpPr>
        <p:spPr>
          <a:xfrm>
            <a:off x="609600" y="3276600"/>
            <a:ext cx="16002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8" name="Rectangle 7"/>
          <p:cNvSpPr/>
          <p:nvPr/>
        </p:nvSpPr>
        <p:spPr>
          <a:xfrm>
            <a:off x="6781800" y="3276600"/>
            <a:ext cx="16002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9" name="Rectangle 8"/>
          <p:cNvSpPr/>
          <p:nvPr/>
        </p:nvSpPr>
        <p:spPr>
          <a:xfrm>
            <a:off x="255588" y="284162"/>
            <a:ext cx="3131691"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BODY CARE</a:t>
            </a:r>
            <a:endParaRPr lang="en-GB" sz="3000" spc="1000" dirty="0">
              <a:latin typeface="+mj-lt"/>
            </a:endParaRPr>
          </a:p>
        </p:txBody>
      </p:sp>
      <p:sp>
        <p:nvSpPr>
          <p:cNvPr id="11" name="TextBox 10"/>
          <p:cNvSpPr txBox="1"/>
          <p:nvPr/>
        </p:nvSpPr>
        <p:spPr>
          <a:xfrm>
            <a:off x="609600" y="3429000"/>
            <a:ext cx="1524000" cy="461665"/>
          </a:xfrm>
          <a:prstGeom prst="rect">
            <a:avLst/>
          </a:prstGeom>
          <a:noFill/>
        </p:spPr>
        <p:txBody>
          <a:bodyPr wrap="square" rtlCol="0">
            <a:spAutoFit/>
          </a:bodyPr>
          <a:lstStyle/>
          <a:p>
            <a:pPr algn="ctr"/>
            <a:r>
              <a:rPr lang="en-US" sz="1200" dirty="0" smtClean="0">
                <a:solidFill>
                  <a:schemeClr val="bg1"/>
                </a:solidFill>
                <a:latin typeface="+mj-lt"/>
              </a:rPr>
              <a:t>Assure Nourishing &amp; Moisturising Soap </a:t>
            </a:r>
            <a:endParaRPr lang="en-US" sz="1200" dirty="0">
              <a:solidFill>
                <a:schemeClr val="bg1"/>
              </a:solidFill>
              <a:latin typeface="+mj-lt"/>
            </a:endParaRPr>
          </a:p>
        </p:txBody>
      </p:sp>
      <p:sp>
        <p:nvSpPr>
          <p:cNvPr id="12" name="TextBox 11"/>
          <p:cNvSpPr txBox="1"/>
          <p:nvPr/>
        </p:nvSpPr>
        <p:spPr>
          <a:xfrm>
            <a:off x="3810000" y="3083223"/>
            <a:ext cx="1524000" cy="461665"/>
          </a:xfrm>
          <a:prstGeom prst="rect">
            <a:avLst/>
          </a:prstGeom>
          <a:noFill/>
        </p:spPr>
        <p:txBody>
          <a:bodyPr wrap="square" rtlCol="0">
            <a:spAutoFit/>
          </a:bodyPr>
          <a:lstStyle/>
          <a:p>
            <a:pPr algn="ctr"/>
            <a:r>
              <a:rPr lang="en-US" sz="1200" dirty="0" smtClean="0">
                <a:solidFill>
                  <a:schemeClr val="bg1"/>
                </a:solidFill>
                <a:latin typeface="+mj-lt"/>
              </a:rPr>
              <a:t>Assure Complexion Bar</a:t>
            </a:r>
          </a:p>
        </p:txBody>
      </p:sp>
      <p:sp>
        <p:nvSpPr>
          <p:cNvPr id="13" name="TextBox 12"/>
          <p:cNvSpPr txBox="1"/>
          <p:nvPr/>
        </p:nvSpPr>
        <p:spPr>
          <a:xfrm>
            <a:off x="6858000" y="3429000"/>
            <a:ext cx="1524000" cy="276999"/>
          </a:xfrm>
          <a:prstGeom prst="rect">
            <a:avLst/>
          </a:prstGeom>
          <a:noFill/>
        </p:spPr>
        <p:txBody>
          <a:bodyPr wrap="square" rtlCol="0">
            <a:spAutoFit/>
          </a:bodyPr>
          <a:lstStyle/>
          <a:p>
            <a:pPr algn="ctr"/>
            <a:r>
              <a:rPr lang="en-US" sz="1200" dirty="0" smtClean="0">
                <a:solidFill>
                  <a:schemeClr val="bg1"/>
                </a:solidFill>
                <a:latin typeface="+mj-lt"/>
              </a:rPr>
              <a:t>Assure Hand Wash</a:t>
            </a:r>
          </a:p>
        </p:txBody>
      </p:sp>
      <p:sp>
        <p:nvSpPr>
          <p:cNvPr id="14" name="TextBox 13"/>
          <p:cNvSpPr txBox="1"/>
          <p:nvPr/>
        </p:nvSpPr>
        <p:spPr>
          <a:xfrm>
            <a:off x="609600" y="4140875"/>
            <a:ext cx="1600200" cy="1384995"/>
          </a:xfrm>
          <a:prstGeom prst="rect">
            <a:avLst/>
          </a:prstGeom>
          <a:noFill/>
        </p:spPr>
        <p:txBody>
          <a:bodyPr wrap="square" rtlCol="0">
            <a:spAutoFit/>
          </a:bodyPr>
          <a:lstStyle/>
          <a:p>
            <a:pPr marL="117475" indent="-117475" algn="just">
              <a:tabLst>
                <a:tab pos="117475" algn="l"/>
              </a:tabLst>
            </a:pPr>
            <a:r>
              <a:rPr lang="en-US" sz="1400" dirty="0" smtClean="0">
                <a:latin typeface="+mj-lt"/>
              </a:rPr>
              <a:t>• Unique blend of </a:t>
            </a:r>
            <a:r>
              <a:rPr lang="en-US" sz="1400" dirty="0" err="1" smtClean="0">
                <a:latin typeface="+mj-lt"/>
              </a:rPr>
              <a:t>Neem</a:t>
            </a:r>
            <a:r>
              <a:rPr lang="en-US" sz="1400" dirty="0" smtClean="0">
                <a:latin typeface="+mj-lt"/>
              </a:rPr>
              <a:t>, </a:t>
            </a:r>
            <a:r>
              <a:rPr lang="en-US" sz="1400" dirty="0" err="1" smtClean="0">
                <a:latin typeface="+mj-lt"/>
              </a:rPr>
              <a:t>Tulsi</a:t>
            </a:r>
            <a:r>
              <a:rPr lang="en-US" sz="1400" dirty="0" smtClean="0">
                <a:latin typeface="+mj-lt"/>
              </a:rPr>
              <a:t> and </a:t>
            </a:r>
            <a:r>
              <a:rPr lang="en-US" sz="1400" dirty="0" err="1" smtClean="0">
                <a:latin typeface="+mj-lt"/>
              </a:rPr>
              <a:t>Pudina</a:t>
            </a:r>
            <a:r>
              <a:rPr lang="en-US" sz="1400" dirty="0" smtClean="0">
                <a:latin typeface="+mj-lt"/>
              </a:rPr>
              <a:t>.</a:t>
            </a:r>
          </a:p>
          <a:p>
            <a:pPr marL="117475" indent="-117475" algn="just">
              <a:tabLst>
                <a:tab pos="117475" algn="l"/>
              </a:tabLst>
            </a:pPr>
            <a:r>
              <a:rPr lang="en-US" sz="1400" dirty="0" smtClean="0">
                <a:latin typeface="+mj-lt"/>
              </a:rPr>
              <a:t>•Cleanses, disinfects and   refreshes skin.</a:t>
            </a:r>
            <a:endParaRPr lang="en-US" sz="1400" dirty="0">
              <a:latin typeface="+mj-lt"/>
            </a:endParaRPr>
          </a:p>
        </p:txBody>
      </p:sp>
      <p:sp>
        <p:nvSpPr>
          <p:cNvPr id="15" name="TextBox 14"/>
          <p:cNvSpPr txBox="1"/>
          <p:nvPr/>
        </p:nvSpPr>
        <p:spPr>
          <a:xfrm>
            <a:off x="3505200" y="3723363"/>
            <a:ext cx="1981200" cy="1815882"/>
          </a:xfrm>
          <a:prstGeom prst="rect">
            <a:avLst/>
          </a:prstGeom>
          <a:noFill/>
        </p:spPr>
        <p:txBody>
          <a:bodyPr wrap="square" rtlCol="0">
            <a:spAutoFit/>
          </a:bodyPr>
          <a:lstStyle/>
          <a:p>
            <a:pPr marL="117475" indent="-117475" algn="just">
              <a:tabLst>
                <a:tab pos="117475" algn="l"/>
              </a:tabLst>
            </a:pPr>
            <a:r>
              <a:rPr lang="en-US" sz="1400" dirty="0" smtClean="0">
                <a:latin typeface="+mj-lt"/>
              </a:rPr>
              <a:t>•	Glycerin based Bathing Bar.</a:t>
            </a:r>
          </a:p>
          <a:p>
            <a:pPr marL="117475" indent="-117475" algn="just">
              <a:tabLst>
                <a:tab pos="117475" algn="l"/>
              </a:tabLst>
            </a:pPr>
            <a:r>
              <a:rPr lang="en-US" sz="1400" dirty="0" smtClean="0">
                <a:latin typeface="+mj-lt"/>
              </a:rPr>
              <a:t>•	Enriched with </a:t>
            </a:r>
            <a:r>
              <a:rPr lang="en-US" sz="1400" dirty="0" err="1" smtClean="0">
                <a:latin typeface="+mj-lt"/>
              </a:rPr>
              <a:t>Kesar</a:t>
            </a:r>
            <a:r>
              <a:rPr lang="en-US" sz="1400" dirty="0" smtClean="0">
                <a:latin typeface="+mj-lt"/>
              </a:rPr>
              <a:t>, Olives and Honey.</a:t>
            </a:r>
          </a:p>
          <a:p>
            <a:pPr marL="117475" indent="-117475" algn="just">
              <a:tabLst>
                <a:tab pos="117475" algn="l"/>
              </a:tabLst>
            </a:pPr>
            <a:r>
              <a:rPr lang="en-US" sz="1400" dirty="0" smtClean="0">
                <a:latin typeface="+mj-lt"/>
              </a:rPr>
              <a:t>•	Cleanses skin, enhances complexion, moisturizes from within.</a:t>
            </a:r>
            <a:endParaRPr lang="en-US" sz="1400" dirty="0">
              <a:latin typeface="+mj-lt"/>
            </a:endParaRPr>
          </a:p>
        </p:txBody>
      </p:sp>
      <p:sp>
        <p:nvSpPr>
          <p:cNvPr id="16" name="TextBox 15"/>
          <p:cNvSpPr txBox="1"/>
          <p:nvPr/>
        </p:nvSpPr>
        <p:spPr>
          <a:xfrm>
            <a:off x="6858000" y="4140875"/>
            <a:ext cx="1524000" cy="1600438"/>
          </a:xfrm>
          <a:prstGeom prst="rect">
            <a:avLst/>
          </a:prstGeom>
          <a:noFill/>
        </p:spPr>
        <p:txBody>
          <a:bodyPr wrap="square" rtlCol="0">
            <a:spAutoFit/>
          </a:bodyPr>
          <a:lstStyle/>
          <a:p>
            <a:pPr marL="117475" indent="-117475" algn="just">
              <a:tabLst>
                <a:tab pos="117475" algn="l"/>
              </a:tabLst>
            </a:pPr>
            <a:r>
              <a:rPr lang="en-US" sz="1400" dirty="0" smtClean="0">
                <a:latin typeface="+mj-lt"/>
              </a:rPr>
              <a:t>• </a:t>
            </a:r>
            <a:r>
              <a:rPr lang="en-US" sz="1400" dirty="0"/>
              <a:t>Enriched with </a:t>
            </a:r>
            <a:r>
              <a:rPr lang="en-US" sz="1400" dirty="0" err="1"/>
              <a:t>neem</a:t>
            </a:r>
            <a:r>
              <a:rPr lang="en-US" sz="1400" dirty="0"/>
              <a:t> and </a:t>
            </a:r>
            <a:r>
              <a:rPr lang="en-US" sz="1400" dirty="0" smtClean="0"/>
              <a:t>Aloe </a:t>
            </a:r>
            <a:r>
              <a:rPr lang="en-US" sz="1400" dirty="0"/>
              <a:t>V</a:t>
            </a:r>
            <a:r>
              <a:rPr lang="en-US" sz="1400" dirty="0" smtClean="0"/>
              <a:t>era extracts</a:t>
            </a:r>
          </a:p>
          <a:p>
            <a:pPr marL="117475" indent="-117475" algn="just">
              <a:tabLst>
                <a:tab pos="117475" algn="l"/>
              </a:tabLst>
            </a:pPr>
            <a:r>
              <a:rPr lang="en-US" sz="1400" dirty="0"/>
              <a:t>• </a:t>
            </a:r>
            <a:r>
              <a:rPr lang="en-US" sz="1400" dirty="0" smtClean="0"/>
              <a:t>Offers </a:t>
            </a:r>
            <a:r>
              <a:rPr lang="en-US" sz="1400" dirty="0"/>
              <a:t>gentle yet effective care for </a:t>
            </a:r>
            <a:r>
              <a:rPr lang="en-US" sz="1400" dirty="0" smtClean="0"/>
              <a:t> </a:t>
            </a:r>
            <a:r>
              <a:rPr lang="en-US" sz="1400" dirty="0"/>
              <a:t>hands</a:t>
            </a:r>
          </a:p>
          <a:p>
            <a:pPr marL="117475" indent="-117475" algn="just">
              <a:tabLst>
                <a:tab pos="117475" algn="l"/>
              </a:tabLst>
            </a:pPr>
            <a:endParaRPr lang="en-US" sz="1400" dirty="0" smtClean="0"/>
          </a:p>
        </p:txBody>
      </p:sp>
      <p:pic>
        <p:nvPicPr>
          <p:cNvPr id="17" name="Picture 5" descr="\\ABHINAV-PC\product for web\Personal Care\Body Care\Handwash_new.png"/>
          <p:cNvPicPr>
            <a:picLocks noChangeAspect="1" noChangeArrowheads="1"/>
          </p:cNvPicPr>
          <p:nvPr/>
        </p:nvPicPr>
        <p:blipFill>
          <a:blip r:embed="rId4" cstate="print"/>
          <a:srcRect b="8434"/>
          <a:stretch>
            <a:fillRect/>
          </a:stretch>
        </p:blipFill>
        <p:spPr bwMode="auto">
          <a:xfrm>
            <a:off x="6781800" y="800704"/>
            <a:ext cx="1752600" cy="2399696"/>
          </a:xfrm>
          <a:prstGeom prst="rect">
            <a:avLst/>
          </a:prstGeom>
          <a:noFill/>
        </p:spPr>
      </p:pic>
    </p:spTree>
    <p:extLst>
      <p:ext uri="{BB962C8B-B14F-4D97-AF65-F5344CB8AC3E}">
        <p14:creationId xmlns:p14="http://schemas.microsoft.com/office/powerpoint/2010/main" xmlns="" val="38043020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666750" y="3200400"/>
            <a:ext cx="173355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bg1">
                    <a:lumMod val="95000"/>
                  </a:schemeClr>
                </a:solidFill>
              </a:rPr>
              <a:t>Vescare</a:t>
            </a:r>
            <a:r>
              <a:rPr lang="en-US" sz="1200" dirty="0" smtClean="0">
                <a:solidFill>
                  <a:schemeClr val="bg1">
                    <a:lumMod val="95000"/>
                  </a:schemeClr>
                </a:solidFill>
              </a:rPr>
              <a:t> </a:t>
            </a:r>
            <a:r>
              <a:rPr lang="en-US" sz="1200" dirty="0" err="1" smtClean="0">
                <a:solidFill>
                  <a:schemeClr val="bg1">
                    <a:lumMod val="95000"/>
                  </a:schemeClr>
                </a:solidFill>
              </a:rPr>
              <a:t>Insta</a:t>
            </a:r>
            <a:r>
              <a:rPr lang="en-US" sz="1200" dirty="0" smtClean="0">
                <a:solidFill>
                  <a:schemeClr val="bg1">
                    <a:lumMod val="95000"/>
                  </a:schemeClr>
                </a:solidFill>
              </a:rPr>
              <a:t> Relief Cream</a:t>
            </a:r>
            <a:endParaRPr lang="en-US" sz="1200" dirty="0">
              <a:solidFill>
                <a:schemeClr val="bg1">
                  <a:lumMod val="95000"/>
                </a:schemeClr>
              </a:solidFill>
            </a:endParaRPr>
          </a:p>
        </p:txBody>
      </p:sp>
      <p:sp>
        <p:nvSpPr>
          <p:cNvPr id="6" name="Rectangle 5"/>
          <p:cNvSpPr/>
          <p:nvPr/>
        </p:nvSpPr>
        <p:spPr>
          <a:xfrm>
            <a:off x="255588" y="284162"/>
            <a:ext cx="2951449"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SELF CARE</a:t>
            </a:r>
            <a:endParaRPr lang="en-GB" sz="3000" spc="1000" dirty="0">
              <a:latin typeface="+mj-lt"/>
            </a:endParaRPr>
          </a:p>
        </p:txBody>
      </p:sp>
      <p:sp>
        <p:nvSpPr>
          <p:cNvPr id="8" name="TextBox 7"/>
          <p:cNvSpPr txBox="1"/>
          <p:nvPr/>
        </p:nvSpPr>
        <p:spPr>
          <a:xfrm>
            <a:off x="304800" y="4127718"/>
            <a:ext cx="2324100" cy="1815882"/>
          </a:xfrm>
          <a:prstGeom prst="rect">
            <a:avLst/>
          </a:prstGeom>
          <a:noFill/>
        </p:spPr>
        <p:txBody>
          <a:bodyPr wrap="square" rtlCol="0">
            <a:spAutoFit/>
          </a:bodyPr>
          <a:lstStyle/>
          <a:p>
            <a:pPr marL="285750" indent="-285750">
              <a:buFont typeface="Arial" pitchFamily="34" charset="0"/>
              <a:buChar char="•"/>
            </a:pPr>
            <a:r>
              <a:rPr lang="en-US" sz="1400" dirty="0" smtClean="0"/>
              <a:t>Fast </a:t>
            </a:r>
            <a:r>
              <a:rPr lang="en-US" sz="1400" dirty="0"/>
              <a:t>acting relief formula, enriched with eucalyptus and wintergreen oil to relief </a:t>
            </a:r>
            <a:r>
              <a:rPr lang="en-US" sz="1400" dirty="0" smtClean="0"/>
              <a:t>discomfort</a:t>
            </a:r>
            <a:endParaRPr lang="en-US" sz="1400" dirty="0"/>
          </a:p>
          <a:p>
            <a:pPr marL="285750" indent="-285750">
              <a:buFont typeface="Arial" pitchFamily="34" charset="0"/>
              <a:buChar char="•"/>
            </a:pPr>
            <a:r>
              <a:rPr lang="en-US" sz="1400" dirty="0"/>
              <a:t>Non-greasy cream that absorbs easily into the skin giving an instant cool </a:t>
            </a:r>
            <a:r>
              <a:rPr lang="en-US" sz="1400" dirty="0" smtClean="0"/>
              <a:t>sensation</a:t>
            </a:r>
            <a:endParaRPr lang="en-US" sz="1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53131" y="990600"/>
            <a:ext cx="1127762" cy="2209800"/>
          </a:xfrm>
          <a:prstGeom prst="rect">
            <a:avLst/>
          </a:prstGeom>
        </p:spPr>
      </p:pic>
      <p:pic>
        <p:nvPicPr>
          <p:cNvPr id="7" name="Picture 6" descr="Body Wash.png"/>
          <p:cNvPicPr>
            <a:picLocks noChangeAspect="1"/>
          </p:cNvPicPr>
          <p:nvPr/>
        </p:nvPicPr>
        <p:blipFill>
          <a:blip r:embed="rId3" cstate="email"/>
          <a:stretch>
            <a:fillRect/>
          </a:stretch>
        </p:blipFill>
        <p:spPr>
          <a:xfrm>
            <a:off x="2952750" y="914400"/>
            <a:ext cx="1371600" cy="2362200"/>
          </a:xfrm>
          <a:prstGeom prst="rect">
            <a:avLst/>
          </a:prstGeom>
        </p:spPr>
      </p:pic>
      <p:sp>
        <p:nvSpPr>
          <p:cNvPr id="9" name="Rectangle 8"/>
          <p:cNvSpPr/>
          <p:nvPr/>
        </p:nvSpPr>
        <p:spPr>
          <a:xfrm>
            <a:off x="2819400" y="3200400"/>
            <a:ext cx="173355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lumMod val="95000"/>
                  </a:schemeClr>
                </a:solidFill>
              </a:rPr>
              <a:t>Body Wash</a:t>
            </a:r>
            <a:endParaRPr lang="en-US" sz="1200" dirty="0">
              <a:solidFill>
                <a:schemeClr val="bg1">
                  <a:lumMod val="95000"/>
                </a:schemeClr>
              </a:solidFill>
            </a:endParaRPr>
          </a:p>
        </p:txBody>
      </p:sp>
      <p:sp>
        <p:nvSpPr>
          <p:cNvPr id="10" name="TextBox 9"/>
          <p:cNvSpPr txBox="1"/>
          <p:nvPr/>
        </p:nvSpPr>
        <p:spPr>
          <a:xfrm>
            <a:off x="2876550" y="4101405"/>
            <a:ext cx="1676400" cy="1169551"/>
          </a:xfrm>
          <a:prstGeom prst="rect">
            <a:avLst/>
          </a:prstGeom>
          <a:noFill/>
        </p:spPr>
        <p:txBody>
          <a:bodyPr wrap="square" rtlCol="0">
            <a:spAutoFit/>
          </a:bodyPr>
          <a:lstStyle/>
          <a:p>
            <a:pPr marL="0" lvl="1"/>
            <a:r>
              <a:rPr lang="en-US" sz="1400" kern="0" dirty="0">
                <a:cs typeface="Calibri" pitchFamily="34" charset="0"/>
              </a:rPr>
              <a:t>Enriched with Wheat, Soy Proteins and Ginseng Root Extract</a:t>
            </a:r>
            <a:endParaRPr lang="en-US" sz="1400" b="1" kern="0" dirty="0">
              <a:cs typeface="Calibri" pitchFamily="34" charset="0"/>
            </a:endParaRPr>
          </a:p>
          <a:p>
            <a:endParaRPr lang="en-US" sz="1400" dirty="0">
              <a:cs typeface="Calibri" pitchFamily="34" charset="0"/>
            </a:endParaRPr>
          </a:p>
        </p:txBody>
      </p:sp>
      <p:pic>
        <p:nvPicPr>
          <p:cNvPr id="11" name="Picture 10" descr="Body Polish.png"/>
          <p:cNvPicPr>
            <a:picLocks noChangeAspect="1"/>
          </p:cNvPicPr>
          <p:nvPr/>
        </p:nvPicPr>
        <p:blipFill>
          <a:blip r:embed="rId4" cstate="email"/>
          <a:stretch>
            <a:fillRect/>
          </a:stretch>
        </p:blipFill>
        <p:spPr>
          <a:xfrm>
            <a:off x="5105400" y="914400"/>
            <a:ext cx="1219200" cy="2362200"/>
          </a:xfrm>
          <a:prstGeom prst="rect">
            <a:avLst/>
          </a:prstGeom>
        </p:spPr>
      </p:pic>
      <p:sp>
        <p:nvSpPr>
          <p:cNvPr id="12" name="Rectangle 11"/>
          <p:cNvSpPr/>
          <p:nvPr/>
        </p:nvSpPr>
        <p:spPr>
          <a:xfrm>
            <a:off x="4876800" y="3200400"/>
            <a:ext cx="173355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lumMod val="95000"/>
                  </a:schemeClr>
                </a:solidFill>
              </a:rPr>
              <a:t>Body Polish</a:t>
            </a:r>
            <a:endParaRPr lang="en-US" sz="1200" dirty="0">
              <a:solidFill>
                <a:schemeClr val="bg1">
                  <a:lumMod val="95000"/>
                </a:schemeClr>
              </a:solidFill>
            </a:endParaRPr>
          </a:p>
        </p:txBody>
      </p:sp>
      <p:sp>
        <p:nvSpPr>
          <p:cNvPr id="13" name="Rectangle 2"/>
          <p:cNvSpPr txBox="1">
            <a:spLocks noChangeArrowheads="1"/>
          </p:cNvSpPr>
          <p:nvPr/>
        </p:nvSpPr>
        <p:spPr>
          <a:xfrm>
            <a:off x="4953000" y="4114800"/>
            <a:ext cx="1600200" cy="762000"/>
          </a:xfrm>
          <a:prstGeom prst="rect">
            <a:avLst/>
          </a:prstGeom>
        </p:spPr>
        <p:txBody>
          <a:bodyPr vert="horz" lIns="91440" tIns="45720" rIns="91440" bIns="45720" rtlCol="0" anchor="ctr">
            <a:normAutofit fontScale="97500"/>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sz="1400" kern="0" dirty="0" smtClean="0">
                <a:latin typeface="Calibri" pitchFamily="34" charset="0"/>
                <a:cs typeface="Times New Roman" pitchFamily="18" charset="0"/>
              </a:rPr>
              <a:t>Enriched with Kiwi and Strawberry Extracts</a:t>
            </a:r>
            <a:endParaRPr kumimoji="0" lang="en-US" sz="1400" b="1" i="0" u="none" strike="noStrike" kern="0" cap="none" spc="0" normalizeH="0" baseline="0" noProof="0" dirty="0" smtClean="0">
              <a:ln>
                <a:noFill/>
              </a:ln>
              <a:effectLst/>
              <a:uLnTx/>
              <a:uFillTx/>
              <a:latin typeface="Calibri" pitchFamily="34" charset="0"/>
              <a:cs typeface="Times New Roman" pitchFamily="18" charset="0"/>
            </a:endParaRPr>
          </a:p>
        </p:txBody>
      </p:sp>
      <p:pic>
        <p:nvPicPr>
          <p:cNvPr id="14" name="Picture 2" descr="D:\images\ppt\body butter\body butter.jpg"/>
          <p:cNvPicPr>
            <a:picLocks noChangeAspect="1" noChangeArrowheads="1"/>
          </p:cNvPicPr>
          <p:nvPr/>
        </p:nvPicPr>
        <p:blipFill>
          <a:blip r:embed="rId5" cstate="print"/>
          <a:srcRect/>
          <a:stretch>
            <a:fillRect/>
          </a:stretch>
        </p:blipFill>
        <p:spPr bwMode="auto">
          <a:xfrm>
            <a:off x="6858000" y="914400"/>
            <a:ext cx="1981200" cy="2112928"/>
          </a:xfrm>
          <a:prstGeom prst="rect">
            <a:avLst/>
          </a:prstGeom>
          <a:noFill/>
        </p:spPr>
      </p:pic>
      <p:sp>
        <p:nvSpPr>
          <p:cNvPr id="15" name="Rectangle 14"/>
          <p:cNvSpPr/>
          <p:nvPr/>
        </p:nvSpPr>
        <p:spPr>
          <a:xfrm>
            <a:off x="6953250" y="3200400"/>
            <a:ext cx="173355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lumMod val="95000"/>
                  </a:schemeClr>
                </a:solidFill>
              </a:rPr>
              <a:t>Body Butter</a:t>
            </a:r>
            <a:endParaRPr lang="en-US" sz="1200" dirty="0">
              <a:solidFill>
                <a:schemeClr val="bg1">
                  <a:lumMod val="95000"/>
                </a:schemeClr>
              </a:solidFill>
            </a:endParaRPr>
          </a:p>
        </p:txBody>
      </p:sp>
      <p:sp>
        <p:nvSpPr>
          <p:cNvPr id="16" name="Rectangle 15"/>
          <p:cNvSpPr/>
          <p:nvPr/>
        </p:nvSpPr>
        <p:spPr>
          <a:xfrm>
            <a:off x="6858000" y="4114800"/>
            <a:ext cx="1828800" cy="523220"/>
          </a:xfrm>
          <a:prstGeom prst="rect">
            <a:avLst/>
          </a:prstGeom>
        </p:spPr>
        <p:txBody>
          <a:bodyPr wrap="square">
            <a:spAutoFit/>
          </a:bodyPr>
          <a:lstStyle/>
          <a:p>
            <a:pPr marL="0" lvl="1">
              <a:spcBef>
                <a:spcPct val="0"/>
              </a:spcBef>
              <a:defRPr/>
            </a:pPr>
            <a:r>
              <a:rPr lang="en-US" sz="1400" kern="0" dirty="0" smtClean="0">
                <a:cs typeface="Times New Roman" pitchFamily="18" charset="0"/>
              </a:rPr>
              <a:t>Enriched with </a:t>
            </a:r>
          </a:p>
          <a:p>
            <a:pPr marL="0" lvl="1">
              <a:spcBef>
                <a:spcPct val="0"/>
              </a:spcBef>
              <a:defRPr/>
            </a:pPr>
            <a:r>
              <a:rPr lang="en-US" sz="1400" kern="0" dirty="0" smtClean="0">
                <a:cs typeface="Times New Roman" pitchFamily="18" charset="0"/>
              </a:rPr>
              <a:t>Cocoa &amp; Shea Butter</a:t>
            </a:r>
            <a:endParaRPr lang="en-US" sz="1400" b="1" kern="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623873565"/>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1066800"/>
            <a:ext cx="3962400" cy="457200"/>
          </a:xfrm>
        </p:spPr>
        <p:txBody>
          <a:bodyPr>
            <a:normAutofit fontScale="90000"/>
          </a:bodyPr>
          <a:lstStyle/>
          <a:p>
            <a:pPr eaLnBrk="1" hangingPunct="1"/>
            <a:r>
              <a:rPr lang="en-US" sz="2800" b="1" smtClean="0">
                <a:solidFill>
                  <a:srgbClr val="C59B23"/>
                </a:solidFill>
                <a:latin typeface="Century Gothic" pitchFamily="34" charset="0"/>
              </a:rPr>
              <a:t>About Skin Formula 9</a:t>
            </a:r>
          </a:p>
        </p:txBody>
      </p:sp>
      <p:sp>
        <p:nvSpPr>
          <p:cNvPr id="73731" name="Content Placeholder 2"/>
          <p:cNvSpPr>
            <a:spLocks noGrp="1"/>
          </p:cNvSpPr>
          <p:nvPr>
            <p:ph idx="1"/>
          </p:nvPr>
        </p:nvSpPr>
        <p:spPr>
          <a:xfrm>
            <a:off x="1143000" y="1600200"/>
            <a:ext cx="6629400" cy="457200"/>
          </a:xfrm>
        </p:spPr>
        <p:txBody>
          <a:bodyPr/>
          <a:lstStyle/>
          <a:p>
            <a:pPr algn="ctr" eaLnBrk="1" hangingPunct="1">
              <a:buFont typeface="Arial" pitchFamily="34" charset="0"/>
              <a:buNone/>
            </a:pPr>
            <a:r>
              <a:rPr lang="en-US" sz="2000" b="1" dirty="0" smtClean="0"/>
              <a:t>An advanced and sophisticated skincare range from Vestige</a:t>
            </a:r>
          </a:p>
          <a:p>
            <a:pPr eaLnBrk="1" hangingPunct="1"/>
            <a:endParaRPr lang="en-US" sz="2000" b="1" dirty="0" smtClean="0"/>
          </a:p>
          <a:p>
            <a:pPr eaLnBrk="1" hangingPunct="1"/>
            <a:endParaRPr lang="en-US" sz="2000" b="1" dirty="0" smtClean="0"/>
          </a:p>
        </p:txBody>
      </p:sp>
      <p:pic>
        <p:nvPicPr>
          <p:cNvPr id="73732" name="Picture 2" descr="C:\Documents and Settings\All Users\Documents\sf9 mood shot1 copy.png"/>
          <p:cNvPicPr>
            <a:picLocks noChangeAspect="1" noChangeArrowheads="1"/>
          </p:cNvPicPr>
          <p:nvPr/>
        </p:nvPicPr>
        <p:blipFill>
          <a:blip r:embed="rId3"/>
          <a:srcRect/>
          <a:stretch>
            <a:fillRect/>
          </a:stretch>
        </p:blipFill>
        <p:spPr bwMode="auto">
          <a:xfrm>
            <a:off x="304800" y="990600"/>
            <a:ext cx="8382000" cy="4648200"/>
          </a:xfrm>
          <a:prstGeom prst="rect">
            <a:avLst/>
          </a:prstGeom>
          <a:noFill/>
          <a:ln w="9525">
            <a:noFill/>
            <a:miter lim="800000"/>
            <a:headEnd/>
            <a:tailEnd/>
          </a:ln>
        </p:spPr>
      </p:pic>
      <p:sp>
        <p:nvSpPr>
          <p:cNvPr id="73733" name="TextBox 8"/>
          <p:cNvSpPr txBox="1">
            <a:spLocks noChangeArrowheads="1"/>
          </p:cNvSpPr>
          <p:nvPr/>
        </p:nvSpPr>
        <p:spPr bwMode="auto">
          <a:xfrm>
            <a:off x="685800" y="5540375"/>
            <a:ext cx="7086600" cy="708025"/>
          </a:xfrm>
          <a:prstGeom prst="rect">
            <a:avLst/>
          </a:prstGeom>
          <a:noFill/>
          <a:ln w="9525">
            <a:noFill/>
            <a:miter lim="800000"/>
            <a:headEnd/>
            <a:tailEnd/>
          </a:ln>
        </p:spPr>
        <p:txBody>
          <a:bodyPr>
            <a:spAutoFit/>
          </a:bodyPr>
          <a:lstStyle/>
          <a:p>
            <a:pPr algn="ctr"/>
            <a:r>
              <a:rPr lang="en-US" sz="2000" b="1">
                <a:latin typeface="Calibri" pitchFamily="34" charset="0"/>
              </a:rPr>
              <a:t>The result of our relentless quest to create the perfect skincare range to fulfill every woman’s wish of beautiful immaculate skin</a:t>
            </a:r>
          </a:p>
        </p:txBody>
      </p:sp>
      <p:sp>
        <p:nvSpPr>
          <p:cNvPr id="6" name="Rectangle 5"/>
          <p:cNvSpPr/>
          <p:nvPr/>
        </p:nvSpPr>
        <p:spPr>
          <a:xfrm>
            <a:off x="336550" y="304800"/>
            <a:ext cx="1752403" cy="523220"/>
          </a:xfrm>
          <a:prstGeom prst="rect">
            <a:avLst/>
          </a:prstGeom>
          <a:solidFill>
            <a:srgbClr val="C59B23"/>
          </a:solidFill>
        </p:spPr>
        <p:txBody>
          <a:bodyPr wrap="none">
            <a:spAutoFit/>
          </a:bodyPr>
          <a:lstStyle/>
          <a:p>
            <a:pPr fontAlgn="auto">
              <a:spcBef>
                <a:spcPts val="0"/>
              </a:spcBef>
              <a:spcAft>
                <a:spcPts val="0"/>
              </a:spcAft>
              <a:defRPr/>
            </a:pPr>
            <a:r>
              <a:rPr lang="en-GB" sz="2800" b="1" dirty="0">
                <a:solidFill>
                  <a:schemeClr val="bg1"/>
                </a:solidFill>
                <a:latin typeface="+mj-lt"/>
              </a:rPr>
              <a:t>SKIN CARE</a:t>
            </a:r>
          </a:p>
        </p:txBody>
      </p:sp>
      <p:sp>
        <p:nvSpPr>
          <p:cNvPr id="7" name="Smiley Face 6">
            <a:hlinkClick r:id="rId4" action="ppaction://hlinkfile"/>
          </p:cNvPr>
          <p:cNvSpPr/>
          <p:nvPr/>
        </p:nvSpPr>
        <p:spPr>
          <a:xfrm>
            <a:off x="2209800" y="6400800"/>
            <a:ext cx="914400" cy="457200"/>
          </a:xfrm>
          <a:prstGeom prst="smileyFac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STIGE\VESTIGE Product Testimonials\Personal Care\IMG-20160316-WA0030.jpg"/>
          <p:cNvPicPr>
            <a:picLocks noChangeAspect="1" noChangeArrowheads="1"/>
          </p:cNvPicPr>
          <p:nvPr/>
        </p:nvPicPr>
        <p:blipFill>
          <a:blip r:embed="rId2"/>
          <a:srcRect/>
          <a:stretch>
            <a:fillRect/>
          </a:stretch>
        </p:blipFill>
        <p:spPr bwMode="auto">
          <a:xfrm>
            <a:off x="0" y="0"/>
            <a:ext cx="9144000" cy="54864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diti E\complete.png"/>
          <p:cNvPicPr>
            <a:picLocks noChangeAspect="1" noChangeArrowheads="1"/>
          </p:cNvPicPr>
          <p:nvPr/>
        </p:nvPicPr>
        <p:blipFill>
          <a:blip r:embed="rId2" cstate="print"/>
          <a:srcRect l="7025" r="6333"/>
          <a:stretch>
            <a:fillRect/>
          </a:stretch>
        </p:blipFill>
        <p:spPr bwMode="auto">
          <a:xfrm>
            <a:off x="228600" y="2133600"/>
            <a:ext cx="8585025" cy="4191000"/>
          </a:xfrm>
          <a:prstGeom prst="rect">
            <a:avLst/>
          </a:prstGeom>
          <a:noFill/>
        </p:spPr>
      </p:pic>
      <p:sp>
        <p:nvSpPr>
          <p:cNvPr id="6" name="Title 1"/>
          <p:cNvSpPr>
            <a:spLocks noGrp="1"/>
          </p:cNvSpPr>
          <p:nvPr>
            <p:ph type="title"/>
          </p:nvPr>
        </p:nvSpPr>
        <p:spPr>
          <a:xfrm>
            <a:off x="4267200" y="914400"/>
            <a:ext cx="3962400" cy="1143000"/>
          </a:xfrm>
        </p:spPr>
        <p:txBody>
          <a:bodyPr>
            <a:normAutofit/>
          </a:bodyPr>
          <a:lstStyle/>
          <a:p>
            <a:r>
              <a:rPr lang="en-US" sz="4000" dirty="0" smtClean="0">
                <a:solidFill>
                  <a:srgbClr val="4E2826"/>
                </a:solidFill>
                <a:latin typeface="+mn-lt"/>
              </a:rPr>
              <a:t>Complete Range</a:t>
            </a:r>
            <a:endParaRPr lang="en-US" sz="4000" dirty="0">
              <a:solidFill>
                <a:srgbClr val="4E2826"/>
              </a:solidFill>
              <a:latin typeface="+mn-lt"/>
            </a:endParaRPr>
          </a:p>
        </p:txBody>
      </p:sp>
      <p:pic>
        <p:nvPicPr>
          <p:cNvPr id="7" name="Picture 2" descr="C:\Users\Administrator\Desktop\garima\truman guide brwn.png"/>
          <p:cNvPicPr>
            <a:picLocks noChangeAspect="1" noChangeArrowheads="1"/>
          </p:cNvPicPr>
          <p:nvPr/>
        </p:nvPicPr>
        <p:blipFill>
          <a:blip r:embed="rId3" cstate="print"/>
          <a:srcRect/>
          <a:stretch>
            <a:fillRect/>
          </a:stretch>
        </p:blipFill>
        <p:spPr bwMode="auto">
          <a:xfrm>
            <a:off x="990600" y="1143000"/>
            <a:ext cx="3276600" cy="557972"/>
          </a:xfrm>
          <a:prstGeom prst="rect">
            <a:avLst/>
          </a:prstGeom>
          <a:noFill/>
        </p:spPr>
      </p:pic>
      <p:sp>
        <p:nvSpPr>
          <p:cNvPr id="5" name="Title 1"/>
          <p:cNvSpPr txBox="1">
            <a:spLocks/>
          </p:cNvSpPr>
          <p:nvPr/>
        </p:nvSpPr>
        <p:spPr>
          <a:xfrm>
            <a:off x="1964960" y="5334000"/>
            <a:ext cx="5074170" cy="1143000"/>
          </a:xfrm>
          <a:prstGeom prst="rect">
            <a:avLst/>
          </a:prstGeom>
        </p:spPr>
        <p:txBody>
          <a:bodyPr vert="horz" lIns="45720" rIns="4572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strike="noStrike" kern="1200" cap="none" spc="0" normalizeH="0" baseline="0" noProof="0" dirty="0" smtClean="0">
                <a:ln>
                  <a:noFill/>
                </a:ln>
                <a:solidFill>
                  <a:srgbClr val="4E2826"/>
                </a:solidFill>
                <a:effectLst/>
                <a:uLnTx/>
                <a:uFillTx/>
                <a:latin typeface="+mn-lt"/>
                <a:ea typeface="+mj-ea"/>
                <a:cs typeface="+mj-cs"/>
              </a:rPr>
              <a:t>Bond with</a:t>
            </a:r>
            <a:r>
              <a:rPr kumimoji="0" lang="en-US" sz="4000" b="1" strike="noStrike" kern="1200" cap="none" spc="0" normalizeH="0" noProof="0" dirty="0" smtClean="0">
                <a:ln>
                  <a:noFill/>
                </a:ln>
                <a:solidFill>
                  <a:srgbClr val="4E2826"/>
                </a:solidFill>
                <a:effectLst/>
                <a:uLnTx/>
                <a:uFillTx/>
                <a:latin typeface="+mn-lt"/>
                <a:ea typeface="+mj-ea"/>
                <a:cs typeface="+mj-cs"/>
              </a:rPr>
              <a:t> the Legend</a:t>
            </a:r>
            <a:endParaRPr kumimoji="0" lang="en-US" sz="4000" b="1" strike="noStrike" kern="1200" cap="none" spc="0" normalizeH="0" baseline="0" noProof="0" dirty="0">
              <a:ln>
                <a:noFill/>
              </a:ln>
              <a:solidFill>
                <a:srgbClr val="4E2826"/>
              </a:solidFill>
              <a:effectLst/>
              <a:uLnTx/>
              <a:uFillTx/>
              <a:latin typeface="+mn-lt"/>
              <a:ea typeface="+mj-ea"/>
              <a:cs typeface="+mj-cs"/>
            </a:endParaRPr>
          </a:p>
        </p:txBody>
      </p:sp>
      <p:sp>
        <p:nvSpPr>
          <p:cNvPr id="8" name="Smiley Face 7"/>
          <p:cNvSpPr/>
          <p:nvPr/>
        </p:nvSpPr>
        <p:spPr>
          <a:xfrm>
            <a:off x="5791200" y="6400800"/>
            <a:ext cx="914400" cy="457200"/>
          </a:xfrm>
          <a:prstGeom prst="smileyFac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hlinkClick r:id="rId4" action="ppaction://hlinkpres?slideindex=1&amp;slidetitle="/>
              </a:rPr>
              <a:t>PPT</a:t>
            </a:r>
            <a:endParaRPr lang="en-US" dirty="0">
              <a:solidFill>
                <a:schemeClr val="tx1"/>
              </a:solidFill>
            </a:endParaRPr>
          </a:p>
        </p:txBody>
      </p:sp>
    </p:spTree>
    <p:extLst>
      <p:ext uri="{BB962C8B-B14F-4D97-AF65-F5344CB8AC3E}">
        <p14:creationId xmlns="" xmlns:p14="http://schemas.microsoft.com/office/powerpoint/2010/main" val="20669398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6801"/>
          <a:stretch/>
        </p:blipFill>
        <p:spPr>
          <a:xfrm>
            <a:off x="14797" y="0"/>
            <a:ext cx="9129203" cy="6858000"/>
          </a:xfrm>
          <a:prstGeom prst="rect">
            <a:avLst/>
          </a:prstGeom>
        </p:spPr>
      </p:pic>
      <p:sp>
        <p:nvSpPr>
          <p:cNvPr id="4" name="Slide Number Placeholder 3"/>
          <p:cNvSpPr>
            <a:spLocks noGrp="1"/>
          </p:cNvSpPr>
          <p:nvPr>
            <p:ph type="sldNum" sz="quarter" idx="12"/>
          </p:nvPr>
        </p:nvSpPr>
        <p:spPr/>
        <p:txBody>
          <a:bodyPr/>
          <a:lstStyle/>
          <a:p>
            <a:pPr>
              <a:defRPr/>
            </a:pPr>
            <a:fld id="{24DFEFA5-1EE1-4223-ACA9-4163ABB373C0}" type="slidenum">
              <a:rPr lang="en-US" smtClean="0"/>
              <a:pPr>
                <a:defRPr/>
              </a:pPr>
              <a:t>105</a:t>
            </a:fld>
            <a:endParaRPr lang="en-US" dirty="0"/>
          </a:p>
        </p:txBody>
      </p:sp>
      <p:pic>
        <p:nvPicPr>
          <p:cNvPr id="10" name="Picture 9" descr="Mistral Logo final.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07871" y="152400"/>
            <a:ext cx="959929" cy="685800"/>
          </a:xfrm>
          <a:prstGeom prst="rect">
            <a:avLst/>
          </a:prstGeom>
        </p:spPr>
      </p:pic>
      <p:sp>
        <p:nvSpPr>
          <p:cNvPr id="3" name="Rectangle 2"/>
          <p:cNvSpPr/>
          <p:nvPr/>
        </p:nvSpPr>
        <p:spPr>
          <a:xfrm>
            <a:off x="762000" y="1637715"/>
            <a:ext cx="4191000" cy="1715085"/>
          </a:xfrm>
          <a:prstGeom prst="rect">
            <a:avLst/>
          </a:prstGeom>
        </p:spPr>
        <p:txBody>
          <a:bodyPr wrap="square">
            <a:spAutoFit/>
          </a:bodyPr>
          <a:lstStyle/>
          <a:p>
            <a:pPr>
              <a:lnSpc>
                <a:spcPct val="90000"/>
              </a:lnSpc>
            </a:pPr>
            <a:r>
              <a:rPr lang="en-US" sz="3600" dirty="0" smtClean="0">
                <a:solidFill>
                  <a:schemeClr val="bg1"/>
                </a:solidFill>
                <a:latin typeface="+mj-lt"/>
              </a:rPr>
              <a:t>Flawless </a:t>
            </a:r>
            <a:r>
              <a:rPr lang="en-US" sz="3600" dirty="0">
                <a:solidFill>
                  <a:schemeClr val="bg1"/>
                </a:solidFill>
                <a:latin typeface="+mj-lt"/>
              </a:rPr>
              <a:t>beauty </a:t>
            </a:r>
          </a:p>
          <a:p>
            <a:pPr>
              <a:lnSpc>
                <a:spcPct val="90000"/>
              </a:lnSpc>
            </a:pPr>
            <a:r>
              <a:rPr lang="en-US" sz="3600" dirty="0">
                <a:solidFill>
                  <a:schemeClr val="bg1"/>
                </a:solidFill>
                <a:latin typeface="+mj-lt"/>
              </a:rPr>
              <a:t>demands a little </a:t>
            </a:r>
          </a:p>
          <a:p>
            <a:pPr>
              <a:lnSpc>
                <a:spcPct val="90000"/>
              </a:lnSpc>
            </a:pPr>
            <a:r>
              <a:rPr lang="en-US" sz="3600" dirty="0">
                <a:solidFill>
                  <a:schemeClr val="bg1"/>
                </a:solidFill>
                <a:latin typeface="+mj-lt"/>
              </a:rPr>
              <a:t>mystery each day!</a:t>
            </a:r>
          </a:p>
          <a:p>
            <a:pPr>
              <a:lnSpc>
                <a:spcPct val="90000"/>
              </a:lnSpc>
            </a:pPr>
            <a:endParaRPr lang="en-US" sz="900" dirty="0">
              <a:solidFill>
                <a:schemeClr val="bg1"/>
              </a:solidFill>
              <a:latin typeface="+mj-lt"/>
            </a:endParaRPr>
          </a:p>
        </p:txBody>
      </p:sp>
    </p:spTree>
    <p:extLst>
      <p:ext uri="{BB962C8B-B14F-4D97-AF65-F5344CB8AC3E}">
        <p14:creationId xmlns:p14="http://schemas.microsoft.com/office/powerpoint/2010/main" xmlns="" val="170973035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352401"/>
            <a:ext cx="2613985" cy="276999"/>
          </a:xfrm>
          <a:prstGeom prst="rect">
            <a:avLst/>
          </a:prstGeom>
          <a:noFill/>
          <a:ln>
            <a:noFill/>
          </a:ln>
        </p:spPr>
        <p:txBody>
          <a:bodyPr wrap="none" rtlCol="0">
            <a:spAutoFit/>
          </a:bodyPr>
          <a:lstStyle/>
          <a:p>
            <a:pPr algn="ctr"/>
            <a:r>
              <a:rPr lang="en-US" sz="1200" dirty="0">
                <a:solidFill>
                  <a:srgbClr val="FFFFFF"/>
                </a:solidFill>
              </a:rPr>
              <a:t>Source: RNCOS, a market research firm</a:t>
            </a:r>
          </a:p>
        </p:txBody>
      </p:sp>
      <p:pic>
        <p:nvPicPr>
          <p:cNvPr id="7" name="Picture 6" descr="Mistral Logo final.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107871" y="152400"/>
            <a:ext cx="959929" cy="685800"/>
          </a:xfrm>
          <a:prstGeom prst="rect">
            <a:avLst/>
          </a:prstGeom>
        </p:spPr>
      </p:pic>
      <p:pic>
        <p:nvPicPr>
          <p:cNvPr id="5" name="Picture 4"/>
          <p:cNvPicPr>
            <a:picLocks noChangeAspect="1"/>
          </p:cNvPicPr>
          <p:nvPr/>
        </p:nvPicPr>
        <p:blipFill>
          <a:blip r:embed="rId3" cstate="print"/>
          <a:stretch>
            <a:fillRect/>
          </a:stretch>
        </p:blipFill>
        <p:spPr>
          <a:xfrm>
            <a:off x="5221584" y="1290782"/>
            <a:ext cx="3613639" cy="2214418"/>
          </a:xfrm>
          <a:prstGeom prst="rect">
            <a:avLst/>
          </a:prstGeom>
        </p:spPr>
      </p:pic>
      <p:sp>
        <p:nvSpPr>
          <p:cNvPr id="8" name="Rectangle 7"/>
          <p:cNvSpPr/>
          <p:nvPr/>
        </p:nvSpPr>
        <p:spPr>
          <a:xfrm>
            <a:off x="533400" y="304800"/>
            <a:ext cx="4820105" cy="707886"/>
          </a:xfrm>
          <a:prstGeom prst="rect">
            <a:avLst/>
          </a:prstGeom>
        </p:spPr>
        <p:txBody>
          <a:bodyPr wrap="square">
            <a:spAutoFit/>
          </a:bodyPr>
          <a:lstStyle/>
          <a:p>
            <a:r>
              <a:rPr lang="en-US" sz="4000" dirty="0">
                <a:solidFill>
                  <a:srgbClr val="FFFFFF"/>
                </a:solidFill>
              </a:rPr>
              <a:t>Market Trends</a:t>
            </a:r>
          </a:p>
        </p:txBody>
      </p:sp>
      <p:sp>
        <p:nvSpPr>
          <p:cNvPr id="9" name="Rectangle 8"/>
          <p:cNvSpPr/>
          <p:nvPr/>
        </p:nvSpPr>
        <p:spPr>
          <a:xfrm>
            <a:off x="457200" y="1158316"/>
            <a:ext cx="4572000" cy="4081117"/>
          </a:xfrm>
          <a:prstGeom prst="rect">
            <a:avLst/>
          </a:prstGeom>
        </p:spPr>
        <p:txBody>
          <a:bodyPr>
            <a:spAutoFit/>
          </a:bodyPr>
          <a:lstStyle/>
          <a:p>
            <a:pPr marL="285750" indent="-285750">
              <a:lnSpc>
                <a:spcPct val="120000"/>
              </a:lnSpc>
              <a:buFont typeface="Arial"/>
              <a:buChar char="•"/>
            </a:pPr>
            <a:r>
              <a:rPr lang="en-US" dirty="0">
                <a:solidFill>
                  <a:srgbClr val="FFFFFF"/>
                </a:solidFill>
              </a:rPr>
              <a:t>Growing at a </a:t>
            </a:r>
            <a:r>
              <a:rPr lang="en-US" dirty="0" smtClean="0">
                <a:solidFill>
                  <a:srgbClr val="FFFFFF"/>
                </a:solidFill>
              </a:rPr>
              <a:t>vigorous pace, the Indian </a:t>
            </a:r>
            <a:r>
              <a:rPr lang="en-US" dirty="0">
                <a:solidFill>
                  <a:srgbClr val="FFFFFF"/>
                </a:solidFill>
              </a:rPr>
              <a:t>cosmetic industry is estimated to </a:t>
            </a:r>
            <a:r>
              <a:rPr lang="en-US" dirty="0" smtClean="0">
                <a:solidFill>
                  <a:srgbClr val="FFFFFF"/>
                </a:solidFill>
              </a:rPr>
              <a:t>worth </a:t>
            </a:r>
            <a:r>
              <a:rPr lang="en-US" dirty="0">
                <a:solidFill>
                  <a:srgbClr val="FFFFFF"/>
                </a:solidFill>
              </a:rPr>
              <a:t>around </a:t>
            </a:r>
            <a:r>
              <a:rPr lang="en-US" dirty="0" smtClean="0">
                <a:solidFill>
                  <a:srgbClr val="FFFFFF"/>
                </a:solidFill>
              </a:rPr>
              <a:t>Rs. </a:t>
            </a:r>
            <a:r>
              <a:rPr lang="en-US" dirty="0">
                <a:solidFill>
                  <a:srgbClr val="FFFFFF"/>
                </a:solidFill>
              </a:rPr>
              <a:t>537 </a:t>
            </a:r>
            <a:r>
              <a:rPr lang="en-US" dirty="0" smtClean="0">
                <a:solidFill>
                  <a:srgbClr val="FFFFFF"/>
                </a:solidFill>
              </a:rPr>
              <a:t>billion at present </a:t>
            </a:r>
            <a:r>
              <a:rPr lang="en-US" dirty="0">
                <a:solidFill>
                  <a:srgbClr val="FFFFFF"/>
                </a:solidFill>
              </a:rPr>
              <a:t>and </a:t>
            </a:r>
            <a:r>
              <a:rPr lang="en-US" dirty="0" smtClean="0">
                <a:solidFill>
                  <a:srgbClr val="FFFFFF"/>
                </a:solidFill>
              </a:rPr>
              <a:t>as per forecasts, it can </a:t>
            </a:r>
            <a:r>
              <a:rPr lang="en-US" dirty="0">
                <a:solidFill>
                  <a:srgbClr val="FFFFFF"/>
                </a:solidFill>
              </a:rPr>
              <a:t>reach </a:t>
            </a:r>
            <a:r>
              <a:rPr lang="en-US" dirty="0" smtClean="0">
                <a:solidFill>
                  <a:srgbClr val="FFFFFF"/>
                </a:solidFill>
              </a:rPr>
              <a:t>Rs.1032 </a:t>
            </a:r>
            <a:r>
              <a:rPr lang="en-US" dirty="0">
                <a:solidFill>
                  <a:srgbClr val="FFFFFF"/>
                </a:solidFill>
              </a:rPr>
              <a:t>billion by 2018. </a:t>
            </a:r>
            <a:r>
              <a:rPr lang="en-US" dirty="0" smtClean="0">
                <a:solidFill>
                  <a:srgbClr val="FFFFFF"/>
                </a:solidFill>
              </a:rPr>
              <a:t>The rural market, </a:t>
            </a:r>
            <a:r>
              <a:rPr lang="en-US" dirty="0">
                <a:solidFill>
                  <a:srgbClr val="FFFFFF"/>
                </a:solidFill>
              </a:rPr>
              <a:t>which currently contributes 30 </a:t>
            </a:r>
            <a:r>
              <a:rPr lang="en-US" dirty="0" smtClean="0">
                <a:solidFill>
                  <a:srgbClr val="FFFFFF"/>
                </a:solidFill>
              </a:rPr>
              <a:t>percent to the overall sales, will play a crucial part in this growth</a:t>
            </a:r>
            <a:endParaRPr lang="en-US" dirty="0">
              <a:solidFill>
                <a:srgbClr val="FFFFFF"/>
              </a:solidFill>
            </a:endParaRPr>
          </a:p>
          <a:p>
            <a:pPr marL="285750" indent="-285750">
              <a:lnSpc>
                <a:spcPct val="120000"/>
              </a:lnSpc>
              <a:buFont typeface="Arial"/>
              <a:buChar char="•"/>
            </a:pPr>
            <a:r>
              <a:rPr lang="en-US" dirty="0" smtClean="0">
                <a:solidFill>
                  <a:srgbClr val="FFFFFF"/>
                </a:solidFill>
              </a:rPr>
              <a:t>Nail </a:t>
            </a:r>
            <a:r>
              <a:rPr lang="en-US" dirty="0" err="1">
                <a:solidFill>
                  <a:srgbClr val="FFFFFF"/>
                </a:solidFill>
              </a:rPr>
              <a:t>colour</a:t>
            </a:r>
            <a:r>
              <a:rPr lang="en-US" dirty="0">
                <a:solidFill>
                  <a:srgbClr val="FFFFFF"/>
                </a:solidFill>
              </a:rPr>
              <a:t> </a:t>
            </a:r>
            <a:r>
              <a:rPr lang="en-GB" dirty="0" smtClean="0">
                <a:solidFill>
                  <a:srgbClr val="FFFFFF"/>
                </a:solidFill>
              </a:rPr>
              <a:t>segment</a:t>
            </a:r>
            <a:r>
              <a:rPr lang="en-US" dirty="0" smtClean="0">
                <a:solidFill>
                  <a:srgbClr val="FFFFFF"/>
                </a:solidFill>
              </a:rPr>
              <a:t> </a:t>
            </a:r>
            <a:r>
              <a:rPr lang="en-US" dirty="0">
                <a:solidFill>
                  <a:srgbClr val="FFFFFF"/>
                </a:solidFill>
              </a:rPr>
              <a:t>in India is estimated </a:t>
            </a:r>
            <a:r>
              <a:rPr lang="en-US" dirty="0" smtClean="0">
                <a:solidFill>
                  <a:srgbClr val="FFFFFF"/>
                </a:solidFill>
              </a:rPr>
              <a:t>to worth Rs. </a:t>
            </a:r>
            <a:r>
              <a:rPr lang="en-US" dirty="0">
                <a:solidFill>
                  <a:srgbClr val="FFFFFF"/>
                </a:solidFill>
              </a:rPr>
              <a:t>250 </a:t>
            </a:r>
            <a:r>
              <a:rPr lang="en-US" dirty="0" smtClean="0">
                <a:solidFill>
                  <a:srgbClr val="FFFFFF"/>
                </a:solidFill>
              </a:rPr>
              <a:t>crore</a:t>
            </a:r>
            <a:endParaRPr lang="en-US" dirty="0">
              <a:solidFill>
                <a:srgbClr val="FFFFFF"/>
              </a:solidFill>
            </a:endParaRPr>
          </a:p>
          <a:p>
            <a:pPr marL="285750" indent="-285750">
              <a:lnSpc>
                <a:spcPct val="120000"/>
              </a:lnSpc>
              <a:buFont typeface="Arial"/>
              <a:buChar char="•"/>
            </a:pPr>
            <a:r>
              <a:rPr lang="en-US" dirty="0" smtClean="0">
                <a:solidFill>
                  <a:srgbClr val="FFFFFF"/>
                </a:solidFill>
              </a:rPr>
              <a:t>The </a:t>
            </a:r>
            <a:r>
              <a:rPr lang="en-US" dirty="0">
                <a:solidFill>
                  <a:srgbClr val="FFFFFF"/>
                </a:solidFill>
              </a:rPr>
              <a:t>trend indicates a growing demand </a:t>
            </a:r>
            <a:r>
              <a:rPr lang="en-US" dirty="0" smtClean="0">
                <a:solidFill>
                  <a:srgbClr val="FFFFFF"/>
                </a:solidFill>
              </a:rPr>
              <a:t>for </a:t>
            </a:r>
            <a:r>
              <a:rPr lang="en-US" dirty="0">
                <a:solidFill>
                  <a:srgbClr val="FFFFFF"/>
                </a:solidFill>
              </a:rPr>
              <a:t>beauty and </a:t>
            </a:r>
            <a:r>
              <a:rPr lang="en-US" dirty="0" smtClean="0">
                <a:solidFill>
                  <a:srgbClr val="FFFFFF"/>
                </a:solidFill>
              </a:rPr>
              <a:t>cosmetic products even </a:t>
            </a:r>
            <a:r>
              <a:rPr lang="en-US" dirty="0">
                <a:solidFill>
                  <a:srgbClr val="FFFFFF"/>
                </a:solidFill>
              </a:rPr>
              <a:t>in small  </a:t>
            </a:r>
            <a:r>
              <a:rPr lang="en-US" dirty="0" smtClean="0">
                <a:solidFill>
                  <a:srgbClr val="FFFFFF"/>
                </a:solidFill>
              </a:rPr>
              <a:t>towns apart from metropolitans</a:t>
            </a:r>
            <a:endParaRPr lang="en-US" dirty="0">
              <a:solidFill>
                <a:srgbClr val="FFFFFF"/>
              </a:solidFill>
            </a:endParaRPr>
          </a:p>
        </p:txBody>
      </p:sp>
      <p:pic>
        <p:nvPicPr>
          <p:cNvPr id="12" name="Picture 11"/>
          <p:cNvPicPr>
            <a:picLocks noChangeAspect="1"/>
          </p:cNvPicPr>
          <p:nvPr/>
        </p:nvPicPr>
        <p:blipFill>
          <a:blip r:embed="rId4" cstate="print"/>
          <a:stretch>
            <a:fillRect/>
          </a:stretch>
        </p:blipFill>
        <p:spPr>
          <a:xfrm>
            <a:off x="5219700" y="3606800"/>
            <a:ext cx="3619500" cy="2413000"/>
          </a:xfrm>
          <a:prstGeom prst="rect">
            <a:avLst/>
          </a:prstGeom>
        </p:spPr>
      </p:pic>
    </p:spTree>
    <p:extLst>
      <p:ext uri="{BB962C8B-B14F-4D97-AF65-F5344CB8AC3E}">
        <p14:creationId xmlns:p14="http://schemas.microsoft.com/office/powerpoint/2010/main" xmlns="" val="128792064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xmlns="" val="4245685309"/>
              </p:ext>
            </p:extLst>
          </p:nvPr>
        </p:nvGraphicFramePr>
        <p:xfrm>
          <a:off x="342900" y="1512232"/>
          <a:ext cx="4723086" cy="3238500"/>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p:cNvSpPr/>
          <p:nvPr/>
        </p:nvSpPr>
        <p:spPr>
          <a:xfrm>
            <a:off x="342900" y="5029200"/>
            <a:ext cx="4686300" cy="1200329"/>
          </a:xfrm>
          <a:prstGeom prst="rect">
            <a:avLst/>
          </a:prstGeom>
          <a:solidFill>
            <a:srgbClr val="FFCCFF">
              <a:alpha val="72000"/>
            </a:srgbClr>
          </a:solidFill>
        </p:spPr>
        <p:txBody>
          <a:bodyPr wrap="square">
            <a:spAutoFit/>
          </a:bodyPr>
          <a:lstStyle/>
          <a:p>
            <a:pPr algn="ctr"/>
            <a:r>
              <a:rPr lang="en-GB" dirty="0"/>
              <a:t>According to </a:t>
            </a:r>
            <a:r>
              <a:rPr lang="en-GB" b="1" dirty="0"/>
              <a:t>“India Women’s Cosmetics Market Forecast &amp; Opportunities, 2020”</a:t>
            </a:r>
            <a:r>
              <a:rPr lang="en-GB" dirty="0"/>
              <a:t>, the market </a:t>
            </a:r>
            <a:r>
              <a:rPr lang="en-GB" dirty="0" smtClean="0"/>
              <a:t>in </a:t>
            </a:r>
            <a:r>
              <a:rPr lang="en-GB" dirty="0"/>
              <a:t>India is expected to grow at a CAGR of 16% during 2015-20. </a:t>
            </a:r>
            <a:endParaRPr lang="en-US" dirty="0"/>
          </a:p>
        </p:txBody>
      </p:sp>
      <p:pic>
        <p:nvPicPr>
          <p:cNvPr id="30" name="Picture 29" descr="Mistral logo.jpg"/>
          <p:cNvPicPr>
            <a:picLocks noChangeAspect="1"/>
          </p:cNvPicPr>
          <p:nvPr/>
        </p:nvPicPr>
        <p:blipFill rotWithShape="1">
          <a:blip r:embed="rId3" cstate="print">
            <a:clrChange>
              <a:clrFrom>
                <a:srgbClr val="FFFFFF"/>
              </a:clrFrom>
              <a:clrTo>
                <a:srgbClr val="FFFFFF">
                  <a:alpha val="0"/>
                </a:srgbClr>
              </a:clrTo>
            </a:clrChange>
            <a:biLevel thresh="75000"/>
            <a:extLst>
              <a:ext uri="{BEBA8EAE-BF5A-486C-A8C5-ECC9F3942E4B}">
                <a14:imgProps xmlns:a14="http://schemas.microsoft.com/office/drawing/2010/main" xmlns="">
                  <a14:imgLayer r:embed="rId4">
                    <a14:imgEffect>
                      <a14:brightnessContrast bright="57000" contrast="16000"/>
                    </a14:imgEffect>
                  </a14:imgLayer>
                </a14:imgProps>
              </a:ext>
            </a:extLst>
          </a:blip>
          <a:srcRect l="3359" t="13697" r="58872" b="28441"/>
          <a:stretch/>
        </p:blipFill>
        <p:spPr>
          <a:xfrm>
            <a:off x="7520282" y="5791200"/>
            <a:ext cx="1242718" cy="606053"/>
          </a:xfrm>
          <a:prstGeom prst="rect">
            <a:avLst/>
          </a:prstGeom>
        </p:spPr>
      </p:pic>
      <p:pic>
        <p:nvPicPr>
          <p:cNvPr id="2" name="Picture 1" descr="Creative color cosmetics wallpapers for galaxy S6.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86375" y="0"/>
            <a:ext cx="3857625" cy="6858000"/>
          </a:xfrm>
          <a:prstGeom prst="rect">
            <a:avLst/>
          </a:prstGeom>
        </p:spPr>
      </p:pic>
      <p:sp>
        <p:nvSpPr>
          <p:cNvPr id="3" name="Title 2"/>
          <p:cNvSpPr>
            <a:spLocks noGrp="1"/>
          </p:cNvSpPr>
          <p:nvPr>
            <p:ph type="title"/>
          </p:nvPr>
        </p:nvSpPr>
        <p:spPr>
          <a:xfrm>
            <a:off x="304800" y="274638"/>
            <a:ext cx="7239000" cy="1096962"/>
          </a:xfrm>
        </p:spPr>
        <p:txBody>
          <a:bodyPr>
            <a:normAutofit/>
          </a:bodyPr>
          <a:lstStyle/>
          <a:p>
            <a:pPr algn="l"/>
            <a:r>
              <a:rPr lang="en-US" sz="3600" dirty="0" err="1" smtClean="0">
                <a:solidFill>
                  <a:srgbClr val="FFFFFF"/>
                </a:solidFill>
              </a:rPr>
              <a:t>Colour</a:t>
            </a:r>
            <a:r>
              <a:rPr lang="en-US" sz="3600" dirty="0" smtClean="0">
                <a:solidFill>
                  <a:srgbClr val="FFFFFF"/>
                </a:solidFill>
              </a:rPr>
              <a:t> Cosmetics Market</a:t>
            </a:r>
            <a:endParaRPr lang="en-US" sz="3600" dirty="0">
              <a:solidFill>
                <a:srgbClr val="FFFFFF"/>
              </a:solidFill>
            </a:endParaRPr>
          </a:p>
        </p:txBody>
      </p:sp>
    </p:spTree>
    <p:extLst>
      <p:ext uri="{BB962C8B-B14F-4D97-AF65-F5344CB8AC3E}">
        <p14:creationId xmlns:p14="http://schemas.microsoft.com/office/powerpoint/2010/main" xmlns="" val="2785951607"/>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tral logo.pn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09600" y="1371600"/>
            <a:ext cx="2209800" cy="1836861"/>
          </a:xfrm>
          <a:prstGeom prst="rect">
            <a:avLst/>
          </a:prstGeom>
        </p:spPr>
      </p:pic>
      <p:pic>
        <p:nvPicPr>
          <p:cNvPr id="6" name="Picture 3" descr="C:\Users\aditi.saikia\Desktop\New folder\teaser.jpg"/>
          <p:cNvPicPr>
            <a:picLocks noChangeAspect="1" noChangeArrowheads="1"/>
          </p:cNvPicPr>
          <p:nvPr/>
        </p:nvPicPr>
        <p:blipFill rotWithShape="1">
          <a:blip r:embed="rId3" cstate="email">
            <a:extLst>
              <a:ext uri="{BEBA8EAE-BF5A-486C-A8C5-ECC9F3942E4B}">
                <a14:imgProps xmlns:a14="http://schemas.microsoft.com/office/drawing/2010/main" xmlns="">
                  <a14:imgLayer r:embed="rId4">
                    <a14:imgEffect>
                      <a14:backgroundRemoval t="0" b="100000" l="42917" r="94375"/>
                    </a14:imgEffect>
                  </a14:imgLayer>
                </a14:imgProps>
              </a:ext>
              <a:ext uri="{28A0092B-C50C-407E-A947-70E740481C1C}">
                <a14:useLocalDpi xmlns:a14="http://schemas.microsoft.com/office/drawing/2010/main" xmlns=""/>
              </a:ext>
            </a:extLst>
          </a:blip>
          <a:srcRect l="43570" t="11300" r="9754" b="-207"/>
          <a:stretch/>
        </p:blipFill>
        <p:spPr bwMode="auto">
          <a:xfrm>
            <a:off x="4343401" y="0"/>
            <a:ext cx="48006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457200" y="3429000"/>
            <a:ext cx="4267200" cy="1815882"/>
          </a:xfrm>
          <a:prstGeom prst="rect">
            <a:avLst/>
          </a:prstGeom>
        </p:spPr>
        <p:txBody>
          <a:bodyPr wrap="square">
            <a:spAutoFit/>
          </a:bodyPr>
          <a:lstStyle/>
          <a:p>
            <a:r>
              <a:rPr lang="en-US" sz="2800" dirty="0" smtClean="0">
                <a:solidFill>
                  <a:schemeClr val="bg1"/>
                </a:solidFill>
                <a:latin typeface="+mj-lt"/>
                <a:cs typeface="Times New Roman" pitchFamily="18" charset="0"/>
              </a:rPr>
              <a:t>Vestige’s new make up range is all set to arrive and storm the </a:t>
            </a:r>
            <a:r>
              <a:rPr lang="en-US" sz="2800" dirty="0" err="1" smtClean="0">
                <a:solidFill>
                  <a:schemeClr val="bg1"/>
                </a:solidFill>
                <a:latin typeface="+mj-lt"/>
                <a:cs typeface="Times New Roman" pitchFamily="18" charset="0"/>
              </a:rPr>
              <a:t>colour</a:t>
            </a:r>
            <a:r>
              <a:rPr lang="en-US" sz="2800" dirty="0" smtClean="0">
                <a:solidFill>
                  <a:schemeClr val="bg1"/>
                </a:solidFill>
                <a:latin typeface="+mj-lt"/>
                <a:cs typeface="Times New Roman" pitchFamily="18" charset="0"/>
              </a:rPr>
              <a:t> cosmetics market.</a:t>
            </a:r>
            <a:endParaRPr lang="en-US" sz="2800" dirty="0">
              <a:solidFill>
                <a:schemeClr val="bg1"/>
              </a:solidFill>
              <a:latin typeface="+mj-lt"/>
              <a:cs typeface="Times New Roman" pitchFamily="18" charset="0"/>
            </a:endParaRPr>
          </a:p>
        </p:txBody>
      </p:sp>
    </p:spTree>
    <p:extLst>
      <p:ext uri="{BB962C8B-B14F-4D97-AF65-F5344CB8AC3E}">
        <p14:creationId xmlns:p14="http://schemas.microsoft.com/office/powerpoint/2010/main" xmlns="" val="20860573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2766139"/>
            <a:ext cx="7924800" cy="3479928"/>
          </a:xfrm>
          <a:prstGeom prst="rect">
            <a:avLst/>
          </a:prstGeom>
        </p:spPr>
        <p:txBody>
          <a:bodyPr wrap="square">
            <a:spAutoFit/>
          </a:bodyPr>
          <a:lstStyle/>
          <a:p>
            <a:pPr>
              <a:lnSpc>
                <a:spcPct val="120000"/>
              </a:lnSpc>
            </a:pPr>
            <a:r>
              <a:rPr lang="en-US" sz="3200" b="1" dirty="0" smtClean="0">
                <a:solidFill>
                  <a:schemeClr val="bg1"/>
                </a:solidFill>
                <a:latin typeface="Arial" pitchFamily="34" charset="0"/>
                <a:cs typeface="Arial" pitchFamily="34" charset="0"/>
              </a:rPr>
              <a:t>Mistral</a:t>
            </a:r>
            <a:r>
              <a:rPr lang="en-US" sz="2000" dirty="0" smtClean="0">
                <a:solidFill>
                  <a:schemeClr val="bg1"/>
                </a:solidFill>
                <a:latin typeface="Arial" pitchFamily="34" charset="0"/>
                <a:cs typeface="Arial" pitchFamily="34" charset="0"/>
              </a:rPr>
              <a:t> – </a:t>
            </a:r>
            <a:r>
              <a:rPr lang="en-GB" sz="2000" dirty="0" smtClean="0">
                <a:solidFill>
                  <a:schemeClr val="bg1"/>
                </a:solidFill>
                <a:latin typeface="Arial" pitchFamily="34" charset="0"/>
                <a:cs typeface="Arial" pitchFamily="34" charset="0"/>
              </a:rPr>
              <a:t>Masked in mystery, the modern woman is a wind of change, carrying success, confidence along with her beauty.</a:t>
            </a:r>
            <a:endParaRPr lang="en-US" sz="2000" dirty="0" smtClean="0">
              <a:solidFill>
                <a:schemeClr val="bg1"/>
              </a:solidFill>
              <a:latin typeface="Arial" pitchFamily="34" charset="0"/>
              <a:cs typeface="Arial" pitchFamily="34" charset="0"/>
            </a:endParaRPr>
          </a:p>
          <a:p>
            <a:pPr>
              <a:lnSpc>
                <a:spcPct val="120000"/>
              </a:lnSpc>
            </a:pPr>
            <a:r>
              <a:rPr lang="en-US" sz="2000" dirty="0" smtClean="0">
                <a:solidFill>
                  <a:schemeClr val="bg1"/>
                </a:solidFill>
                <a:latin typeface="Arial" pitchFamily="34" charset="0"/>
                <a:cs typeface="Arial" pitchFamily="34" charset="0"/>
              </a:rPr>
              <a:t>Mistral signifies the wind of change that Vestige will bring in the Indian </a:t>
            </a:r>
            <a:r>
              <a:rPr lang="en-US" sz="2000" dirty="0" err="1" smtClean="0">
                <a:solidFill>
                  <a:schemeClr val="bg1"/>
                </a:solidFill>
                <a:latin typeface="Arial" pitchFamily="34" charset="0"/>
                <a:cs typeface="Arial" pitchFamily="34" charset="0"/>
              </a:rPr>
              <a:t>Colour</a:t>
            </a:r>
            <a:r>
              <a:rPr lang="en-US" sz="2000" dirty="0" smtClean="0">
                <a:solidFill>
                  <a:schemeClr val="bg1"/>
                </a:solidFill>
                <a:latin typeface="Arial" pitchFamily="34" charset="0"/>
                <a:cs typeface="Arial" pitchFamily="34" charset="0"/>
              </a:rPr>
              <a:t> Cosmetics Market.</a:t>
            </a:r>
          </a:p>
          <a:p>
            <a:pPr>
              <a:lnSpc>
                <a:spcPct val="120000"/>
              </a:lnSpc>
            </a:pPr>
            <a:endParaRPr lang="en-US" sz="2000" dirty="0" smtClean="0">
              <a:solidFill>
                <a:schemeClr val="bg1"/>
              </a:solidFill>
              <a:latin typeface="Arial" pitchFamily="34" charset="0"/>
              <a:cs typeface="Arial" pitchFamily="34" charset="0"/>
            </a:endParaRPr>
          </a:p>
          <a:p>
            <a:pPr>
              <a:lnSpc>
                <a:spcPct val="120000"/>
              </a:lnSpc>
            </a:pPr>
            <a:r>
              <a:rPr lang="en-US" sz="3200" b="1" dirty="0" smtClean="0">
                <a:solidFill>
                  <a:schemeClr val="bg1"/>
                </a:solidFill>
                <a:latin typeface="Arial" pitchFamily="34" charset="0"/>
                <a:cs typeface="Arial" pitchFamily="34" charset="0"/>
              </a:rPr>
              <a:t>Milan</a:t>
            </a:r>
            <a:r>
              <a:rPr lang="en-US" sz="2000" dirty="0" smtClean="0">
                <a:solidFill>
                  <a:schemeClr val="bg1"/>
                </a:solidFill>
                <a:latin typeface="Arial" pitchFamily="34" charset="0"/>
                <a:cs typeface="Arial" pitchFamily="34" charset="0"/>
              </a:rPr>
              <a:t> - Signifies the Italian Connection! The product formulations are sourced from one of Italy’s best </a:t>
            </a:r>
            <a:r>
              <a:rPr lang="en-US" sz="2000" dirty="0" err="1" smtClean="0">
                <a:solidFill>
                  <a:schemeClr val="bg1"/>
                </a:solidFill>
                <a:latin typeface="Arial" pitchFamily="34" charset="0"/>
                <a:cs typeface="Arial" pitchFamily="34" charset="0"/>
              </a:rPr>
              <a:t>colour</a:t>
            </a:r>
            <a:r>
              <a:rPr lang="en-US" sz="2000" dirty="0" smtClean="0">
                <a:solidFill>
                  <a:schemeClr val="bg1"/>
                </a:solidFill>
                <a:latin typeface="Arial" pitchFamily="34" charset="0"/>
                <a:cs typeface="Arial" pitchFamily="34" charset="0"/>
              </a:rPr>
              <a:t> cosmetics manufacturer, Ancorotti Cosmetics.</a:t>
            </a:r>
            <a:endParaRPr lang="en-US" sz="2000" dirty="0">
              <a:solidFill>
                <a:schemeClr val="bg1"/>
              </a:solidFill>
              <a:latin typeface="Arial" pitchFamily="34" charset="0"/>
              <a:cs typeface="Arial" pitchFamily="34" charset="0"/>
            </a:endParaRPr>
          </a:p>
        </p:txBody>
      </p:sp>
      <p:pic>
        <p:nvPicPr>
          <p:cNvPr id="3" name="Picture 2" descr="Mistral Logo final.png"/>
          <p:cNvPicPr>
            <a:picLocks noChangeAspect="1"/>
          </p:cNvPicPr>
          <p:nvPr/>
        </p:nvPicPr>
        <p:blipFill rotWithShape="1">
          <a:blip r:embed="rId2" cstate="print">
            <a:clrChange>
              <a:clrFrom>
                <a:srgbClr val="000000"/>
              </a:clrFrom>
              <a:clrTo>
                <a:srgbClr val="000000">
                  <a:alpha val="0"/>
                </a:srgbClr>
              </a:clrTo>
            </a:clrChange>
            <a:alphaModFix amt="30000"/>
            <a:extLst>
              <a:ext uri="{28A0092B-C50C-407E-A947-70E740481C1C}">
                <a14:useLocalDpi xmlns:a14="http://schemas.microsoft.com/office/drawing/2010/main" xmlns="" val="0"/>
              </a:ext>
            </a:extLst>
          </a:blip>
          <a:srcRect l="18723" r="18395" b="52096"/>
          <a:stretch/>
        </p:blipFill>
        <p:spPr>
          <a:xfrm>
            <a:off x="609600" y="30218"/>
            <a:ext cx="5181600" cy="2820106"/>
          </a:xfrm>
          <a:prstGeom prst="rect">
            <a:avLst/>
          </a:prstGeom>
        </p:spPr>
      </p:pic>
      <p:pic>
        <p:nvPicPr>
          <p:cNvPr id="8" name="Picture 7" descr="Mistral Logo final.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01000" y="152400"/>
            <a:ext cx="959929" cy="685800"/>
          </a:xfrm>
          <a:prstGeom prst="rect">
            <a:avLst/>
          </a:prstGeom>
        </p:spPr>
      </p:pic>
    </p:spTree>
    <p:extLst>
      <p:ext uri="{BB962C8B-B14F-4D97-AF65-F5344CB8AC3E}">
        <p14:creationId xmlns:p14="http://schemas.microsoft.com/office/powerpoint/2010/main" xmlns="" val="299629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6934200" cy="4830763"/>
          </a:xfrm>
        </p:spPr>
        <p:txBody>
          <a:bodyPr>
            <a:normAutofit/>
          </a:bodyPr>
          <a:lstStyle/>
          <a:p>
            <a:pPr marL="0" indent="0">
              <a:buNone/>
            </a:pPr>
            <a:r>
              <a:rPr lang="en-US" sz="1500" dirty="0" smtClean="0">
                <a:solidFill>
                  <a:schemeClr val="tx1">
                    <a:lumMod val="65000"/>
                    <a:lumOff val="35000"/>
                  </a:schemeClr>
                </a:solidFill>
              </a:rPr>
              <a:t>Vestige has been awarded with many prestigious awards &amp; certificates in the past.</a:t>
            </a:r>
            <a:endParaRPr lang="en-US" sz="1500" dirty="0">
              <a:solidFill>
                <a:schemeClr val="tx1">
                  <a:lumMod val="65000"/>
                  <a:lumOff val="35000"/>
                </a:schemeClr>
              </a:solidFill>
            </a:endParaRPr>
          </a:p>
          <a:p>
            <a:r>
              <a:rPr lang="en-US" sz="1500" dirty="0" smtClean="0">
                <a:solidFill>
                  <a:schemeClr val="tx1">
                    <a:lumMod val="65000"/>
                    <a:lumOff val="35000"/>
                  </a:schemeClr>
                </a:solidFill>
              </a:rPr>
              <a:t>Vestige is a a member of “</a:t>
            </a:r>
            <a:r>
              <a:rPr lang="en-US" sz="1500" b="1" dirty="0" smtClean="0">
                <a:solidFill>
                  <a:schemeClr val="tx1">
                    <a:lumMod val="65000"/>
                    <a:lumOff val="35000"/>
                  </a:schemeClr>
                </a:solidFill>
              </a:rPr>
              <a:t>Health Foods and Dietary Supplements Association</a:t>
            </a:r>
            <a:r>
              <a:rPr lang="en-US" sz="1500" dirty="0" smtClean="0">
                <a:solidFill>
                  <a:schemeClr val="tx1">
                    <a:lumMod val="65000"/>
                    <a:lumOff val="35000"/>
                  </a:schemeClr>
                </a:solidFill>
              </a:rPr>
              <a:t>”</a:t>
            </a:r>
          </a:p>
          <a:p>
            <a:r>
              <a:rPr lang="en-US" sz="1500" dirty="0" smtClean="0">
                <a:solidFill>
                  <a:schemeClr val="tx1">
                    <a:lumMod val="65000"/>
                    <a:lumOff val="35000"/>
                  </a:schemeClr>
                </a:solidFill>
              </a:rPr>
              <a:t>Manufacturing facility received the “</a:t>
            </a:r>
            <a:r>
              <a:rPr lang="en-US" sz="1500" b="1" dirty="0" smtClean="0">
                <a:solidFill>
                  <a:schemeClr val="tx1">
                    <a:lumMod val="65000"/>
                    <a:lumOff val="35000"/>
                  </a:schemeClr>
                </a:solidFill>
              </a:rPr>
              <a:t>Good Manufacturing Practices</a:t>
            </a:r>
            <a:r>
              <a:rPr lang="en-US" sz="1500" dirty="0" smtClean="0">
                <a:solidFill>
                  <a:schemeClr val="tx1">
                    <a:lumMod val="65000"/>
                    <a:lumOff val="35000"/>
                  </a:schemeClr>
                </a:solidFill>
              </a:rPr>
              <a:t>” Certification- </a:t>
            </a:r>
            <a:r>
              <a:rPr lang="en-US" sz="1500" i="1" dirty="0">
                <a:solidFill>
                  <a:schemeClr val="tx1">
                    <a:lumMod val="65000"/>
                    <a:lumOff val="35000"/>
                  </a:schemeClr>
                </a:solidFill>
              </a:rPr>
              <a:t>GMP certificate renewed </a:t>
            </a:r>
            <a:r>
              <a:rPr lang="en-US" sz="1500" i="1" dirty="0" smtClean="0">
                <a:solidFill>
                  <a:schemeClr val="tx1">
                    <a:lumMod val="65000"/>
                    <a:lumOff val="35000"/>
                  </a:schemeClr>
                </a:solidFill>
              </a:rPr>
              <a:t>annually</a:t>
            </a:r>
          </a:p>
          <a:p>
            <a:r>
              <a:rPr lang="en-US" sz="1500" dirty="0" smtClean="0">
                <a:solidFill>
                  <a:schemeClr val="tx1">
                    <a:lumMod val="65000"/>
                    <a:lumOff val="35000"/>
                  </a:schemeClr>
                </a:solidFill>
              </a:rPr>
              <a:t>Vestige was awarded with “</a:t>
            </a:r>
            <a:r>
              <a:rPr lang="en-US" sz="1500" b="1" dirty="0" smtClean="0">
                <a:solidFill>
                  <a:schemeClr val="tx1">
                    <a:lumMod val="65000"/>
                    <a:lumOff val="35000"/>
                  </a:schemeClr>
                </a:solidFill>
              </a:rPr>
              <a:t>Certificate of Excellence in Productivity, Quality, Innovation and Management</a:t>
            </a:r>
            <a:r>
              <a:rPr lang="en-US" sz="1500" dirty="0" smtClean="0">
                <a:solidFill>
                  <a:schemeClr val="tx1">
                    <a:lumMod val="65000"/>
                    <a:lumOff val="35000"/>
                  </a:schemeClr>
                </a:solidFill>
              </a:rPr>
              <a:t>” by the Institute of Economic Studies (IES)</a:t>
            </a:r>
          </a:p>
          <a:p>
            <a:r>
              <a:rPr lang="en-US" sz="1500" dirty="0"/>
              <a:t>Mr. </a:t>
            </a:r>
            <a:r>
              <a:rPr lang="en-US" sz="1500" dirty="0" err="1"/>
              <a:t>Gautam</a:t>
            </a:r>
            <a:r>
              <a:rPr lang="en-US" sz="1500" dirty="0"/>
              <a:t> Bali </a:t>
            </a:r>
            <a:r>
              <a:rPr lang="en-US" sz="1500" dirty="0" err="1"/>
              <a:t>honoured</a:t>
            </a:r>
            <a:r>
              <a:rPr lang="en-US" sz="1500" dirty="0"/>
              <a:t> with the prestigious </a:t>
            </a:r>
            <a:r>
              <a:rPr lang="en-US" sz="1500" b="1" dirty="0"/>
              <a:t>Best CEO award</a:t>
            </a:r>
            <a:r>
              <a:rPr lang="en-US" sz="1500" dirty="0"/>
              <a:t> – 2012 at Obtainer Direct Selling </a:t>
            </a:r>
            <a:r>
              <a:rPr lang="en-US" sz="1500" dirty="0" smtClean="0"/>
              <a:t>Forum</a:t>
            </a:r>
          </a:p>
          <a:p>
            <a:pPr lvl="0"/>
            <a:r>
              <a:rPr lang="en-IN" sz="1500" dirty="0"/>
              <a:t>Vestige awarded as </a:t>
            </a:r>
            <a:r>
              <a:rPr lang="en-IN" sz="1500" b="1" dirty="0"/>
              <a:t>“Most Admired Brands &amp; Leaders – Asia”</a:t>
            </a:r>
            <a:r>
              <a:rPr lang="en-IN" sz="1500" dirty="0"/>
              <a:t> </a:t>
            </a:r>
            <a:endParaRPr lang="en-US" sz="1500" dirty="0" smtClean="0">
              <a:solidFill>
                <a:schemeClr val="tx1">
                  <a:lumMod val="65000"/>
                  <a:lumOff val="35000"/>
                </a:schemeClr>
              </a:solidFill>
            </a:endParaRPr>
          </a:p>
          <a:p>
            <a:r>
              <a:rPr lang="en-US" sz="1500" dirty="0" smtClean="0">
                <a:solidFill>
                  <a:schemeClr val="tx1">
                    <a:lumMod val="65000"/>
                    <a:lumOff val="35000"/>
                  </a:schemeClr>
                </a:solidFill>
              </a:rPr>
              <a:t>Vestige upgraded to </a:t>
            </a:r>
            <a:r>
              <a:rPr lang="en-US" sz="1500" b="1" dirty="0" smtClean="0">
                <a:solidFill>
                  <a:schemeClr val="tx1">
                    <a:lumMod val="65000"/>
                    <a:lumOff val="35000"/>
                  </a:schemeClr>
                </a:solidFill>
              </a:rPr>
              <a:t>ISO 9001:2008 certification</a:t>
            </a:r>
            <a:r>
              <a:rPr lang="en-US" sz="1500" dirty="0" smtClean="0">
                <a:solidFill>
                  <a:schemeClr val="tx1">
                    <a:lumMod val="65000"/>
                    <a:lumOff val="35000"/>
                  </a:schemeClr>
                </a:solidFill>
              </a:rPr>
              <a:t> in 2011</a:t>
            </a:r>
          </a:p>
          <a:p>
            <a:r>
              <a:rPr lang="en-IN" sz="1500" dirty="0">
                <a:solidFill>
                  <a:schemeClr val="tx1">
                    <a:lumMod val="65000"/>
                    <a:lumOff val="35000"/>
                  </a:schemeClr>
                </a:solidFill>
                <a:ea typeface="ＭＳ Ｐゴシック" pitchFamily="34" charset="-128"/>
              </a:rPr>
              <a:t>Manufacturing Facility </a:t>
            </a:r>
            <a:r>
              <a:rPr lang="en-IN" sz="1500" b="1" dirty="0">
                <a:solidFill>
                  <a:schemeClr val="tx1">
                    <a:lumMod val="65000"/>
                    <a:lumOff val="35000"/>
                  </a:schemeClr>
                </a:solidFill>
                <a:ea typeface="ＭＳ Ｐゴシック" pitchFamily="34" charset="-128"/>
              </a:rPr>
              <a:t>‘GMP’ &amp; ISO 9001-2008</a:t>
            </a:r>
            <a:r>
              <a:rPr lang="en-IN" sz="1500" dirty="0">
                <a:solidFill>
                  <a:schemeClr val="tx1">
                    <a:lumMod val="65000"/>
                    <a:lumOff val="35000"/>
                  </a:schemeClr>
                </a:solidFill>
                <a:ea typeface="ＭＳ Ｐゴシック" pitchFamily="34" charset="-128"/>
              </a:rPr>
              <a:t> </a:t>
            </a:r>
            <a:r>
              <a:rPr lang="en-IN" sz="1500" dirty="0" smtClean="0">
                <a:solidFill>
                  <a:schemeClr val="tx1">
                    <a:lumMod val="65000"/>
                    <a:lumOff val="35000"/>
                  </a:schemeClr>
                </a:solidFill>
                <a:ea typeface="ＭＳ Ｐゴシック" pitchFamily="34" charset="-128"/>
              </a:rPr>
              <a:t>certified </a:t>
            </a:r>
          </a:p>
          <a:p>
            <a:r>
              <a:rPr lang="en-IN" sz="1500" dirty="0">
                <a:solidFill>
                  <a:schemeClr val="tx1">
                    <a:lumMod val="65000"/>
                    <a:lumOff val="35000"/>
                  </a:schemeClr>
                </a:solidFill>
                <a:ea typeface="ＭＳ Ｐゴシック" pitchFamily="34" charset="-128"/>
              </a:rPr>
              <a:t>‘</a:t>
            </a:r>
            <a:r>
              <a:rPr lang="en-IN" sz="1500" b="1" dirty="0">
                <a:solidFill>
                  <a:schemeClr val="tx1">
                    <a:lumMod val="65000"/>
                    <a:lumOff val="35000"/>
                  </a:schemeClr>
                </a:solidFill>
                <a:ea typeface="ＭＳ Ｐゴシック" pitchFamily="34" charset="-128"/>
              </a:rPr>
              <a:t>Halal</a:t>
            </a:r>
            <a:r>
              <a:rPr lang="en-IN" sz="1500" dirty="0">
                <a:solidFill>
                  <a:schemeClr val="tx1">
                    <a:lumMod val="65000"/>
                    <a:lumOff val="35000"/>
                  </a:schemeClr>
                </a:solidFill>
                <a:ea typeface="ＭＳ Ｐゴシック" pitchFamily="34" charset="-128"/>
              </a:rPr>
              <a:t>’ certified </a:t>
            </a:r>
            <a:r>
              <a:rPr lang="en-IN" sz="1500" dirty="0" smtClean="0">
                <a:solidFill>
                  <a:schemeClr val="tx1">
                    <a:lumMod val="65000"/>
                    <a:lumOff val="35000"/>
                  </a:schemeClr>
                </a:solidFill>
                <a:ea typeface="ＭＳ Ｐゴシック" pitchFamily="34" charset="-128"/>
              </a:rPr>
              <a:t> products</a:t>
            </a:r>
          </a:p>
          <a:p>
            <a:endParaRPr lang="en-IN" sz="1800" dirty="0">
              <a:solidFill>
                <a:schemeClr val="tx1">
                  <a:lumMod val="65000"/>
                  <a:lumOff val="35000"/>
                </a:schemeClr>
              </a:solidFill>
              <a:ea typeface="ＭＳ Ｐゴシック" pitchFamily="34" charset="-128"/>
            </a:endParaRPr>
          </a:p>
          <a:p>
            <a:endParaRPr lang="en-IN" sz="1800" dirty="0">
              <a:solidFill>
                <a:schemeClr val="tx1">
                  <a:lumMod val="65000"/>
                  <a:lumOff val="35000"/>
                </a:schemeClr>
              </a:solidFill>
              <a:ea typeface="ＭＳ Ｐゴシック" pitchFamily="34" charset="-128"/>
            </a:endParaRPr>
          </a:p>
          <a:p>
            <a:pPr marL="0" indent="0">
              <a:buNone/>
            </a:pPr>
            <a:endParaRPr lang="en-US" sz="1800" dirty="0">
              <a:solidFill>
                <a:schemeClr val="tx1">
                  <a:lumMod val="65000"/>
                  <a:lumOff val="35000"/>
                </a:schemeClr>
              </a:solidFill>
            </a:endParaRPr>
          </a:p>
        </p:txBody>
      </p:sp>
      <p:pic>
        <p:nvPicPr>
          <p:cNvPr id="11266" name="Picture 2" descr="D:\images\ppt\phuket\Excellence cert .jpg"/>
          <p:cNvPicPr>
            <a:picLocks noChangeAspect="1" noChangeArrowheads="1"/>
          </p:cNvPicPr>
          <p:nvPr/>
        </p:nvPicPr>
        <p:blipFill>
          <a:blip r:embed="rId3" cstate="print"/>
          <a:srcRect/>
          <a:stretch>
            <a:fillRect/>
          </a:stretch>
        </p:blipFill>
        <p:spPr bwMode="auto">
          <a:xfrm>
            <a:off x="3048000" y="4191001"/>
            <a:ext cx="1610348" cy="2209800"/>
          </a:xfrm>
          <a:prstGeom prst="rect">
            <a:avLst/>
          </a:prstGeom>
          <a:noFill/>
        </p:spPr>
      </p:pic>
      <p:pic>
        <p:nvPicPr>
          <p:cNvPr id="11267" name="Picture 3" descr="D:\images\ppt\phuket\QSA - Certificate GMP-Cosmic Nutracos Solutions Private Limited.jpg"/>
          <p:cNvPicPr>
            <a:picLocks noChangeAspect="1" noChangeArrowheads="1"/>
          </p:cNvPicPr>
          <p:nvPr/>
        </p:nvPicPr>
        <p:blipFill>
          <a:blip r:embed="rId4" cstate="print"/>
          <a:srcRect/>
          <a:stretch>
            <a:fillRect/>
          </a:stretch>
        </p:blipFill>
        <p:spPr bwMode="auto">
          <a:xfrm>
            <a:off x="4572000" y="4200368"/>
            <a:ext cx="1676400" cy="2169015"/>
          </a:xfrm>
          <a:prstGeom prst="rect">
            <a:avLst/>
          </a:prstGeom>
          <a:noFill/>
        </p:spPr>
      </p:pic>
      <p:pic>
        <p:nvPicPr>
          <p:cNvPr id="11268" name="Picture 4" descr="D:\images\ppt\phuket\Scan cert of QMS  ISO - Cosmic Nutracos KATHA_Page_1.jpg"/>
          <p:cNvPicPr>
            <a:picLocks noChangeAspect="1" noChangeArrowheads="1"/>
          </p:cNvPicPr>
          <p:nvPr/>
        </p:nvPicPr>
        <p:blipFill>
          <a:blip r:embed="rId5" cstate="print"/>
          <a:srcRect/>
          <a:stretch>
            <a:fillRect/>
          </a:stretch>
        </p:blipFill>
        <p:spPr bwMode="auto">
          <a:xfrm>
            <a:off x="7534452" y="4126013"/>
            <a:ext cx="1609548" cy="2274787"/>
          </a:xfrm>
          <a:prstGeom prst="rect">
            <a:avLst/>
          </a:prstGeom>
          <a:noFill/>
        </p:spPr>
      </p:pic>
      <p:pic>
        <p:nvPicPr>
          <p:cNvPr id="11269" name="Picture 5" descr="D:\images\ppt\phuket\Scan cert of QMS  ISO - Cosmic Nutracos KATHA_Page_2.jpg"/>
          <p:cNvPicPr>
            <a:picLocks noChangeAspect="1" noChangeArrowheads="1"/>
          </p:cNvPicPr>
          <p:nvPr/>
        </p:nvPicPr>
        <p:blipFill>
          <a:blip r:embed="rId6" cstate="print"/>
          <a:srcRect/>
          <a:stretch>
            <a:fillRect/>
          </a:stretch>
        </p:blipFill>
        <p:spPr bwMode="auto">
          <a:xfrm>
            <a:off x="6086652" y="4126012"/>
            <a:ext cx="1609548" cy="2274788"/>
          </a:xfrm>
          <a:prstGeom prst="rect">
            <a:avLst/>
          </a:prstGeom>
          <a:noFill/>
        </p:spPr>
      </p:pic>
      <p:pic>
        <p:nvPicPr>
          <p:cNvPr id="9" name="Picture 3" descr="\\ADITI\Swapna\Excellence cert.jpg"/>
          <p:cNvPicPr>
            <a:picLocks noChangeAspect="1" noChangeArrowheads="1"/>
          </p:cNvPicPr>
          <p:nvPr/>
        </p:nvPicPr>
        <p:blipFill>
          <a:blip r:embed="rId7" cstate="print"/>
          <a:srcRect/>
          <a:stretch>
            <a:fillRect/>
          </a:stretch>
        </p:blipFill>
        <p:spPr bwMode="auto">
          <a:xfrm>
            <a:off x="8034" y="4239882"/>
            <a:ext cx="1515965" cy="2160918"/>
          </a:xfrm>
          <a:prstGeom prst="rect">
            <a:avLst/>
          </a:prstGeom>
          <a:noFill/>
        </p:spPr>
      </p:pic>
      <p:pic>
        <p:nvPicPr>
          <p:cNvPr id="2050" name="Picture 2" descr="\\ADITI\Swapna\Vestige ISO NEW.jpg"/>
          <p:cNvPicPr>
            <a:picLocks noChangeAspect="1" noChangeArrowheads="1"/>
          </p:cNvPicPr>
          <p:nvPr/>
        </p:nvPicPr>
        <p:blipFill>
          <a:blip r:embed="rId8" cstate="print"/>
          <a:srcRect/>
          <a:stretch>
            <a:fillRect/>
          </a:stretch>
        </p:blipFill>
        <p:spPr bwMode="auto">
          <a:xfrm>
            <a:off x="1524000" y="4221836"/>
            <a:ext cx="1524000" cy="2167072"/>
          </a:xfrm>
          <a:prstGeom prst="rect">
            <a:avLst/>
          </a:prstGeom>
          <a:noFill/>
        </p:spPr>
      </p:pic>
      <p:sp>
        <p:nvSpPr>
          <p:cNvPr id="12" name="TextBox 11"/>
          <p:cNvSpPr txBox="1"/>
          <p:nvPr/>
        </p:nvSpPr>
        <p:spPr>
          <a:xfrm>
            <a:off x="304799" y="304800"/>
            <a:ext cx="5047337" cy="584775"/>
          </a:xfrm>
          <a:prstGeom prst="rect">
            <a:avLst/>
          </a:prstGeom>
          <a:noFill/>
        </p:spPr>
        <p:txBody>
          <a:bodyPr wrap="square" rtlCol="0">
            <a:spAutoFit/>
          </a:bodyPr>
          <a:lstStyle/>
          <a:p>
            <a:r>
              <a:rPr lang="en-US" sz="3200" dirty="0"/>
              <a:t>VESTIGE SHINING GLORY</a:t>
            </a:r>
          </a:p>
        </p:txBody>
      </p:sp>
      <p:pic>
        <p:nvPicPr>
          <p:cNvPr id="2" name="Picture 1" descr="IMG_3942_1.JPG"/>
          <p:cNvPicPr>
            <a:picLocks noChangeAspect="1"/>
          </p:cNvPicPr>
          <p:nvPr/>
        </p:nvPicPr>
        <p:blipFill rotWithShape="1">
          <a:blip r:embed="rId9" cstate="print">
            <a:extLst>
              <a:ext uri="{28A0092B-C50C-407E-A947-70E740481C1C}">
                <a14:useLocalDpi xmlns:a14="http://schemas.microsoft.com/office/drawing/2010/main" xmlns="" val="0"/>
              </a:ext>
            </a:extLst>
          </a:blip>
          <a:srcRect l="12842" t="10458" r="12554" b="12044"/>
          <a:stretch/>
        </p:blipFill>
        <p:spPr>
          <a:xfrm>
            <a:off x="7467600" y="228600"/>
            <a:ext cx="1524000" cy="1866697"/>
          </a:xfrm>
          <a:prstGeom prst="rect">
            <a:avLst/>
          </a:prstGeom>
        </p:spPr>
      </p:pic>
      <p:pic>
        <p:nvPicPr>
          <p:cNvPr id="4" name="Picture 3" descr="IMG_3945_1.JPG"/>
          <p:cNvPicPr>
            <a:picLocks noChangeAspect="1"/>
          </p:cNvPicPr>
          <p:nvPr/>
        </p:nvPicPr>
        <p:blipFill rotWithShape="1">
          <a:blip r:embed="rId10" cstate="print">
            <a:extLst>
              <a:ext uri="{28A0092B-C50C-407E-A947-70E740481C1C}">
                <a14:useLocalDpi xmlns:a14="http://schemas.microsoft.com/office/drawing/2010/main" xmlns="" val="0"/>
              </a:ext>
            </a:extLst>
          </a:blip>
          <a:srcRect l="13856" t="10802" r="13623" b="11359"/>
          <a:stretch/>
        </p:blipFill>
        <p:spPr>
          <a:xfrm>
            <a:off x="7467600" y="2209800"/>
            <a:ext cx="1566715" cy="1981200"/>
          </a:xfrm>
          <a:prstGeom prst="rect">
            <a:avLst/>
          </a:prstGeom>
        </p:spPr>
      </p:pic>
      <p:sp>
        <p:nvSpPr>
          <p:cNvPr id="13" name="Action Button: Document 12">
            <a:hlinkClick r:id="rId11" action="ppaction://hlinkpres?slideindex=1&amp;slidetitle=Slide 1" highlightClick="1"/>
          </p:cNvPr>
          <p:cNvSpPr/>
          <p:nvPr/>
        </p:nvSpPr>
        <p:spPr>
          <a:xfrm>
            <a:off x="3810000" y="6477000"/>
            <a:ext cx="1447800" cy="3810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Certificates</a:t>
            </a:r>
            <a:endParaRPr lang="en-US" dirty="0">
              <a:solidFill>
                <a:schemeClr val="tx1"/>
              </a:solidFill>
            </a:endParaRPr>
          </a:p>
        </p:txBody>
      </p:sp>
    </p:spTree>
    <p:extLst>
      <p:ext uri="{BB962C8B-B14F-4D97-AF65-F5344CB8AC3E}">
        <p14:creationId xmlns:p14="http://schemas.microsoft.com/office/powerpoint/2010/main" xmlns="" val="41972965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228"/>
          <a:stretch/>
        </p:blipFill>
        <p:spPr>
          <a:xfrm>
            <a:off x="0" y="1066800"/>
            <a:ext cx="9144000" cy="5791200"/>
          </a:xfrm>
          <a:prstGeom prst="rect">
            <a:avLst/>
          </a:prstGeom>
        </p:spPr>
      </p:pic>
      <p:pic>
        <p:nvPicPr>
          <p:cNvPr id="6" name="Picture 5" descr="Mistral Logo final.png"/>
          <p:cNvPicPr>
            <a:picLocks noChangeAspect="1"/>
          </p:cNvPicPr>
          <p:nvPr/>
        </p:nvPicPr>
        <p:blipFill>
          <a:blip r:embed="rId3" cstate="print">
            <a:duotone>
              <a:prstClr val="black"/>
              <a:srgbClr val="000000">
                <a:tint val="45000"/>
                <a:satMod val="400000"/>
              </a:srgbClr>
            </a:duotone>
            <a:extLst>
              <a:ext uri="{28A0092B-C50C-407E-A947-70E740481C1C}">
                <a14:useLocalDpi xmlns:a14="http://schemas.microsoft.com/office/drawing/2010/main" xmlns="" val="0"/>
              </a:ext>
            </a:extLst>
          </a:blip>
          <a:stretch>
            <a:fillRect/>
          </a:stretch>
        </p:blipFill>
        <p:spPr>
          <a:xfrm>
            <a:off x="8107871" y="152400"/>
            <a:ext cx="959929" cy="685800"/>
          </a:xfrm>
          <a:prstGeom prst="rect">
            <a:avLst/>
          </a:prstGeom>
        </p:spPr>
      </p:pic>
      <p:sp>
        <p:nvSpPr>
          <p:cNvPr id="2" name="Rectangle 1"/>
          <p:cNvSpPr/>
          <p:nvPr/>
        </p:nvSpPr>
        <p:spPr>
          <a:xfrm>
            <a:off x="228600" y="3872567"/>
            <a:ext cx="3810000" cy="2985433"/>
          </a:xfrm>
          <a:prstGeom prst="rect">
            <a:avLst/>
          </a:prstGeom>
        </p:spPr>
        <p:txBody>
          <a:bodyPr wrap="square">
            <a:spAutoFit/>
          </a:bodyPr>
          <a:lstStyle/>
          <a:p>
            <a:r>
              <a:rPr lang="en-US" sz="2400" dirty="0">
                <a:solidFill>
                  <a:schemeClr val="bg1"/>
                </a:solidFill>
              </a:rPr>
              <a:t>We salute the woman of today and </a:t>
            </a:r>
            <a:r>
              <a:rPr lang="en-US" sz="2400" dirty="0" smtClean="0">
                <a:solidFill>
                  <a:schemeClr val="bg1"/>
                </a:solidFill>
              </a:rPr>
              <a:t>we bring </a:t>
            </a:r>
            <a:r>
              <a:rPr lang="en-US" sz="2400" dirty="0">
                <a:solidFill>
                  <a:schemeClr val="bg1"/>
                </a:solidFill>
              </a:rPr>
              <a:t>for her the ultimate accessory to her beauty-a complete range of premium quality </a:t>
            </a:r>
            <a:r>
              <a:rPr lang="en-US" sz="2400" dirty="0" err="1">
                <a:solidFill>
                  <a:schemeClr val="bg1"/>
                </a:solidFill>
              </a:rPr>
              <a:t>colour</a:t>
            </a:r>
            <a:r>
              <a:rPr lang="en-US" sz="2400" dirty="0">
                <a:solidFill>
                  <a:schemeClr val="bg1"/>
                </a:solidFill>
              </a:rPr>
              <a:t> </a:t>
            </a:r>
            <a:r>
              <a:rPr lang="en-US" sz="2400" dirty="0" smtClean="0">
                <a:solidFill>
                  <a:schemeClr val="bg1"/>
                </a:solidFill>
              </a:rPr>
              <a:t>cosmetics </a:t>
            </a:r>
            <a:r>
              <a:rPr lang="en-US" sz="2400" dirty="0">
                <a:solidFill>
                  <a:schemeClr val="bg1"/>
                </a:solidFill>
              </a:rPr>
              <a:t>that let her be anything she wants to be. </a:t>
            </a:r>
          </a:p>
          <a:p>
            <a:pPr>
              <a:lnSpc>
                <a:spcPct val="80000"/>
              </a:lnSpc>
            </a:pPr>
            <a:endParaRPr lang="en-US" sz="2400" b="1" dirty="0">
              <a:solidFill>
                <a:schemeClr val="bg1"/>
              </a:solidFill>
              <a:latin typeface="Edwardian Script ITC" panose="030303020407070D0804" pitchFamily="66" charset="0"/>
            </a:endParaRPr>
          </a:p>
        </p:txBody>
      </p:sp>
    </p:spTree>
    <p:extLst>
      <p:ext uri="{BB962C8B-B14F-4D97-AF65-F5344CB8AC3E}">
        <p14:creationId xmlns:p14="http://schemas.microsoft.com/office/powerpoint/2010/main" xmlns="" val="3691542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4000" u="sng" dirty="0" smtClean="0">
                <a:solidFill>
                  <a:srgbClr val="FFFFFF"/>
                </a:solidFill>
                <a:latin typeface="Arial" pitchFamily="34" charset="0"/>
                <a:cs typeface="Arial" pitchFamily="34" charset="0"/>
              </a:rPr>
              <a:t>Product Portfolio</a:t>
            </a:r>
            <a:endParaRPr lang="en-US" sz="4000" u="sng" dirty="0">
              <a:solidFill>
                <a:srgbClr val="FFFFFF"/>
              </a:solidFill>
              <a:latin typeface="Arial" pitchFamily="34" charset="0"/>
              <a:cs typeface="Arial" pitchFamily="34" charset="0"/>
            </a:endParaRPr>
          </a:p>
        </p:txBody>
      </p:sp>
      <p:sp>
        <p:nvSpPr>
          <p:cNvPr id="10" name="Content Placeholder 6"/>
          <p:cNvSpPr txBox="1">
            <a:spLocks/>
          </p:cNvSpPr>
          <p:nvPr/>
        </p:nvSpPr>
        <p:spPr>
          <a:xfrm>
            <a:off x="533400" y="1295400"/>
            <a:ext cx="3428998" cy="2133600"/>
          </a:xfrm>
          <a:prstGeom prst="rect">
            <a:avLst/>
          </a:prstGeom>
        </p:spPr>
        <p:txBody>
          <a:bodyPr>
            <a:no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FFFF"/>
                </a:solidFill>
                <a:effectLst/>
                <a:uLnTx/>
                <a:uFillTx/>
                <a:ea typeface="+mn-ea"/>
                <a:cs typeface="+mn-cs"/>
              </a:rPr>
              <a:t>Lips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b="0" i="0" u="none" strike="noStrike" kern="1200" cap="none" spc="0" normalizeH="0" baseline="0" noProof="0" dirty="0" smtClean="0">
                <a:ln>
                  <a:noFill/>
                </a:ln>
                <a:solidFill>
                  <a:srgbClr val="FFFFFF"/>
                </a:solidFill>
                <a:effectLst/>
                <a:uLnTx/>
                <a:uFillTx/>
                <a:ea typeface="+mn-ea"/>
                <a:cs typeface="+mn-cs"/>
              </a:rPr>
              <a:t>Lipstick (24 shades)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b="0" i="0" u="none" strike="noStrike" kern="1200" cap="none" spc="0" normalizeH="0" baseline="0" noProof="0" dirty="0" err="1" smtClean="0">
                <a:ln>
                  <a:noFill/>
                </a:ln>
                <a:solidFill>
                  <a:srgbClr val="FFFFFF"/>
                </a:solidFill>
                <a:effectLst/>
                <a:uLnTx/>
                <a:uFillTx/>
                <a:ea typeface="+mn-ea"/>
                <a:cs typeface="+mn-cs"/>
              </a:rPr>
              <a:t>Lipgloss</a:t>
            </a:r>
            <a:r>
              <a:rPr kumimoji="0" lang="en-US" b="0" i="0" u="none" strike="noStrike" kern="1200" cap="none" spc="0" normalizeH="0" baseline="0" noProof="0" dirty="0" smtClean="0">
                <a:ln>
                  <a:noFill/>
                </a:ln>
                <a:solidFill>
                  <a:srgbClr val="FFFFFF"/>
                </a:solidFill>
                <a:effectLst/>
                <a:uLnTx/>
                <a:uFillTx/>
                <a:ea typeface="+mn-ea"/>
                <a:cs typeface="+mn-cs"/>
              </a:rPr>
              <a:t> (6 Shades)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b="0" i="0" u="none" strike="noStrike" kern="1200" cap="none" spc="0" normalizeH="0" baseline="0" noProof="0" dirty="0" smtClean="0">
                <a:ln>
                  <a:noFill/>
                </a:ln>
                <a:solidFill>
                  <a:srgbClr val="FFFFFF"/>
                </a:solidFill>
                <a:effectLst/>
                <a:uLnTx/>
                <a:uFillTx/>
                <a:ea typeface="+mn-ea"/>
                <a:cs typeface="+mn-cs"/>
              </a:rPr>
              <a:t>Liquid Lipstick (6 shades)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b="0" i="0" u="none" strike="noStrike" kern="1200" cap="none" spc="0" normalizeH="0" baseline="0" noProof="0" dirty="0" smtClean="0">
                <a:ln>
                  <a:noFill/>
                </a:ln>
                <a:solidFill>
                  <a:srgbClr val="FFFFFF"/>
                </a:solidFill>
                <a:effectLst/>
                <a:uLnTx/>
                <a:uFillTx/>
                <a:ea typeface="+mn-ea"/>
                <a:cs typeface="+mn-cs"/>
              </a:rPr>
              <a:t>Lip Liner (4 Shades)</a:t>
            </a:r>
          </a:p>
        </p:txBody>
      </p:sp>
      <p:sp>
        <p:nvSpPr>
          <p:cNvPr id="11" name="Rectangle 10"/>
          <p:cNvSpPr/>
          <p:nvPr/>
        </p:nvSpPr>
        <p:spPr>
          <a:xfrm>
            <a:off x="3657600" y="1371600"/>
            <a:ext cx="2895600" cy="1938992"/>
          </a:xfrm>
          <a:prstGeom prst="rect">
            <a:avLst/>
          </a:prstGeom>
        </p:spPr>
        <p:txBody>
          <a:bodyPr wrap="square">
            <a:spAutoFit/>
          </a:bodyPr>
          <a:lstStyle/>
          <a:p>
            <a:pPr>
              <a:spcBef>
                <a:spcPts val="600"/>
              </a:spcBef>
            </a:pPr>
            <a:r>
              <a:rPr lang="en-US" sz="2800" b="1" dirty="0">
                <a:solidFill>
                  <a:srgbClr val="FFFFFF"/>
                </a:solidFill>
              </a:rPr>
              <a:t>Eye</a:t>
            </a:r>
          </a:p>
          <a:p>
            <a:pPr marL="285750" indent="-285750">
              <a:spcBef>
                <a:spcPts val="600"/>
              </a:spcBef>
              <a:buFont typeface="Wingdings" pitchFamily="2" charset="2"/>
              <a:buChar char="§"/>
            </a:pPr>
            <a:r>
              <a:rPr lang="en-US" dirty="0">
                <a:solidFill>
                  <a:srgbClr val="FFFFFF"/>
                </a:solidFill>
              </a:rPr>
              <a:t>Eye </a:t>
            </a:r>
            <a:r>
              <a:rPr lang="en-US" dirty="0" smtClean="0">
                <a:solidFill>
                  <a:srgbClr val="FFFFFF"/>
                </a:solidFill>
              </a:rPr>
              <a:t>Shadows (3 Trios)</a:t>
            </a:r>
            <a:endParaRPr lang="en-US" dirty="0">
              <a:solidFill>
                <a:srgbClr val="FFFFFF"/>
              </a:solidFill>
            </a:endParaRPr>
          </a:p>
          <a:p>
            <a:pPr marL="285750" indent="-285750">
              <a:spcBef>
                <a:spcPts val="600"/>
              </a:spcBef>
              <a:buFont typeface="Wingdings" pitchFamily="2" charset="2"/>
              <a:buChar char="§"/>
            </a:pPr>
            <a:r>
              <a:rPr lang="en-US" dirty="0">
                <a:solidFill>
                  <a:srgbClr val="FFFFFF"/>
                </a:solidFill>
              </a:rPr>
              <a:t>Eye </a:t>
            </a:r>
            <a:r>
              <a:rPr lang="en-US" dirty="0" smtClean="0">
                <a:solidFill>
                  <a:srgbClr val="FFFFFF"/>
                </a:solidFill>
              </a:rPr>
              <a:t>Liners</a:t>
            </a:r>
          </a:p>
          <a:p>
            <a:pPr marL="285750" indent="-285750">
              <a:spcBef>
                <a:spcPts val="600"/>
              </a:spcBef>
              <a:buFont typeface="Wingdings" pitchFamily="2" charset="2"/>
              <a:buChar char="§"/>
            </a:pPr>
            <a:r>
              <a:rPr lang="en-US" dirty="0" err="1" smtClean="0">
                <a:solidFill>
                  <a:srgbClr val="FFFFFF"/>
                </a:solidFill>
              </a:rPr>
              <a:t>Kajal</a:t>
            </a:r>
            <a:endParaRPr lang="en-US" dirty="0" smtClean="0">
              <a:solidFill>
                <a:srgbClr val="FFFFFF"/>
              </a:solidFill>
            </a:endParaRPr>
          </a:p>
          <a:p>
            <a:pPr marL="285750" indent="-285750">
              <a:spcBef>
                <a:spcPts val="600"/>
              </a:spcBef>
              <a:buFont typeface="Wingdings" pitchFamily="2" charset="2"/>
              <a:buChar char="§"/>
            </a:pPr>
            <a:r>
              <a:rPr lang="en-US" dirty="0" smtClean="0">
                <a:solidFill>
                  <a:srgbClr val="FFFFFF"/>
                </a:solidFill>
              </a:rPr>
              <a:t>Liquid Eyeliner </a:t>
            </a:r>
            <a:endParaRPr lang="en-US" dirty="0">
              <a:solidFill>
                <a:srgbClr val="FFFFFF"/>
              </a:solidFill>
            </a:endParaRPr>
          </a:p>
        </p:txBody>
      </p:sp>
      <p:sp>
        <p:nvSpPr>
          <p:cNvPr id="12" name="Content Placeholder 8"/>
          <p:cNvSpPr txBox="1">
            <a:spLocks/>
          </p:cNvSpPr>
          <p:nvPr/>
        </p:nvSpPr>
        <p:spPr>
          <a:xfrm>
            <a:off x="489562" y="3276600"/>
            <a:ext cx="3625238" cy="2362200"/>
          </a:xfrm>
          <a:prstGeom prst="rect">
            <a:avLst/>
          </a:prstGeom>
        </p:spPr>
        <p:txBody>
          <a:bodyPr>
            <a:noAutofit/>
          </a:body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FFFFF"/>
                </a:solidFill>
                <a:effectLst/>
                <a:uLnTx/>
                <a:uFillTx/>
                <a:ea typeface="+mn-ea"/>
                <a:cs typeface="+mn-cs"/>
              </a:rPr>
              <a:t>Face</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b="0" i="0" u="none" strike="noStrike" kern="1200" cap="none" spc="0" normalizeH="0" baseline="0" noProof="0" dirty="0" smtClean="0">
                <a:ln>
                  <a:noFill/>
                </a:ln>
                <a:solidFill>
                  <a:srgbClr val="FFFFFF"/>
                </a:solidFill>
                <a:effectLst/>
                <a:uLnTx/>
                <a:uFillTx/>
              </a:rPr>
              <a:t>Blusher (3</a:t>
            </a:r>
            <a:r>
              <a:rPr kumimoji="0" lang="en-US" b="0" i="0" u="none" strike="noStrike" kern="1200" cap="none" spc="0" normalizeH="0" noProof="0" dirty="0" smtClean="0">
                <a:ln>
                  <a:noFill/>
                </a:ln>
                <a:solidFill>
                  <a:srgbClr val="FFFFFF"/>
                </a:solidFill>
                <a:effectLst/>
                <a:uLnTx/>
                <a:uFillTx/>
              </a:rPr>
              <a:t> shades)</a:t>
            </a:r>
            <a:endParaRPr kumimoji="0" lang="en-US" b="0" i="0" u="none" strike="noStrike" kern="1200" cap="none" spc="0" normalizeH="0" baseline="0" noProof="0" dirty="0" smtClean="0">
              <a:ln>
                <a:noFill/>
              </a:ln>
              <a:solidFill>
                <a:srgbClr val="FFFFFF"/>
              </a:solidFill>
              <a:effectLst/>
              <a:uLnTx/>
              <a:uFillTx/>
            </a:endParaRP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b="0" i="0" u="none" strike="noStrike" kern="1200" cap="none" spc="0" normalizeH="0" baseline="0" noProof="0" dirty="0" smtClean="0">
                <a:ln>
                  <a:noFill/>
                </a:ln>
                <a:solidFill>
                  <a:srgbClr val="FFFFFF"/>
                </a:solidFill>
                <a:effectLst/>
                <a:uLnTx/>
                <a:uFillTx/>
              </a:rPr>
              <a:t>Compact Powder (4 Shades)</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
              <a:tabLst/>
              <a:defRPr/>
            </a:pPr>
            <a:r>
              <a:rPr lang="en-US" dirty="0" smtClean="0">
                <a:solidFill>
                  <a:srgbClr val="FFFFFF"/>
                </a:solidFill>
              </a:rPr>
              <a:t>Liquid Foundation (4 Shades)</a:t>
            </a:r>
          </a:p>
          <a:p>
            <a:pPr marL="342900" indent="-342900">
              <a:spcBef>
                <a:spcPts val="600"/>
              </a:spcBef>
              <a:buFont typeface="Wingdings" pitchFamily="2" charset="2"/>
              <a:buChar char="§"/>
              <a:defRPr/>
            </a:pPr>
            <a:r>
              <a:rPr lang="en-US" dirty="0" smtClean="0">
                <a:solidFill>
                  <a:srgbClr val="FFFFFF"/>
                </a:solidFill>
              </a:rPr>
              <a:t>Face &amp; Eye Make-up Remover</a:t>
            </a:r>
          </a:p>
        </p:txBody>
      </p:sp>
      <p:pic>
        <p:nvPicPr>
          <p:cNvPr id="8" name="Picture 7"/>
          <p:cNvPicPr>
            <a:picLocks noChangeAspect="1"/>
          </p:cNvPicPr>
          <p:nvPr/>
        </p:nvPicPr>
        <p:blipFill rotWithShape="1">
          <a:blip r:embed="rId2">
            <a:extLst>
              <a:ext uri="{28A0092B-C50C-407E-A947-70E740481C1C}">
                <a14:useLocalDpi xmlns:a14="http://schemas.microsoft.com/office/drawing/2010/main" xmlns="" val="0"/>
              </a:ext>
            </a:extLst>
          </a:blip>
          <a:srcRect b="8888"/>
          <a:stretch/>
        </p:blipFill>
        <p:spPr>
          <a:xfrm>
            <a:off x="4919769" y="2895601"/>
            <a:ext cx="4224231" cy="3962400"/>
          </a:xfrm>
          <a:prstGeom prst="rect">
            <a:avLst/>
          </a:prstGeom>
        </p:spPr>
      </p:pic>
      <p:pic>
        <p:nvPicPr>
          <p:cNvPr id="9" name="Picture 8" descr="Mistral Logo final.png"/>
          <p:cNvPicPr>
            <a:picLocks noChangeAspect="1"/>
          </p:cNvPicPr>
          <p:nvPr/>
        </p:nvPicPr>
        <p:blipFill>
          <a:blip r:embed="rId3" cstate="print">
            <a:duotone>
              <a:prstClr val="black"/>
              <a:srgbClr val="000000">
                <a:tint val="45000"/>
                <a:satMod val="400000"/>
              </a:srgbClr>
            </a:duotone>
            <a:extLst>
              <a:ext uri="{28A0092B-C50C-407E-A947-70E740481C1C}">
                <a14:useLocalDpi xmlns:a14="http://schemas.microsoft.com/office/drawing/2010/main" xmlns="" val="0"/>
              </a:ext>
            </a:extLst>
          </a:blip>
          <a:stretch>
            <a:fillRect/>
          </a:stretch>
        </p:blipFill>
        <p:spPr>
          <a:xfrm>
            <a:off x="8107871" y="152400"/>
            <a:ext cx="959929" cy="685800"/>
          </a:xfrm>
          <a:prstGeom prst="rect">
            <a:avLst/>
          </a:prstGeom>
        </p:spPr>
      </p:pic>
      <p:sp>
        <p:nvSpPr>
          <p:cNvPr id="13" name="Rectangle 12"/>
          <p:cNvSpPr/>
          <p:nvPr/>
        </p:nvSpPr>
        <p:spPr>
          <a:xfrm>
            <a:off x="3733800" y="3505200"/>
            <a:ext cx="2895600" cy="1231106"/>
          </a:xfrm>
          <a:prstGeom prst="rect">
            <a:avLst/>
          </a:prstGeom>
        </p:spPr>
        <p:txBody>
          <a:bodyPr wrap="square">
            <a:spAutoFit/>
          </a:bodyPr>
          <a:lstStyle/>
          <a:p>
            <a:pPr>
              <a:spcBef>
                <a:spcPts val="600"/>
              </a:spcBef>
            </a:pPr>
            <a:r>
              <a:rPr lang="en-US" sz="2800" b="1" dirty="0">
                <a:solidFill>
                  <a:srgbClr val="FFFFFF"/>
                </a:solidFill>
              </a:rPr>
              <a:t>Nail</a:t>
            </a:r>
          </a:p>
          <a:p>
            <a:pPr marL="285750" indent="-285750">
              <a:spcBef>
                <a:spcPts val="600"/>
              </a:spcBef>
              <a:buFont typeface="Wingdings" pitchFamily="2" charset="2"/>
              <a:buChar char="§"/>
            </a:pPr>
            <a:r>
              <a:rPr lang="en-US" dirty="0" smtClean="0">
                <a:solidFill>
                  <a:srgbClr val="FFFFFF"/>
                </a:solidFill>
              </a:rPr>
              <a:t>Nail polish (25 Shades)</a:t>
            </a:r>
          </a:p>
          <a:p>
            <a:pPr marL="285750" indent="-285750">
              <a:spcBef>
                <a:spcPts val="600"/>
              </a:spcBef>
              <a:buFont typeface="Wingdings" pitchFamily="2" charset="2"/>
              <a:buChar char="§"/>
            </a:pPr>
            <a:r>
              <a:rPr lang="en-US" dirty="0" smtClean="0">
                <a:solidFill>
                  <a:srgbClr val="FFFFFF"/>
                </a:solidFill>
              </a:rPr>
              <a:t>Nail </a:t>
            </a:r>
            <a:r>
              <a:rPr lang="en-US" dirty="0">
                <a:solidFill>
                  <a:srgbClr val="FFFFFF"/>
                </a:solidFill>
              </a:rPr>
              <a:t>Polish </a:t>
            </a:r>
            <a:r>
              <a:rPr lang="en-US" dirty="0" smtClean="0">
                <a:solidFill>
                  <a:srgbClr val="FFFFFF"/>
                </a:solidFill>
              </a:rPr>
              <a:t>Remover</a:t>
            </a:r>
            <a:endParaRPr lang="en-US" dirty="0">
              <a:solidFill>
                <a:srgbClr val="FFFFFF"/>
              </a:solidFill>
            </a:endParaRPr>
          </a:p>
        </p:txBody>
      </p:sp>
    </p:spTree>
    <p:extLst>
      <p:ext uri="{BB962C8B-B14F-4D97-AF65-F5344CB8AC3E}">
        <p14:creationId xmlns:p14="http://schemas.microsoft.com/office/powerpoint/2010/main" xmlns="" val="11810443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20000" y="0"/>
            <a:ext cx="1524000" cy="6858000"/>
          </a:xfrm>
          <a:prstGeom prst="rect">
            <a:avLst/>
          </a:prstGeom>
          <a:solidFill>
            <a:srgbClr val="F9F7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1.jpg"/>
          <p:cNvPicPr>
            <a:picLocks noChangeAspect="1"/>
          </p:cNvPicPr>
          <p:nvPr/>
        </p:nvPicPr>
        <p:blipFill rotWithShape="1">
          <a:blip r:embed="rId2" cstate="email">
            <a:extLst>
              <a:ext uri="{28A0092B-C50C-407E-A947-70E740481C1C}">
                <a14:useLocalDpi xmlns:a14="http://schemas.microsoft.com/office/drawing/2010/main" xmlns=""/>
              </a:ext>
            </a:extLst>
          </a:blip>
          <a:srcRect l="4703" t="10373"/>
          <a:stretch/>
        </p:blipFill>
        <p:spPr>
          <a:xfrm>
            <a:off x="0" y="0"/>
            <a:ext cx="8590242" cy="6858000"/>
          </a:xfrm>
          <a:prstGeom prst="rect">
            <a:avLst/>
          </a:prstGeom>
        </p:spPr>
      </p:pic>
      <p:sp>
        <p:nvSpPr>
          <p:cNvPr id="12" name="Subtitle 2"/>
          <p:cNvSpPr txBox="1">
            <a:spLocks/>
          </p:cNvSpPr>
          <p:nvPr/>
        </p:nvSpPr>
        <p:spPr>
          <a:xfrm>
            <a:off x="7315200" y="914400"/>
            <a:ext cx="1600200" cy="68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2800" b="1" dirty="0" smtClean="0">
                <a:latin typeface="Arial" pitchFamily="34" charset="0"/>
                <a:cs typeface="Arial" pitchFamily="34" charset="0"/>
              </a:rPr>
              <a:t>LIPS</a:t>
            </a:r>
            <a:endParaRPr lang="en-US" sz="2800" b="1" dirty="0">
              <a:latin typeface="Arial" pitchFamily="34" charset="0"/>
              <a:cs typeface="Arial" pitchFamily="34" charset="0"/>
            </a:endParaRPr>
          </a:p>
        </p:txBody>
      </p:sp>
      <p:sp>
        <p:nvSpPr>
          <p:cNvPr id="3" name="Rectangle 2"/>
          <p:cNvSpPr/>
          <p:nvPr/>
        </p:nvSpPr>
        <p:spPr>
          <a:xfrm>
            <a:off x="5562600" y="6096000"/>
            <a:ext cx="3581400" cy="76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ips copy.png"/>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5029200" y="1311965"/>
            <a:ext cx="4114800" cy="5546035"/>
          </a:xfrm>
          <a:prstGeom prst="rect">
            <a:avLst/>
          </a:prstGeom>
        </p:spPr>
      </p:pic>
      <p:pic>
        <p:nvPicPr>
          <p:cNvPr id="13" name="Picture 12" descr="Mistral logo black.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07222" y="152400"/>
            <a:ext cx="960577" cy="685800"/>
          </a:xfrm>
          <a:prstGeom prst="rect">
            <a:avLst/>
          </a:prstGeom>
        </p:spPr>
      </p:pic>
    </p:spTree>
    <p:extLst>
      <p:ext uri="{BB962C8B-B14F-4D97-AF65-F5344CB8AC3E}">
        <p14:creationId xmlns:p14="http://schemas.microsoft.com/office/powerpoint/2010/main" xmlns="" val="31434261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95800" y="0"/>
            <a:ext cx="46482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ye copy.png"/>
          <p:cNvPicPr>
            <a:picLocks noChangeAspect="1"/>
          </p:cNvPicPr>
          <p:nvPr/>
        </p:nvPicPr>
        <p:blipFill rotWithShape="1">
          <a:blip r:embed="rId2" cstate="email">
            <a:extLst>
              <a:ext uri="{28A0092B-C50C-407E-A947-70E740481C1C}">
                <a14:useLocalDpi xmlns:a14="http://schemas.microsoft.com/office/drawing/2010/main" xmlns=""/>
              </a:ext>
            </a:extLst>
          </a:blip>
          <a:srcRect r="8869"/>
          <a:stretch/>
        </p:blipFill>
        <p:spPr>
          <a:xfrm>
            <a:off x="5229412" y="1035635"/>
            <a:ext cx="3914588" cy="5822366"/>
          </a:xfrm>
          <a:prstGeom prst="rect">
            <a:avLst/>
          </a:prstGeom>
        </p:spPr>
      </p:pic>
      <p:sp>
        <p:nvSpPr>
          <p:cNvPr id="6" name="Oval 5"/>
          <p:cNvSpPr/>
          <p:nvPr/>
        </p:nvSpPr>
        <p:spPr>
          <a:xfrm>
            <a:off x="0" y="4191000"/>
            <a:ext cx="1828800" cy="1700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5.jpg"/>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0" y="1"/>
            <a:ext cx="4900706" cy="6858000"/>
          </a:xfrm>
          <a:prstGeom prst="rect">
            <a:avLst/>
          </a:prstGeom>
        </p:spPr>
      </p:pic>
      <p:sp>
        <p:nvSpPr>
          <p:cNvPr id="11" name="Subtitle 2"/>
          <p:cNvSpPr txBox="1">
            <a:spLocks/>
          </p:cNvSpPr>
          <p:nvPr/>
        </p:nvSpPr>
        <p:spPr>
          <a:xfrm>
            <a:off x="7543800" y="914400"/>
            <a:ext cx="1600200" cy="68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2800" b="1" dirty="0" smtClean="0">
                <a:latin typeface="Arial" pitchFamily="34" charset="0"/>
                <a:cs typeface="Arial" pitchFamily="34" charset="0"/>
              </a:rPr>
              <a:t>EYES</a:t>
            </a:r>
            <a:endParaRPr lang="en-US" sz="2800" b="1" dirty="0">
              <a:latin typeface="Arial" pitchFamily="34" charset="0"/>
              <a:cs typeface="Arial" pitchFamily="34" charset="0"/>
            </a:endParaRPr>
          </a:p>
        </p:txBody>
      </p:sp>
      <p:pic>
        <p:nvPicPr>
          <p:cNvPr id="4" name="Picture 3" descr="Mistral logo black.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07222" y="152400"/>
            <a:ext cx="960577" cy="685800"/>
          </a:xfrm>
          <a:prstGeom prst="rect">
            <a:avLst/>
          </a:prstGeom>
        </p:spPr>
      </p:pic>
    </p:spTree>
    <p:extLst>
      <p:ext uri="{BB962C8B-B14F-4D97-AF65-F5344CB8AC3E}">
        <p14:creationId xmlns:p14="http://schemas.microsoft.com/office/powerpoint/2010/main" xmlns="" val="38133864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jpg"/>
          <p:cNvPicPr>
            <a:picLocks noChangeAspect="1"/>
          </p:cNvPicPr>
          <p:nvPr/>
        </p:nvPicPr>
        <p:blipFill rotWithShape="1">
          <a:blip r:embed="rId2" cstate="email">
            <a:extLst>
              <a:ext uri="{28A0092B-C50C-407E-A947-70E740481C1C}">
                <a14:useLocalDpi xmlns:a14="http://schemas.microsoft.com/office/drawing/2010/main" xmlns=""/>
              </a:ext>
            </a:extLst>
          </a:blip>
          <a:srcRect l="7478" t="15875" r="8397"/>
          <a:stretch/>
        </p:blipFill>
        <p:spPr>
          <a:xfrm>
            <a:off x="0" y="0"/>
            <a:ext cx="9144000" cy="6858000"/>
          </a:xfrm>
          <a:prstGeom prst="rect">
            <a:avLst/>
          </a:prstGeom>
        </p:spPr>
      </p:pic>
      <p:pic>
        <p:nvPicPr>
          <p:cNvPr id="6" name="Picture 5" descr="face.png"/>
          <p:cNvPicPr>
            <a:picLocks noChangeAspect="1"/>
          </p:cNvPicPr>
          <p:nvPr/>
        </p:nvPicPr>
        <p:blipFill rotWithShape="1">
          <a:blip r:embed="rId3" cstate="email">
            <a:extLst>
              <a:ext uri="{28A0092B-C50C-407E-A947-70E740481C1C}">
                <a14:useLocalDpi xmlns:a14="http://schemas.microsoft.com/office/drawing/2010/main" xmlns=""/>
              </a:ext>
            </a:extLst>
          </a:blip>
          <a:srcRect l="4569"/>
          <a:stretch/>
        </p:blipFill>
        <p:spPr>
          <a:xfrm>
            <a:off x="0" y="1600201"/>
            <a:ext cx="4648200" cy="5257802"/>
          </a:xfrm>
          <a:prstGeom prst="rect">
            <a:avLst/>
          </a:prstGeom>
        </p:spPr>
      </p:pic>
      <p:sp>
        <p:nvSpPr>
          <p:cNvPr id="11" name="Subtitle 2"/>
          <p:cNvSpPr txBox="1">
            <a:spLocks/>
          </p:cNvSpPr>
          <p:nvPr/>
        </p:nvSpPr>
        <p:spPr>
          <a:xfrm>
            <a:off x="152400" y="990600"/>
            <a:ext cx="1905000" cy="68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800" b="1" dirty="0" smtClean="0">
                <a:latin typeface="Arial" pitchFamily="34" charset="0"/>
                <a:cs typeface="Arial" pitchFamily="34" charset="0"/>
              </a:rPr>
              <a:t>FACE </a:t>
            </a:r>
            <a:endParaRPr lang="en-US" sz="2800" b="1" dirty="0">
              <a:latin typeface="Arial" pitchFamily="34" charset="0"/>
              <a:cs typeface="Arial" pitchFamily="34" charset="0"/>
            </a:endParaRPr>
          </a:p>
        </p:txBody>
      </p:sp>
      <p:pic>
        <p:nvPicPr>
          <p:cNvPr id="7" name="Picture 6" descr="Mistral logo black.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152400"/>
            <a:ext cx="960577" cy="685800"/>
          </a:xfrm>
          <a:prstGeom prst="rect">
            <a:avLst/>
          </a:prstGeom>
        </p:spPr>
      </p:pic>
    </p:spTree>
    <p:extLst>
      <p:ext uri="{BB962C8B-B14F-4D97-AF65-F5344CB8AC3E}">
        <p14:creationId xmlns:p14="http://schemas.microsoft.com/office/powerpoint/2010/main" xmlns="" val="37214550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3810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ails copy.png"/>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0" y="1902052"/>
            <a:ext cx="3581400" cy="4951530"/>
          </a:xfrm>
          <a:prstGeom prst="rect">
            <a:avLst/>
          </a:prstGeom>
        </p:spPr>
      </p:pic>
      <p:sp>
        <p:nvSpPr>
          <p:cNvPr id="14" name="Subtitle 2"/>
          <p:cNvSpPr txBox="1">
            <a:spLocks/>
          </p:cNvSpPr>
          <p:nvPr/>
        </p:nvSpPr>
        <p:spPr>
          <a:xfrm>
            <a:off x="228600" y="914400"/>
            <a:ext cx="1905000" cy="68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800" b="1" dirty="0" smtClean="0">
                <a:latin typeface="Arial" pitchFamily="34" charset="0"/>
                <a:cs typeface="Arial" pitchFamily="34" charset="0"/>
              </a:rPr>
              <a:t>NAILS</a:t>
            </a:r>
            <a:endParaRPr lang="en-US" sz="2800" b="1" dirty="0">
              <a:latin typeface="Arial" pitchFamily="34" charset="0"/>
              <a:cs typeface="Arial" pitchFamily="34" charset="0"/>
            </a:endParaRPr>
          </a:p>
        </p:txBody>
      </p:sp>
      <p:pic>
        <p:nvPicPr>
          <p:cNvPr id="9" name="Picture 8" descr="_MG_4386_S.jpg"/>
          <p:cNvPicPr>
            <a:picLocks noChangeAspect="1"/>
          </p:cNvPicPr>
          <p:nvPr/>
        </p:nvPicPr>
        <p:blipFill rotWithShape="1">
          <a:blip r:embed="rId3" cstate="print">
            <a:extLst>
              <a:ext uri="{28A0092B-C50C-407E-A947-70E740481C1C}">
                <a14:useLocalDpi xmlns:a14="http://schemas.microsoft.com/office/drawing/2010/main" xmlns="" val="0"/>
              </a:ext>
            </a:extLst>
          </a:blip>
          <a:srcRect t="23321" r="10633" b="5067"/>
          <a:stretch/>
        </p:blipFill>
        <p:spPr>
          <a:xfrm>
            <a:off x="3429000" y="1"/>
            <a:ext cx="5715000" cy="6858000"/>
          </a:xfrm>
          <a:prstGeom prst="rect">
            <a:avLst/>
          </a:prstGeom>
        </p:spPr>
      </p:pic>
      <p:pic>
        <p:nvPicPr>
          <p:cNvPr id="7" name="Picture 6" descr="Mistral logo black.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8600" y="152400"/>
            <a:ext cx="960577" cy="685800"/>
          </a:xfrm>
          <a:prstGeom prst="rect">
            <a:avLst/>
          </a:prstGeom>
        </p:spPr>
      </p:pic>
    </p:spTree>
    <p:extLst>
      <p:ext uri="{BB962C8B-B14F-4D97-AF65-F5344CB8AC3E}">
        <p14:creationId xmlns:p14="http://schemas.microsoft.com/office/powerpoint/2010/main" xmlns="" val="348782225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ster stand.png"/>
          <p:cNvPicPr>
            <a:picLocks noChangeAspect="1"/>
          </p:cNvPicPr>
          <p:nvPr/>
        </p:nvPicPr>
        <p:blipFill rotWithShape="1">
          <a:blip r:embed="rId2" cstate="print">
            <a:extLst>
              <a:ext uri="{28A0092B-C50C-407E-A947-70E740481C1C}">
                <a14:useLocalDpi xmlns:a14="http://schemas.microsoft.com/office/drawing/2010/main" xmlns="" val="0"/>
              </a:ext>
            </a:extLst>
          </a:blip>
          <a:srcRect l="12673" r="15278"/>
          <a:stretch/>
        </p:blipFill>
        <p:spPr>
          <a:xfrm>
            <a:off x="3385491" y="1371600"/>
            <a:ext cx="5758509" cy="4495800"/>
          </a:xfrm>
          <a:prstGeom prst="rect">
            <a:avLst/>
          </a:prstGeom>
        </p:spPr>
      </p:pic>
      <p:sp>
        <p:nvSpPr>
          <p:cNvPr id="2" name="Title 1"/>
          <p:cNvSpPr>
            <a:spLocks noGrp="1"/>
          </p:cNvSpPr>
          <p:nvPr>
            <p:ph type="title"/>
          </p:nvPr>
        </p:nvSpPr>
        <p:spPr>
          <a:xfrm>
            <a:off x="152400" y="762000"/>
            <a:ext cx="4800600" cy="914400"/>
          </a:xfrm>
        </p:spPr>
        <p:txBody>
          <a:bodyPr>
            <a:normAutofit fontScale="90000"/>
          </a:bodyPr>
          <a:lstStyle/>
          <a:p>
            <a:pPr algn="l"/>
            <a:r>
              <a:rPr lang="en-US" dirty="0" smtClean="0"/>
              <a:t>Mistral Tester stands</a:t>
            </a:r>
            <a:endParaRPr lang="en-US" dirty="0"/>
          </a:p>
        </p:txBody>
      </p:sp>
      <p:pic>
        <p:nvPicPr>
          <p:cNvPr id="13" name="Picture 12" descr="Mistral logo black.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52400"/>
            <a:ext cx="960577" cy="685800"/>
          </a:xfrm>
          <a:prstGeom prst="rect">
            <a:avLst/>
          </a:prstGeom>
        </p:spPr>
      </p:pic>
      <p:sp>
        <p:nvSpPr>
          <p:cNvPr id="3" name="Content Placeholder 2"/>
          <p:cNvSpPr>
            <a:spLocks noGrp="1"/>
          </p:cNvSpPr>
          <p:nvPr>
            <p:ph idx="1"/>
          </p:nvPr>
        </p:nvSpPr>
        <p:spPr>
          <a:xfrm>
            <a:off x="228600" y="1752600"/>
            <a:ext cx="3733800" cy="4038600"/>
          </a:xfrm>
        </p:spPr>
        <p:txBody>
          <a:bodyPr>
            <a:noAutofit/>
          </a:bodyPr>
          <a:lstStyle/>
          <a:p>
            <a:r>
              <a:rPr lang="en-GB" sz="2000" dirty="0" smtClean="0"/>
              <a:t>Designed specifically to help showcase the complete line of colour cosmetics products of Mistral</a:t>
            </a:r>
          </a:p>
          <a:p>
            <a:r>
              <a:rPr lang="en-GB" sz="2000" dirty="0" smtClean="0"/>
              <a:t>It will act as a strong medium for customers to check the shades, textures, pay off, etc. of the products before buying them </a:t>
            </a:r>
          </a:p>
          <a:p>
            <a:r>
              <a:rPr lang="en-GB" sz="2000" dirty="0" smtClean="0"/>
              <a:t>These Tester stands will be installed in all the centres, including DLCPs</a:t>
            </a:r>
            <a:endParaRPr lang="en-GB" sz="1800" dirty="0" smtClean="0"/>
          </a:p>
          <a:p>
            <a:pPr marL="457200" lvl="1" indent="0">
              <a:buNone/>
            </a:pPr>
            <a:endParaRPr lang="en-GB" sz="1800" dirty="0"/>
          </a:p>
        </p:txBody>
      </p:sp>
    </p:spTree>
    <p:extLst>
      <p:ext uri="{BB962C8B-B14F-4D97-AF65-F5344CB8AC3E}">
        <p14:creationId xmlns:p14="http://schemas.microsoft.com/office/powerpoint/2010/main" xmlns="" val="18780247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0"/>
            <a:ext cx="2743200" cy="2819400"/>
          </a:xfrm>
        </p:spPr>
        <p:txBody>
          <a:bodyPr>
            <a:noAutofit/>
          </a:bodyPr>
          <a:lstStyle/>
          <a:p>
            <a:pPr algn="l"/>
            <a:r>
              <a:rPr lang="en-US" sz="2400" dirty="0">
                <a:solidFill>
                  <a:schemeClr val="bg1"/>
                </a:solidFill>
              </a:rPr>
              <a:t>The store will be branded with Mistral of Milan theme, with a Beauty Advisor to help customers explore shades and assisting them in product selection and </a:t>
            </a:r>
            <a:r>
              <a:rPr lang="en-US" sz="2400" dirty="0" smtClean="0">
                <a:solidFill>
                  <a:schemeClr val="bg1"/>
                </a:solidFill>
              </a:rPr>
              <a:t>purchase.</a:t>
            </a:r>
            <a:r>
              <a:rPr lang="en-US" sz="2400" dirty="0">
                <a:solidFill>
                  <a:schemeClr val="bg1"/>
                </a:solidFill>
              </a:rPr>
              <a:t/>
            </a:r>
            <a:br>
              <a:rPr lang="en-US" sz="2400" dirty="0">
                <a:solidFill>
                  <a:schemeClr val="bg1"/>
                </a:solidFill>
              </a:rPr>
            </a:br>
            <a:endParaRPr lang="en-US" sz="2400" dirty="0"/>
          </a:p>
        </p:txBody>
      </p:sp>
      <p:pic>
        <p:nvPicPr>
          <p:cNvPr id="4098" name="Picture 2" descr="C:\Users\archana.ram\Desktop\Picture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49598" y="1219200"/>
            <a:ext cx="5994402" cy="44958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08616" y="990600"/>
            <a:ext cx="2763184" cy="861774"/>
          </a:xfrm>
          <a:prstGeom prst="rect">
            <a:avLst/>
          </a:prstGeom>
          <a:noFill/>
        </p:spPr>
        <p:txBody>
          <a:bodyPr wrap="none" rtlCol="0">
            <a:spAutoFit/>
          </a:bodyPr>
          <a:lstStyle/>
          <a:p>
            <a:pPr marL="0" lvl="1"/>
            <a:r>
              <a:rPr lang="en-US" sz="3200" b="1" kern="0" dirty="0">
                <a:solidFill>
                  <a:schemeClr val="bg1"/>
                </a:solidFill>
              </a:rPr>
              <a:t>In Store Set-up</a:t>
            </a:r>
          </a:p>
          <a:p>
            <a:endParaRPr lang="en-US" dirty="0">
              <a:solidFill>
                <a:schemeClr val="bg1"/>
              </a:solidFill>
            </a:endParaRPr>
          </a:p>
        </p:txBody>
      </p:sp>
      <p:pic>
        <p:nvPicPr>
          <p:cNvPr id="8" name="Picture 7" descr="Mistral Logo final.png"/>
          <p:cNvPicPr>
            <a:picLocks noChangeAspect="1"/>
          </p:cNvPicPr>
          <p:nvPr/>
        </p:nvPicPr>
        <p:blipFill>
          <a:blip r:embed="rId3" cstate="print">
            <a:duotone>
              <a:prstClr val="black"/>
              <a:srgbClr val="000000">
                <a:tint val="45000"/>
                <a:satMod val="400000"/>
              </a:srgbClr>
            </a:duotone>
            <a:extLst>
              <a:ext uri="{28A0092B-C50C-407E-A947-70E740481C1C}">
                <a14:useLocalDpi xmlns:a14="http://schemas.microsoft.com/office/drawing/2010/main" xmlns="" val="0"/>
              </a:ext>
            </a:extLst>
          </a:blip>
          <a:stretch>
            <a:fillRect/>
          </a:stretch>
        </p:blipFill>
        <p:spPr>
          <a:xfrm>
            <a:off x="304800" y="152400"/>
            <a:ext cx="959929" cy="685800"/>
          </a:xfrm>
          <a:prstGeom prst="rect">
            <a:avLst/>
          </a:prstGeom>
        </p:spPr>
      </p:pic>
    </p:spTree>
    <p:extLst>
      <p:ext uri="{BB962C8B-B14F-4D97-AF65-F5344CB8AC3E}">
        <p14:creationId xmlns:p14="http://schemas.microsoft.com/office/powerpoint/2010/main" xmlns="" val="23659737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ri.jpg"/>
          <p:cNvPicPr>
            <a:picLocks noChangeAspect="1"/>
          </p:cNvPicPr>
          <p:nvPr/>
        </p:nvPicPr>
        <p:blipFill>
          <a:blip r:embed="rId2" cstate="print"/>
          <a:stretch>
            <a:fillRect/>
          </a:stretch>
        </p:blipFill>
        <p:spPr>
          <a:xfrm>
            <a:off x="0" y="0"/>
            <a:ext cx="9270492" cy="6950325"/>
          </a:xfrm>
          <a:prstGeom prst="rect">
            <a:avLst/>
          </a:prstGeom>
        </p:spPr>
      </p:pic>
      <p:sp>
        <p:nvSpPr>
          <p:cNvPr id="4" name="Rounded Rectangle 3"/>
          <p:cNvSpPr/>
          <p:nvPr/>
        </p:nvSpPr>
        <p:spPr>
          <a:xfrm>
            <a:off x="3238500" y="457200"/>
            <a:ext cx="2667000" cy="762000"/>
          </a:xfrm>
          <a:prstGeom prst="roundRect">
            <a:avLst/>
          </a:prstGeom>
          <a:solidFill>
            <a:schemeClr val="bg2"/>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94933" y="511314"/>
            <a:ext cx="1754135"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AGRI</a:t>
            </a:r>
            <a:endParaRPr lang="en-GB" sz="4000" b="1" spc="1000" dirty="0">
              <a:latin typeface="+mj-lt"/>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88" y="284162"/>
            <a:ext cx="4113690"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AGRI PRODUCT</a:t>
            </a:r>
            <a:endParaRPr lang="en-GB" sz="3000" spc="1000" dirty="0">
              <a:latin typeface="+mj-lt"/>
            </a:endParaRPr>
          </a:p>
        </p:txBody>
      </p:sp>
      <p:sp>
        <p:nvSpPr>
          <p:cNvPr id="3" name="Rectangle 2"/>
          <p:cNvSpPr>
            <a:spLocks noChangeArrowheads="1"/>
          </p:cNvSpPr>
          <p:nvPr/>
        </p:nvSpPr>
        <p:spPr bwMode="auto">
          <a:xfrm>
            <a:off x="304800" y="1219200"/>
            <a:ext cx="2291012" cy="461665"/>
          </a:xfrm>
          <a:prstGeom prst="rect">
            <a:avLst/>
          </a:prstGeom>
          <a:noFill/>
          <a:ln w="9525">
            <a:noFill/>
            <a:miter lim="800000"/>
            <a:headEnd/>
            <a:tailEnd/>
          </a:ln>
        </p:spPr>
        <p:txBody>
          <a:bodyPr wrap="none">
            <a:spAutoFit/>
          </a:bodyPr>
          <a:lstStyle/>
          <a:p>
            <a:r>
              <a:rPr lang="en-GB" sz="2400" dirty="0">
                <a:solidFill>
                  <a:schemeClr val="tx2"/>
                </a:solidFill>
                <a:latin typeface="+mj-lt"/>
              </a:rPr>
              <a:t>VESTIGE AGRI 82</a:t>
            </a:r>
          </a:p>
        </p:txBody>
      </p:sp>
      <p:sp>
        <p:nvSpPr>
          <p:cNvPr id="4" name="Rectangle 3"/>
          <p:cNvSpPr>
            <a:spLocks noChangeArrowheads="1"/>
          </p:cNvSpPr>
          <p:nvPr/>
        </p:nvSpPr>
        <p:spPr bwMode="auto">
          <a:xfrm>
            <a:off x="346074" y="1752600"/>
            <a:ext cx="5064125" cy="2400657"/>
          </a:xfrm>
          <a:prstGeom prst="rect">
            <a:avLst/>
          </a:prstGeom>
          <a:noFill/>
          <a:ln w="9525">
            <a:noFill/>
            <a:miter lim="800000"/>
            <a:headEnd/>
            <a:tailEnd/>
          </a:ln>
        </p:spPr>
        <p:txBody>
          <a:bodyPr wrap="square">
            <a:spAutoFit/>
          </a:bodyPr>
          <a:lstStyle/>
          <a:p>
            <a:pPr>
              <a:spcBef>
                <a:spcPts val="1200"/>
              </a:spcBef>
            </a:pPr>
            <a:r>
              <a:rPr lang="en-US" sz="2000" dirty="0">
                <a:latin typeface="+mj-lt"/>
              </a:rPr>
              <a:t>• Highly concentrated non ionic spray adjuvant </a:t>
            </a:r>
            <a:r>
              <a:rPr lang="en-US" sz="2000" dirty="0" smtClean="0">
                <a:latin typeface="+mj-lt"/>
              </a:rPr>
              <a:t>with </a:t>
            </a:r>
            <a:r>
              <a:rPr lang="en-US" sz="2000" dirty="0">
                <a:latin typeface="+mj-lt"/>
              </a:rPr>
              <a:t>82% active ingredients</a:t>
            </a:r>
          </a:p>
          <a:p>
            <a:pPr>
              <a:spcBef>
                <a:spcPts val="1200"/>
              </a:spcBef>
            </a:pPr>
            <a:r>
              <a:rPr lang="en-US" sz="2000" dirty="0">
                <a:latin typeface="+mj-lt"/>
              </a:rPr>
              <a:t>• Increases crop yield by improving pesticide coverage</a:t>
            </a:r>
          </a:p>
          <a:p>
            <a:pPr>
              <a:spcBef>
                <a:spcPts val="1200"/>
              </a:spcBef>
            </a:pPr>
            <a:r>
              <a:rPr lang="en-US" sz="2000" dirty="0">
                <a:latin typeface="+mj-lt"/>
              </a:rPr>
              <a:t>• Improves water absorption in soil</a:t>
            </a:r>
          </a:p>
          <a:p>
            <a:pPr>
              <a:spcBef>
                <a:spcPts val="1200"/>
              </a:spcBef>
            </a:pPr>
            <a:r>
              <a:rPr lang="en-US" sz="2000" dirty="0">
                <a:latin typeface="+mj-lt"/>
              </a:rPr>
              <a:t>•Excellent Spreader,  Activator and Wetter</a:t>
            </a:r>
            <a:endParaRPr lang="en-GB" sz="2000" dirty="0">
              <a:latin typeface="+mj-lt"/>
            </a:endParaRPr>
          </a:p>
        </p:txBody>
      </p:sp>
      <p:pic>
        <p:nvPicPr>
          <p:cNvPr id="5" name="Picture 3"/>
          <p:cNvPicPr>
            <a:picLocks noChangeAspect="1" noChangeArrowheads="1"/>
          </p:cNvPicPr>
          <p:nvPr/>
        </p:nvPicPr>
        <p:blipFill>
          <a:blip r:embed="rId2" cstate="print"/>
          <a:srcRect/>
          <a:stretch>
            <a:fillRect/>
          </a:stretch>
        </p:blipFill>
        <p:spPr bwMode="auto">
          <a:xfrm>
            <a:off x="457200" y="4477365"/>
            <a:ext cx="2743200" cy="1847235"/>
          </a:xfrm>
          <a:prstGeom prst="rect">
            <a:avLst/>
          </a:prstGeom>
          <a:noFill/>
          <a:ln w="9525">
            <a:noFill/>
            <a:miter lim="800000"/>
            <a:headEnd/>
            <a:tailEnd/>
          </a:ln>
        </p:spPr>
      </p:pic>
      <p:pic>
        <p:nvPicPr>
          <p:cNvPr id="6" name="Picture 7" descr="agri.png"/>
          <p:cNvPicPr>
            <a:picLocks noChangeAspect="1"/>
          </p:cNvPicPr>
          <p:nvPr/>
        </p:nvPicPr>
        <p:blipFill>
          <a:blip r:embed="rId3" cstate="print"/>
          <a:stretch>
            <a:fillRect/>
          </a:stretch>
        </p:blipFill>
        <p:spPr bwMode="auto">
          <a:xfrm>
            <a:off x="5715000" y="1371600"/>
            <a:ext cx="3429000" cy="4000500"/>
          </a:xfrm>
          <a:prstGeom prst="rect">
            <a:avLst/>
          </a:prstGeom>
          <a:noFill/>
          <a:ln w="9525">
            <a:noFill/>
            <a:miter lim="800000"/>
            <a:headEnd/>
            <a:tailEnd/>
          </a:ln>
        </p:spPr>
      </p:pic>
      <p:sp>
        <p:nvSpPr>
          <p:cNvPr id="8" name="Action Button: Movie 7">
            <a:hlinkClick r:id="rId4" action="ppaction://hlinkfile" highlightClick="1"/>
          </p:cNvPr>
          <p:cNvSpPr/>
          <p:nvPr/>
        </p:nvSpPr>
        <p:spPr>
          <a:xfrm>
            <a:off x="4267200" y="6477000"/>
            <a:ext cx="914400"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Video</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6274355" cy="4525963"/>
          </a:xfrm>
        </p:spPr>
        <p:txBody>
          <a:bodyPr>
            <a:normAutofit/>
          </a:bodyPr>
          <a:lstStyle/>
          <a:p>
            <a:r>
              <a:rPr lang="en-US" sz="2000" dirty="0">
                <a:solidFill>
                  <a:schemeClr val="tx1">
                    <a:lumMod val="65000"/>
                    <a:lumOff val="35000"/>
                  </a:schemeClr>
                </a:solidFill>
              </a:rPr>
              <a:t>Vestige is a proud member of </a:t>
            </a:r>
            <a:r>
              <a:rPr lang="en-IN" sz="2000" b="1" dirty="0">
                <a:solidFill>
                  <a:schemeClr val="tx1">
                    <a:lumMod val="65000"/>
                    <a:lumOff val="35000"/>
                  </a:schemeClr>
                </a:solidFill>
              </a:rPr>
              <a:t>India Direct Selling Association </a:t>
            </a:r>
            <a:r>
              <a:rPr lang="en-IN" sz="2000" dirty="0">
                <a:solidFill>
                  <a:schemeClr val="tx1">
                    <a:lumMod val="65000"/>
                    <a:lumOff val="35000"/>
                  </a:schemeClr>
                </a:solidFill>
              </a:rPr>
              <a:t>(IDSA)</a:t>
            </a:r>
          </a:p>
          <a:p>
            <a:endParaRPr lang="en-IN" sz="2000" dirty="0">
              <a:solidFill>
                <a:schemeClr val="tx1">
                  <a:lumMod val="65000"/>
                  <a:lumOff val="35000"/>
                </a:schemeClr>
              </a:solidFill>
            </a:endParaRPr>
          </a:p>
          <a:p>
            <a:r>
              <a:rPr lang="en-US" sz="2000" dirty="0">
                <a:solidFill>
                  <a:schemeClr val="tx1">
                    <a:lumMod val="65000"/>
                    <a:lumOff val="35000"/>
                  </a:schemeClr>
                </a:solidFill>
              </a:rPr>
              <a:t>The </a:t>
            </a:r>
            <a:r>
              <a:rPr lang="en-US" sz="2000" b="1" dirty="0">
                <a:solidFill>
                  <a:schemeClr val="tx1">
                    <a:lumMod val="65000"/>
                    <a:lumOff val="35000"/>
                  </a:schemeClr>
                </a:solidFill>
              </a:rPr>
              <a:t>Indian Direct Selling Association (IDSA) </a:t>
            </a:r>
            <a:r>
              <a:rPr lang="en-US" sz="2000" dirty="0">
                <a:solidFill>
                  <a:schemeClr val="tx1">
                    <a:lumMod val="65000"/>
                    <a:lumOff val="35000"/>
                  </a:schemeClr>
                </a:solidFill>
              </a:rPr>
              <a:t>is an autonomous, self-regulatory body for the direct selling Industry in India</a:t>
            </a:r>
          </a:p>
          <a:p>
            <a:endParaRPr lang="en-US" sz="2000" dirty="0">
              <a:solidFill>
                <a:schemeClr val="tx1">
                  <a:lumMod val="65000"/>
                  <a:lumOff val="35000"/>
                </a:schemeClr>
              </a:solidFill>
            </a:endParaRPr>
          </a:p>
          <a:p>
            <a:r>
              <a:rPr lang="en-US" sz="2000" dirty="0">
                <a:solidFill>
                  <a:schemeClr val="tx1">
                    <a:lumMod val="65000"/>
                    <a:lumOff val="35000"/>
                  </a:schemeClr>
                </a:solidFill>
              </a:rPr>
              <a:t>The </a:t>
            </a:r>
            <a:r>
              <a:rPr lang="en-US" sz="2000" b="1" dirty="0">
                <a:solidFill>
                  <a:schemeClr val="tx1">
                    <a:lumMod val="65000"/>
                    <a:lumOff val="35000"/>
                  </a:schemeClr>
                </a:solidFill>
              </a:rPr>
              <a:t>IDSA</a:t>
            </a:r>
            <a:r>
              <a:rPr lang="en-US" sz="2000" dirty="0">
                <a:solidFill>
                  <a:schemeClr val="tx1">
                    <a:lumMod val="65000"/>
                    <a:lumOff val="35000"/>
                  </a:schemeClr>
                </a:solidFill>
              </a:rPr>
              <a:t> stamp today is recognized as a doorway to success</a:t>
            </a:r>
          </a:p>
          <a:p>
            <a:endParaRPr lang="en-US" sz="2000" dirty="0">
              <a:solidFill>
                <a:schemeClr val="tx1">
                  <a:lumMod val="65000"/>
                  <a:lumOff val="35000"/>
                </a:schemeClr>
              </a:solidFill>
            </a:endParaRPr>
          </a:p>
          <a:p>
            <a:r>
              <a:rPr lang="en-US" sz="2000" b="1" dirty="0">
                <a:solidFill>
                  <a:schemeClr val="tx1">
                    <a:lumMod val="65000"/>
                    <a:lumOff val="35000"/>
                  </a:schemeClr>
                </a:solidFill>
              </a:rPr>
              <a:t>IDSA</a:t>
            </a:r>
            <a:r>
              <a:rPr lang="en-US" sz="2000" dirty="0">
                <a:solidFill>
                  <a:schemeClr val="tx1">
                    <a:lumMod val="65000"/>
                    <a:lumOff val="35000"/>
                  </a:schemeClr>
                </a:solidFill>
              </a:rPr>
              <a:t> strives to create  an environment conducive to the growth of direct selling industry in India</a:t>
            </a:r>
          </a:p>
        </p:txBody>
      </p:sp>
      <p:pic>
        <p:nvPicPr>
          <p:cNvPr id="1026" name="Picture 2" descr="http://www.idsa.co.in/images/lo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31555" y="152400"/>
            <a:ext cx="2398029"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81000" y="152400"/>
            <a:ext cx="4953000" cy="6096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Calibri" pitchFamily="34" charset="0"/>
                <a:cs typeface="Calibri" pitchFamily="34" charset="0"/>
              </a:rPr>
              <a:t> </a:t>
            </a:r>
          </a:p>
        </p:txBody>
      </p:sp>
      <p:sp>
        <p:nvSpPr>
          <p:cNvPr id="8" name="Title 1"/>
          <p:cNvSpPr>
            <a:spLocks noGrp="1"/>
          </p:cNvSpPr>
          <p:nvPr>
            <p:ph type="title"/>
          </p:nvPr>
        </p:nvSpPr>
        <p:spPr>
          <a:xfrm>
            <a:off x="533400" y="152400"/>
            <a:ext cx="4572000" cy="609600"/>
          </a:xfrm>
        </p:spPr>
        <p:txBody>
          <a:bodyPr>
            <a:normAutofit fontScale="90000"/>
          </a:bodyPr>
          <a:lstStyle/>
          <a:p>
            <a:pPr algn="l"/>
            <a:r>
              <a:rPr lang="en-US" sz="4000" dirty="0" smtClean="0">
                <a:solidFill>
                  <a:schemeClr val="bg1"/>
                </a:solidFill>
              </a:rPr>
              <a:t>Member of IDSA</a:t>
            </a:r>
            <a:endParaRPr lang="en-US" sz="4000" dirty="0">
              <a:solidFill>
                <a:schemeClr val="bg1"/>
              </a:solidFill>
            </a:endParaRPr>
          </a:p>
        </p:txBody>
      </p:sp>
    </p:spTree>
    <p:extLst>
      <p:ext uri="{BB962C8B-B14F-4D97-AF65-F5344CB8AC3E}">
        <p14:creationId xmlns:p14="http://schemas.microsoft.com/office/powerpoint/2010/main" xmlns="" val="34817599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Action Button: Document 2">
            <a:hlinkClick r:id="rId3" action="ppaction://hlinkpres?slideindex=1&amp;slidetitle=PowerPoint Presentation" highlightClick="1"/>
          </p:cNvPr>
          <p:cNvSpPr/>
          <p:nvPr/>
        </p:nvSpPr>
        <p:spPr>
          <a:xfrm>
            <a:off x="8229600" y="6553200"/>
            <a:ext cx="838200" cy="3048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PPT</a:t>
            </a:r>
            <a:endParaRPr lang="en-US" dirty="0">
              <a:solidFill>
                <a:schemeClr val="tx1"/>
              </a:solidFill>
            </a:endParaRPr>
          </a:p>
        </p:txBody>
      </p:sp>
      <p:sp>
        <p:nvSpPr>
          <p:cNvPr id="4" name="Action Button: Document 3">
            <a:hlinkClick r:id="rId4" action="ppaction://hlinkfile" highlightClick="1"/>
          </p:cNvPr>
          <p:cNvSpPr/>
          <p:nvPr/>
        </p:nvSpPr>
        <p:spPr>
          <a:xfrm>
            <a:off x="7010400" y="6553200"/>
            <a:ext cx="990600" cy="3048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Benefits</a:t>
            </a:r>
            <a:endParaRPr lang="en-US" dirty="0">
              <a:solidFill>
                <a:schemeClr val="tx1"/>
              </a:solidFill>
            </a:endParaRPr>
          </a:p>
        </p:txBody>
      </p:sp>
    </p:spTree>
    <p:extLst>
      <p:ext uri="{BB962C8B-B14F-4D97-AF65-F5344CB8AC3E}">
        <p14:creationId xmlns="" xmlns:p14="http://schemas.microsoft.com/office/powerpoint/2010/main" val="10123234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2362200" cy="1143000"/>
          </a:xfrm>
        </p:spPr>
        <p:txBody>
          <a:bodyPr>
            <a:normAutofit/>
          </a:bodyPr>
          <a:lstStyle/>
          <a:p>
            <a:pPr algn="l"/>
            <a:r>
              <a:rPr lang="en-US" b="1" dirty="0" smtClean="0"/>
              <a:t>Benefits</a:t>
            </a:r>
            <a:endParaRPr lang="en-US" b="1" dirty="0"/>
          </a:p>
        </p:txBody>
      </p:sp>
      <p:sp>
        <p:nvSpPr>
          <p:cNvPr id="3" name="Content Placeholder 2"/>
          <p:cNvSpPr>
            <a:spLocks noGrp="1"/>
          </p:cNvSpPr>
          <p:nvPr>
            <p:ph idx="1"/>
          </p:nvPr>
        </p:nvSpPr>
        <p:spPr>
          <a:xfrm>
            <a:off x="609600" y="1371600"/>
            <a:ext cx="3886200" cy="4495800"/>
          </a:xfrm>
        </p:spPr>
        <p:txBody>
          <a:bodyPr>
            <a:normAutofit/>
          </a:bodyPr>
          <a:lstStyle/>
          <a:p>
            <a:pPr marL="274320" lvl="0" indent="-274320" algn="just">
              <a:lnSpc>
                <a:spcPct val="110000"/>
              </a:lnSpc>
              <a:spcBef>
                <a:spcPts val="700"/>
              </a:spcBef>
            </a:pPr>
            <a:r>
              <a:rPr lang="en-US" sz="1400" dirty="0" smtClean="0"/>
              <a:t>Improves soil aeration and water holding capacity by making the soil more porous, permeable and aerated</a:t>
            </a:r>
          </a:p>
          <a:p>
            <a:pPr marL="274320" lvl="0" indent="-274320" algn="just">
              <a:lnSpc>
                <a:spcPct val="110000"/>
              </a:lnSpc>
              <a:spcBef>
                <a:spcPts val="700"/>
              </a:spcBef>
            </a:pPr>
            <a:r>
              <a:rPr lang="en-US" sz="1400" dirty="0" smtClean="0"/>
              <a:t>Increases the efficiency of added fertilizers and liberates locked up plant nutrients in the soil</a:t>
            </a:r>
          </a:p>
          <a:p>
            <a:pPr marL="274320" lvl="0" indent="-274320" algn="just">
              <a:lnSpc>
                <a:spcPct val="110000"/>
              </a:lnSpc>
              <a:spcBef>
                <a:spcPts val="700"/>
              </a:spcBef>
            </a:pPr>
            <a:r>
              <a:rPr lang="en-US" sz="1400" dirty="0" smtClean="0"/>
              <a:t>Facilitates higher uptake of nutrients by </a:t>
            </a:r>
            <a:r>
              <a:rPr lang="en-US" sz="1400" dirty="0" err="1" smtClean="0"/>
              <a:t>chelation</a:t>
            </a:r>
            <a:r>
              <a:rPr lang="en-US" sz="1400" dirty="0" smtClean="0"/>
              <a:t> of already available nutrients in the soil</a:t>
            </a:r>
          </a:p>
          <a:p>
            <a:pPr marL="274320" lvl="0" indent="-274320" algn="just">
              <a:lnSpc>
                <a:spcPct val="110000"/>
              </a:lnSpc>
              <a:spcBef>
                <a:spcPts val="700"/>
              </a:spcBef>
            </a:pPr>
            <a:r>
              <a:rPr lang="en-US" sz="1400" dirty="0" smtClean="0"/>
              <a:t>Increases the capacity of retaining and exchanging soil nutrients, thereby helping the plants to assimilate nutrients from the soil easily</a:t>
            </a:r>
          </a:p>
          <a:p>
            <a:pPr marL="274320" lvl="0" indent="-274320" algn="just">
              <a:lnSpc>
                <a:spcPct val="110000"/>
              </a:lnSpc>
              <a:spcBef>
                <a:spcPts val="700"/>
              </a:spcBef>
            </a:pPr>
            <a:r>
              <a:rPr lang="en-US" sz="1400" dirty="0" smtClean="0"/>
              <a:t>Increases crop tolerance to </a:t>
            </a:r>
            <a:r>
              <a:rPr lang="en-US" sz="1400" dirty="0" err="1" smtClean="0"/>
              <a:t>abiotic</a:t>
            </a:r>
            <a:r>
              <a:rPr lang="en-US" sz="1400" dirty="0" smtClean="0"/>
              <a:t> stress 	</a:t>
            </a:r>
          </a:p>
          <a:p>
            <a:pPr marL="274320" lvl="0" indent="-274320" algn="just">
              <a:lnSpc>
                <a:spcPct val="110000"/>
              </a:lnSpc>
              <a:spcBef>
                <a:spcPts val="700"/>
              </a:spcBef>
            </a:pPr>
            <a:r>
              <a:rPr lang="en-US" sz="1400" dirty="0" smtClean="0"/>
              <a:t>Activates the plant metabolic processes due to the presence of </a:t>
            </a:r>
            <a:r>
              <a:rPr lang="en-US" sz="1400" dirty="0" err="1" smtClean="0"/>
              <a:t>phytohormone</a:t>
            </a:r>
            <a:r>
              <a:rPr lang="en-US" sz="1400" dirty="0" smtClean="0"/>
              <a:t> like activity</a:t>
            </a:r>
          </a:p>
          <a:p>
            <a:pPr marL="274320" indent="-274320" algn="just">
              <a:lnSpc>
                <a:spcPct val="110000"/>
              </a:lnSpc>
              <a:spcBef>
                <a:spcPts val="700"/>
              </a:spcBef>
            </a:pPr>
            <a:endParaRPr lang="en-US" sz="1400" dirty="0"/>
          </a:p>
        </p:txBody>
      </p:sp>
      <p:pic>
        <p:nvPicPr>
          <p:cNvPr id="4099" name="Picture 3" descr="D:\images\agri Humic\PikiWiki_Israel_12354_Agriculture_in_Israel.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991" r="7342"/>
          <a:stretch/>
        </p:blipFill>
        <p:spPr bwMode="auto">
          <a:xfrm>
            <a:off x="4648200" y="1447800"/>
            <a:ext cx="4221268" cy="3759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E:\VESTIGE\VESTIGE Product Testimonials\Agri\IMG-20160316-WA0038.jpg"/>
          <p:cNvPicPr>
            <a:picLocks noChangeAspect="1" noChangeArrowheads="1"/>
          </p:cNvPicPr>
          <p:nvPr/>
        </p:nvPicPr>
        <p:blipFill>
          <a:blip r:embed="rId2"/>
          <a:srcRect/>
          <a:stretch>
            <a:fillRect/>
          </a:stretch>
        </p:blipFill>
        <p:spPr bwMode="auto">
          <a:xfrm>
            <a:off x="4648200" y="0"/>
            <a:ext cx="4495800" cy="3733800"/>
          </a:xfrm>
          <a:prstGeom prst="rect">
            <a:avLst/>
          </a:prstGeom>
          <a:noFill/>
        </p:spPr>
      </p:pic>
      <p:pic>
        <p:nvPicPr>
          <p:cNvPr id="1055" name="Picture 31" descr="E:\VESTIGE\VESTIGE Product Testimonials\Agri\IMG-20160316-WA0039.jpg"/>
          <p:cNvPicPr>
            <a:picLocks noChangeAspect="1" noChangeArrowheads="1"/>
          </p:cNvPicPr>
          <p:nvPr/>
        </p:nvPicPr>
        <p:blipFill>
          <a:blip r:embed="rId3"/>
          <a:srcRect/>
          <a:stretch>
            <a:fillRect/>
          </a:stretch>
        </p:blipFill>
        <p:spPr bwMode="auto">
          <a:xfrm>
            <a:off x="0" y="0"/>
            <a:ext cx="4648200" cy="3810000"/>
          </a:xfrm>
          <a:prstGeom prst="rect">
            <a:avLst/>
          </a:prstGeom>
          <a:noFill/>
        </p:spPr>
      </p:pic>
      <p:pic>
        <p:nvPicPr>
          <p:cNvPr id="1056" name="Picture 32" descr="E:\VESTIGE\VESTIGE Product Testimonials\Agri\IMG-20160316-WA0047.jpg"/>
          <p:cNvPicPr>
            <a:picLocks noChangeAspect="1" noChangeArrowheads="1"/>
          </p:cNvPicPr>
          <p:nvPr/>
        </p:nvPicPr>
        <p:blipFill>
          <a:blip r:embed="rId4"/>
          <a:srcRect/>
          <a:stretch>
            <a:fillRect/>
          </a:stretch>
        </p:blipFill>
        <p:spPr bwMode="auto">
          <a:xfrm>
            <a:off x="0" y="3733800"/>
            <a:ext cx="4648200" cy="3124200"/>
          </a:xfrm>
          <a:prstGeom prst="rect">
            <a:avLst/>
          </a:prstGeom>
          <a:noFill/>
        </p:spPr>
      </p:pic>
      <p:pic>
        <p:nvPicPr>
          <p:cNvPr id="1057" name="Picture 33" descr="E:\VESTIGE\VESTIGE Product Testimonials\Agri\IMG-20160316-WA0036.jpg"/>
          <p:cNvPicPr>
            <a:picLocks noChangeAspect="1" noChangeArrowheads="1"/>
          </p:cNvPicPr>
          <p:nvPr/>
        </p:nvPicPr>
        <p:blipFill>
          <a:blip r:embed="rId5"/>
          <a:srcRect/>
          <a:stretch>
            <a:fillRect/>
          </a:stretch>
        </p:blipFill>
        <p:spPr bwMode="auto">
          <a:xfrm>
            <a:off x="4648200" y="3657600"/>
            <a:ext cx="4495800" cy="3200400"/>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88" y="284162"/>
            <a:ext cx="5515965"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SELF HEALTH SERIES</a:t>
            </a:r>
            <a:endParaRPr lang="en-GB" sz="3000" spc="1000" dirty="0">
              <a:latin typeface="+mj-lt"/>
            </a:endParaRPr>
          </a:p>
        </p:txBody>
      </p:sp>
      <p:pic>
        <p:nvPicPr>
          <p:cNvPr id="3" name="Picture 4" descr="H:\vestige\CD Cvers\Audiobook CD\healthy life1 copy.jpg"/>
          <p:cNvPicPr>
            <a:picLocks noChangeAspect="1" noChangeArrowheads="1"/>
          </p:cNvPicPr>
          <p:nvPr/>
        </p:nvPicPr>
        <p:blipFill>
          <a:blip r:embed="rId2" cstate="print"/>
          <a:srcRect/>
          <a:stretch>
            <a:fillRect/>
          </a:stretch>
        </p:blipFill>
        <p:spPr bwMode="auto">
          <a:xfrm>
            <a:off x="228600" y="1381780"/>
            <a:ext cx="1905000" cy="1247270"/>
          </a:xfrm>
          <a:prstGeom prst="rect">
            <a:avLst/>
          </a:prstGeom>
          <a:noFill/>
        </p:spPr>
      </p:pic>
      <p:pic>
        <p:nvPicPr>
          <p:cNvPr id="4" name="Picture 2" descr="H:\vestige\CD Cvers\Audiobook CD\business and life copy.jpg"/>
          <p:cNvPicPr>
            <a:picLocks noChangeAspect="1" noChangeArrowheads="1"/>
          </p:cNvPicPr>
          <p:nvPr/>
        </p:nvPicPr>
        <p:blipFill>
          <a:blip r:embed="rId3" cstate="print"/>
          <a:srcRect l="5833" r="5000"/>
          <a:stretch>
            <a:fillRect/>
          </a:stretch>
        </p:blipFill>
        <p:spPr bwMode="auto">
          <a:xfrm>
            <a:off x="228600" y="3657600"/>
            <a:ext cx="1867949" cy="1371600"/>
          </a:xfrm>
          <a:prstGeom prst="rect">
            <a:avLst/>
          </a:prstGeom>
          <a:noFill/>
        </p:spPr>
      </p:pic>
      <p:pic>
        <p:nvPicPr>
          <p:cNvPr id="5" name="Picture 2" descr="H:\vestige\CD Cvers\Audiobook CD\stress free living copy.jpg"/>
          <p:cNvPicPr>
            <a:picLocks noChangeAspect="1" noChangeArrowheads="1"/>
          </p:cNvPicPr>
          <p:nvPr/>
        </p:nvPicPr>
        <p:blipFill>
          <a:blip r:embed="rId4" cstate="print"/>
          <a:srcRect/>
          <a:stretch>
            <a:fillRect/>
          </a:stretch>
        </p:blipFill>
        <p:spPr bwMode="auto">
          <a:xfrm>
            <a:off x="2438400" y="3733800"/>
            <a:ext cx="2094896" cy="1371600"/>
          </a:xfrm>
          <a:prstGeom prst="rect">
            <a:avLst/>
          </a:prstGeom>
          <a:noFill/>
        </p:spPr>
      </p:pic>
      <p:pic>
        <p:nvPicPr>
          <p:cNvPr id="6" name="Picture 2" descr="H:\vestige\CD Cvers\Audiobook CD\healthy life copy.jpg"/>
          <p:cNvPicPr>
            <a:picLocks noChangeAspect="1" noChangeArrowheads="1"/>
          </p:cNvPicPr>
          <p:nvPr/>
        </p:nvPicPr>
        <p:blipFill>
          <a:blip r:embed="rId5" cstate="print"/>
          <a:srcRect l="6348" r="4144"/>
          <a:stretch>
            <a:fillRect/>
          </a:stretch>
        </p:blipFill>
        <p:spPr bwMode="auto">
          <a:xfrm>
            <a:off x="2667000" y="1381780"/>
            <a:ext cx="1752600" cy="1281994"/>
          </a:xfrm>
          <a:prstGeom prst="rect">
            <a:avLst/>
          </a:prstGeom>
          <a:noFill/>
        </p:spPr>
      </p:pic>
      <p:pic>
        <p:nvPicPr>
          <p:cNvPr id="7" name="Picture 2" descr="C:\Documents and Settings\All Users\Documents\think and grow rich.jpg"/>
          <p:cNvPicPr>
            <a:picLocks noChangeAspect="1" noChangeArrowheads="1"/>
          </p:cNvPicPr>
          <p:nvPr/>
        </p:nvPicPr>
        <p:blipFill>
          <a:blip r:embed="rId6" cstate="print"/>
          <a:srcRect/>
          <a:stretch>
            <a:fillRect/>
          </a:stretch>
        </p:blipFill>
        <p:spPr bwMode="auto">
          <a:xfrm>
            <a:off x="4572000" y="1381780"/>
            <a:ext cx="1981200" cy="1297160"/>
          </a:xfrm>
          <a:prstGeom prst="rect">
            <a:avLst/>
          </a:prstGeom>
          <a:noFill/>
        </p:spPr>
      </p:pic>
      <p:pic>
        <p:nvPicPr>
          <p:cNvPr id="8" name="Picture 7" descr="C:\Documents and Settings\All Users\Documents\habit of winning.jpg"/>
          <p:cNvPicPr>
            <a:picLocks noChangeAspect="1" noChangeArrowheads="1"/>
          </p:cNvPicPr>
          <p:nvPr/>
        </p:nvPicPr>
        <p:blipFill>
          <a:blip r:embed="rId7" cstate="print"/>
          <a:srcRect/>
          <a:stretch>
            <a:fillRect/>
          </a:stretch>
        </p:blipFill>
        <p:spPr bwMode="auto">
          <a:xfrm>
            <a:off x="4648200" y="3657600"/>
            <a:ext cx="1978513" cy="1295400"/>
          </a:xfrm>
          <a:prstGeom prst="rect">
            <a:avLst/>
          </a:prstGeom>
          <a:noFill/>
        </p:spPr>
      </p:pic>
      <p:sp>
        <p:nvSpPr>
          <p:cNvPr id="9" name="Rectangle 8"/>
          <p:cNvSpPr/>
          <p:nvPr/>
        </p:nvSpPr>
        <p:spPr>
          <a:xfrm>
            <a:off x="6781800" y="0"/>
            <a:ext cx="2362200" cy="68580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0" name="Picture 9" descr="Pen Drive Packshot.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880275" y="2692063"/>
            <a:ext cx="2256010" cy="2141346"/>
          </a:xfrm>
          <a:prstGeom prst="rect">
            <a:avLst/>
          </a:prstGeom>
        </p:spPr>
      </p:pic>
      <p:sp>
        <p:nvSpPr>
          <p:cNvPr id="11" name="TextBox 10"/>
          <p:cNvSpPr txBox="1"/>
          <p:nvPr/>
        </p:nvSpPr>
        <p:spPr>
          <a:xfrm>
            <a:off x="6858000" y="1524000"/>
            <a:ext cx="2286000" cy="1015663"/>
          </a:xfrm>
          <a:prstGeom prst="rect">
            <a:avLst/>
          </a:prstGeom>
          <a:noFill/>
        </p:spPr>
        <p:txBody>
          <a:bodyPr wrap="square" rtlCol="0">
            <a:spAutoFit/>
          </a:bodyPr>
          <a:lstStyle/>
          <a:p>
            <a:r>
              <a:rPr lang="en-US" dirty="0" smtClean="0">
                <a:solidFill>
                  <a:srgbClr val="FFFFFF"/>
                </a:solidFill>
              </a:rPr>
              <a:t>Now available in</a:t>
            </a:r>
          </a:p>
          <a:p>
            <a:r>
              <a:rPr lang="en-US" sz="2400" dirty="0" smtClean="0">
                <a:solidFill>
                  <a:srgbClr val="FFFFFF"/>
                </a:solidFill>
              </a:rPr>
              <a:t>8 GB Pen Drive</a:t>
            </a:r>
          </a:p>
          <a:p>
            <a:r>
              <a:rPr lang="en-US" dirty="0" smtClean="0">
                <a:solidFill>
                  <a:srgbClr val="FFFFFF"/>
                </a:solidFill>
              </a:rPr>
              <a:t>In Hindi</a:t>
            </a:r>
            <a:endParaRPr lang="en-US" dirty="0">
              <a:solidFill>
                <a:srgbClr val="FFFFFF"/>
              </a:solidFill>
            </a:endParaRPr>
          </a:p>
        </p:txBody>
      </p:sp>
      <p:sp>
        <p:nvSpPr>
          <p:cNvPr id="12" name="TextBox 11"/>
          <p:cNvSpPr txBox="1"/>
          <p:nvPr/>
        </p:nvSpPr>
        <p:spPr>
          <a:xfrm>
            <a:off x="4800600" y="5257800"/>
            <a:ext cx="1905000" cy="307777"/>
          </a:xfrm>
          <a:prstGeom prst="rect">
            <a:avLst/>
          </a:prstGeom>
          <a:noFill/>
        </p:spPr>
        <p:txBody>
          <a:bodyPr wrap="square" rtlCol="0">
            <a:spAutoFit/>
          </a:bodyPr>
          <a:lstStyle/>
          <a:p>
            <a:pPr marL="117475" indent="-117475">
              <a:tabLst>
                <a:tab pos="117475" algn="l"/>
              </a:tabLst>
            </a:pPr>
            <a:r>
              <a:rPr lang="en-US" sz="1400" dirty="0" smtClean="0">
                <a:solidFill>
                  <a:schemeClr val="accent1">
                    <a:lumMod val="75000"/>
                  </a:schemeClr>
                </a:solidFill>
              </a:rPr>
              <a:t>   The </a:t>
            </a:r>
            <a:r>
              <a:rPr lang="en-US" sz="1400" dirty="0">
                <a:solidFill>
                  <a:schemeClr val="accent1">
                    <a:lumMod val="75000"/>
                  </a:schemeClr>
                </a:solidFill>
              </a:rPr>
              <a:t>Habit </a:t>
            </a:r>
            <a:r>
              <a:rPr lang="en-US" sz="1400" dirty="0" smtClean="0">
                <a:solidFill>
                  <a:schemeClr val="accent1">
                    <a:lumMod val="75000"/>
                  </a:schemeClr>
                </a:solidFill>
              </a:rPr>
              <a:t>of Winning</a:t>
            </a:r>
            <a:endParaRPr lang="en-US" sz="1400" dirty="0">
              <a:latin typeface="+mj-lt"/>
            </a:endParaRPr>
          </a:p>
        </p:txBody>
      </p:sp>
      <p:sp>
        <p:nvSpPr>
          <p:cNvPr id="13" name="TextBox 12"/>
          <p:cNvSpPr txBox="1"/>
          <p:nvPr/>
        </p:nvSpPr>
        <p:spPr>
          <a:xfrm>
            <a:off x="2590800" y="5257800"/>
            <a:ext cx="1905000" cy="307777"/>
          </a:xfrm>
          <a:prstGeom prst="rect">
            <a:avLst/>
          </a:prstGeom>
          <a:noFill/>
        </p:spPr>
        <p:txBody>
          <a:bodyPr wrap="square" rtlCol="0">
            <a:spAutoFit/>
          </a:bodyPr>
          <a:lstStyle/>
          <a:p>
            <a:pPr marL="117475" indent="-117475">
              <a:tabLst>
                <a:tab pos="117475" algn="l"/>
              </a:tabLst>
            </a:pPr>
            <a:r>
              <a:rPr lang="en-US" sz="1400" dirty="0">
                <a:solidFill>
                  <a:schemeClr val="accent1">
                    <a:lumMod val="75000"/>
                  </a:schemeClr>
                </a:solidFill>
              </a:rPr>
              <a:t>Stress Free Living</a:t>
            </a:r>
            <a:endParaRPr lang="en-US" sz="1400" dirty="0">
              <a:latin typeface="+mj-lt"/>
            </a:endParaRPr>
          </a:p>
        </p:txBody>
      </p:sp>
      <p:sp>
        <p:nvSpPr>
          <p:cNvPr id="14" name="TextBox 13"/>
          <p:cNvSpPr txBox="1"/>
          <p:nvPr/>
        </p:nvSpPr>
        <p:spPr>
          <a:xfrm>
            <a:off x="152400" y="5115580"/>
            <a:ext cx="2057400" cy="523220"/>
          </a:xfrm>
          <a:prstGeom prst="rect">
            <a:avLst/>
          </a:prstGeom>
          <a:noFill/>
        </p:spPr>
        <p:txBody>
          <a:bodyPr wrap="square" rtlCol="0">
            <a:spAutoFit/>
          </a:bodyPr>
          <a:lstStyle/>
          <a:p>
            <a:pPr marL="117475" indent="-117475">
              <a:tabLst>
                <a:tab pos="117475" algn="l"/>
              </a:tabLst>
            </a:pPr>
            <a:r>
              <a:rPr lang="en-US" sz="1400" dirty="0" smtClean="0">
                <a:solidFill>
                  <a:schemeClr val="accent1">
                    <a:lumMod val="75000"/>
                  </a:schemeClr>
                </a:solidFill>
              </a:rPr>
              <a:t>	Stress </a:t>
            </a:r>
            <a:r>
              <a:rPr lang="en-US" sz="1400" dirty="0">
                <a:solidFill>
                  <a:schemeClr val="accent1">
                    <a:lumMod val="75000"/>
                  </a:schemeClr>
                </a:solidFill>
              </a:rPr>
              <a:t>Proof Your Business And Your Life </a:t>
            </a:r>
            <a:endParaRPr lang="en-US" sz="1400" dirty="0">
              <a:latin typeface="+mj-lt"/>
            </a:endParaRPr>
          </a:p>
        </p:txBody>
      </p:sp>
      <p:sp>
        <p:nvSpPr>
          <p:cNvPr id="15" name="TextBox 14"/>
          <p:cNvSpPr txBox="1"/>
          <p:nvPr/>
        </p:nvSpPr>
        <p:spPr>
          <a:xfrm>
            <a:off x="4800600" y="2895600"/>
            <a:ext cx="1905000" cy="307777"/>
          </a:xfrm>
          <a:prstGeom prst="rect">
            <a:avLst/>
          </a:prstGeom>
          <a:noFill/>
        </p:spPr>
        <p:txBody>
          <a:bodyPr wrap="square" rtlCol="0">
            <a:spAutoFit/>
          </a:bodyPr>
          <a:lstStyle/>
          <a:p>
            <a:pPr marL="117475" indent="-117475">
              <a:tabLst>
                <a:tab pos="117475" algn="l"/>
              </a:tabLst>
            </a:pPr>
            <a:r>
              <a:rPr lang="en-US" sz="1400" dirty="0">
                <a:solidFill>
                  <a:schemeClr val="accent1">
                    <a:lumMod val="75000"/>
                  </a:schemeClr>
                </a:solidFill>
              </a:rPr>
              <a:t>Think And Grow Rich</a:t>
            </a:r>
            <a:endParaRPr lang="en-US" sz="1400" dirty="0"/>
          </a:p>
        </p:txBody>
      </p:sp>
      <p:sp>
        <p:nvSpPr>
          <p:cNvPr id="16" name="TextBox 15"/>
          <p:cNvSpPr txBox="1"/>
          <p:nvPr/>
        </p:nvSpPr>
        <p:spPr>
          <a:xfrm>
            <a:off x="2590800" y="2753380"/>
            <a:ext cx="1905000" cy="523220"/>
          </a:xfrm>
          <a:prstGeom prst="rect">
            <a:avLst/>
          </a:prstGeom>
          <a:noFill/>
        </p:spPr>
        <p:txBody>
          <a:bodyPr wrap="square" rtlCol="0">
            <a:spAutoFit/>
          </a:bodyPr>
          <a:lstStyle/>
          <a:p>
            <a:pPr marL="117475" indent="-117475">
              <a:tabLst>
                <a:tab pos="117475" algn="l"/>
              </a:tabLst>
            </a:pPr>
            <a:r>
              <a:rPr lang="en-US" sz="1400" dirty="0" smtClean="0">
                <a:solidFill>
                  <a:schemeClr val="accent1">
                    <a:lumMod val="75000"/>
                  </a:schemeClr>
                </a:solidFill>
              </a:rPr>
              <a:t>	The </a:t>
            </a:r>
            <a:r>
              <a:rPr lang="en-US" sz="1400" dirty="0">
                <a:solidFill>
                  <a:schemeClr val="accent1">
                    <a:lumMod val="75000"/>
                  </a:schemeClr>
                </a:solidFill>
              </a:rPr>
              <a:t>Four-Week Countdown Diet</a:t>
            </a:r>
            <a:endParaRPr lang="en-US" sz="1400" dirty="0">
              <a:latin typeface="+mj-lt"/>
            </a:endParaRPr>
          </a:p>
        </p:txBody>
      </p:sp>
      <p:sp>
        <p:nvSpPr>
          <p:cNvPr id="17" name="TextBox 16"/>
          <p:cNvSpPr txBox="1"/>
          <p:nvPr/>
        </p:nvSpPr>
        <p:spPr>
          <a:xfrm>
            <a:off x="381000" y="2902803"/>
            <a:ext cx="1905000" cy="307777"/>
          </a:xfrm>
          <a:prstGeom prst="rect">
            <a:avLst/>
          </a:prstGeom>
          <a:noFill/>
        </p:spPr>
        <p:txBody>
          <a:bodyPr wrap="square" rtlCol="0">
            <a:spAutoFit/>
          </a:bodyPr>
          <a:lstStyle/>
          <a:p>
            <a:pPr marL="117475" indent="-117475">
              <a:tabLst>
                <a:tab pos="117475" algn="l"/>
              </a:tabLst>
            </a:pPr>
            <a:r>
              <a:rPr lang="en-US" sz="1400" dirty="0">
                <a:solidFill>
                  <a:schemeClr val="accent1">
                    <a:lumMod val="75000"/>
                  </a:schemeClr>
                </a:solidFill>
              </a:rPr>
              <a:t>Healthy Living </a:t>
            </a:r>
            <a:endParaRPr lang="en-US" sz="1400" dirty="0">
              <a:latin typeface="+mj-lt"/>
            </a:endParaRPr>
          </a:p>
        </p:txBody>
      </p:sp>
    </p:spTree>
    <p:extLst>
      <p:ext uri="{BB962C8B-B14F-4D97-AF65-F5344CB8AC3E}">
        <p14:creationId xmlns:p14="http://schemas.microsoft.com/office/powerpoint/2010/main" xmlns="" val="15687829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solidFill>
            <a:srgbClr val="009900"/>
          </a:solidFill>
        </p:spPr>
        <p:txBody>
          <a:bodyPr/>
          <a:lstStyle/>
          <a:p>
            <a:r>
              <a:rPr lang="en-US" dirty="0" smtClean="0">
                <a:solidFill>
                  <a:srgbClr val="FFFF00"/>
                </a:solidFill>
              </a:rPr>
              <a:t>For Details Please Contact: </a:t>
            </a:r>
            <a:r>
              <a:rPr lang="en-US" dirty="0" smtClean="0">
                <a:solidFill>
                  <a:srgbClr val="FFFF00"/>
                </a:solidFill>
                <a:latin typeface="Lucida Calligraphy" pitchFamily="66" charset="0"/>
              </a:rPr>
              <a:t>Chanakya Sharma</a:t>
            </a:r>
            <a:endParaRPr lang="en-US" dirty="0">
              <a:solidFill>
                <a:srgbClr val="FFFF00"/>
              </a:solidFill>
              <a:latin typeface="Lucida Calligraphy" pitchFamily="66" charset="0"/>
            </a:endParaRPr>
          </a:p>
        </p:txBody>
      </p:sp>
      <p:sp>
        <p:nvSpPr>
          <p:cNvPr id="4" name="Subtitle 3"/>
          <p:cNvSpPr>
            <a:spLocks noGrp="1"/>
          </p:cNvSpPr>
          <p:nvPr>
            <p:ph type="subTitle" idx="1"/>
          </p:nvPr>
        </p:nvSpPr>
        <p:spPr>
          <a:xfrm>
            <a:off x="1371600" y="3886200"/>
            <a:ext cx="6400800" cy="914400"/>
          </a:xfrm>
          <a:solidFill>
            <a:srgbClr val="FFFF00"/>
          </a:solidFill>
        </p:spPr>
        <p:txBody>
          <a:bodyPr>
            <a:noAutofit/>
          </a:bodyPr>
          <a:lstStyle/>
          <a:p>
            <a:r>
              <a:rPr lang="en-US" sz="4800" dirty="0" smtClean="0">
                <a:solidFill>
                  <a:srgbClr val="009900"/>
                </a:solidFill>
                <a:sym typeface="Wingdings 2"/>
              </a:rPr>
              <a:t>:</a:t>
            </a:r>
            <a:r>
              <a:rPr lang="en-US" sz="4800" dirty="0" smtClean="0">
                <a:solidFill>
                  <a:srgbClr val="009900"/>
                </a:solidFill>
              </a:rPr>
              <a:t>96780 03463</a:t>
            </a:r>
            <a:endParaRPr lang="en-US" sz="4800" dirty="0">
              <a:solidFill>
                <a:srgbClr val="009900"/>
              </a:solidFill>
            </a:endParaRPr>
          </a:p>
        </p:txBody>
      </p:sp>
      <p:sp>
        <p:nvSpPr>
          <p:cNvPr id="5" name="Action Button: Movie 4">
            <a:hlinkClick r:id="rId2" action="ppaction://hlinkfile" highlightClick="1"/>
          </p:cNvPr>
          <p:cNvSpPr/>
          <p:nvPr/>
        </p:nvSpPr>
        <p:spPr>
          <a:xfrm>
            <a:off x="3810000" y="6629400"/>
            <a:ext cx="1600200" cy="228600"/>
          </a:xfrm>
          <a:prstGeom prst="actionButtonMovi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hlinkClick r:id="rId3" action="ppaction://hlinkfile"/>
              </a:rPr>
              <a:t>Success Story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9169400" cy="6915028"/>
          </a:xfrm>
          <a:prstGeom prst="rect">
            <a:avLst/>
          </a:prstGeom>
        </p:spPr>
      </p:pic>
      <p:graphicFrame>
        <p:nvGraphicFramePr>
          <p:cNvPr id="6" name="Diagram 5"/>
          <p:cNvGraphicFramePr/>
          <p:nvPr/>
        </p:nvGraphicFramePr>
        <p:xfrm>
          <a:off x="304800" y="3200400"/>
          <a:ext cx="14478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6"/>
          <p:cNvGrpSpPr/>
          <p:nvPr/>
        </p:nvGrpSpPr>
        <p:grpSpPr>
          <a:xfrm>
            <a:off x="76200" y="1828800"/>
            <a:ext cx="1219201" cy="685800"/>
            <a:chOff x="0" y="3959"/>
            <a:chExt cx="1352549" cy="449280"/>
          </a:xfrm>
          <a:scene3d>
            <a:camera prst="orthographicFront">
              <a:rot lat="0" lon="0" rev="0"/>
            </a:camera>
            <a:lightRig rig="contrasting" dir="t">
              <a:rot lat="0" lon="0" rev="1200000"/>
            </a:lightRig>
          </a:scene3d>
        </p:grpSpPr>
        <p:sp>
          <p:nvSpPr>
            <p:cNvPr id="8" name="Rounded Rectangle 7"/>
            <p:cNvSpPr/>
            <p:nvPr/>
          </p:nvSpPr>
          <p:spPr>
            <a:xfrm>
              <a:off x="0" y="3959"/>
              <a:ext cx="1352549" cy="449280"/>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Rounded Rectangle 4"/>
            <p:cNvSpPr/>
            <p:nvPr/>
          </p:nvSpPr>
          <p:spPr>
            <a:xfrm>
              <a:off x="21932" y="25891"/>
              <a:ext cx="1308685" cy="40541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2400" b="1" dirty="0" smtClean="0">
                  <a:solidFill>
                    <a:schemeClr val="tx1"/>
                  </a:solidFill>
                </a:rPr>
                <a:t>FICCI</a:t>
              </a:r>
              <a:endParaRPr lang="en-US" sz="2400" b="1" kern="1200" dirty="0">
                <a:solidFill>
                  <a:schemeClr val="tx1"/>
                </a:solidFill>
              </a:endParaRPr>
            </a:p>
          </p:txBody>
        </p:sp>
      </p:grpSp>
    </p:spTree>
    <p:extLst>
      <p:ext uri="{BB962C8B-B14F-4D97-AF65-F5344CB8AC3E}">
        <p14:creationId xmlns="" xmlns:p14="http://schemas.microsoft.com/office/powerpoint/2010/main" val="896297668"/>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533400" y="5943600"/>
            <a:ext cx="691364"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83677" y="4038600"/>
            <a:ext cx="635523"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6468" y="304800"/>
            <a:ext cx="2512932" cy="553998"/>
          </a:xfrm>
          <a:prstGeom prst="rect">
            <a:avLst/>
          </a:prstGeom>
          <a:noFill/>
        </p:spPr>
        <p:txBody>
          <a:bodyPr wrap="none" rtlCol="0">
            <a:spAutoFit/>
          </a:bodyPr>
          <a:lstStyle/>
          <a:p>
            <a:r>
              <a:rPr lang="en-US" sz="3000" dirty="0" smtClean="0"/>
              <a:t>THE NETWORK</a:t>
            </a:r>
            <a:endParaRPr lang="en-US" sz="3000" dirty="0"/>
          </a:p>
        </p:txBody>
      </p:sp>
      <p:sp>
        <p:nvSpPr>
          <p:cNvPr id="4" name="TextBox 3"/>
          <p:cNvSpPr txBox="1"/>
          <p:nvPr/>
        </p:nvSpPr>
        <p:spPr>
          <a:xfrm>
            <a:off x="381000" y="990600"/>
            <a:ext cx="6928820" cy="369332"/>
          </a:xfrm>
          <a:prstGeom prst="rect">
            <a:avLst/>
          </a:prstGeom>
          <a:noFill/>
        </p:spPr>
        <p:txBody>
          <a:bodyPr wrap="none" rtlCol="0">
            <a:spAutoFit/>
          </a:bodyPr>
          <a:lstStyle/>
          <a:p>
            <a:r>
              <a:rPr lang="en-US" dirty="0" smtClean="0"/>
              <a:t>Formidable distribution and service network of 50,00,000 + distributors </a:t>
            </a:r>
            <a:endParaRPr lang="en-US" dirty="0"/>
          </a:p>
        </p:txBody>
      </p:sp>
      <p:sp>
        <p:nvSpPr>
          <p:cNvPr id="5" name="TextBox 4"/>
          <p:cNvSpPr txBox="1"/>
          <p:nvPr/>
        </p:nvSpPr>
        <p:spPr>
          <a:xfrm>
            <a:off x="381000" y="1295400"/>
            <a:ext cx="5680529" cy="369332"/>
          </a:xfrm>
          <a:prstGeom prst="rect">
            <a:avLst/>
          </a:prstGeom>
          <a:noFill/>
        </p:spPr>
        <p:txBody>
          <a:bodyPr wrap="none" rtlCol="0">
            <a:spAutoFit/>
          </a:bodyPr>
          <a:lstStyle/>
          <a:p>
            <a:r>
              <a:rPr lang="en-US" dirty="0" smtClean="0"/>
              <a:t>Our top achievers, a vivid testimony to the magic of </a:t>
            </a:r>
            <a:r>
              <a:rPr lang="en-US" dirty="0" err="1" smtClean="0"/>
              <a:t>Wellth</a:t>
            </a:r>
            <a:endParaRPr lang="en-US" dirty="0"/>
          </a:p>
        </p:txBody>
      </p:sp>
      <p:sp>
        <p:nvSpPr>
          <p:cNvPr id="7" name="Rounded Rectangle 6"/>
          <p:cNvSpPr/>
          <p:nvPr/>
        </p:nvSpPr>
        <p:spPr>
          <a:xfrm>
            <a:off x="527836" y="5484759"/>
            <a:ext cx="691364"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47780" y="5027559"/>
            <a:ext cx="694045"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55757" y="4570359"/>
            <a:ext cx="694045"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83677" y="3581400"/>
            <a:ext cx="635523"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09600" y="3122559"/>
            <a:ext cx="538484"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87665" y="2667000"/>
            <a:ext cx="538484"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04516" y="2209800"/>
            <a:ext cx="538484"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98171" y="1600200"/>
            <a:ext cx="5736029" cy="4760278"/>
          </a:xfrm>
          <a:prstGeom prst="rect">
            <a:avLst/>
          </a:prstGeom>
          <a:noFill/>
        </p:spPr>
        <p:txBody>
          <a:bodyPr wrap="square" rtlCol="0">
            <a:spAutoFit/>
          </a:bodyPr>
          <a:lstStyle/>
          <a:p>
            <a:pPr marL="287338" indent="-287338">
              <a:lnSpc>
                <a:spcPts val="3100"/>
              </a:lnSpc>
              <a:spcBef>
                <a:spcPts val="600"/>
              </a:spcBef>
              <a:tabLst>
                <a:tab pos="341313" algn="l"/>
              </a:tabLst>
            </a:pPr>
            <a:r>
              <a:rPr lang="en-US" sz="1600" dirty="0" smtClean="0"/>
              <a:t>   </a:t>
            </a:r>
            <a:r>
              <a:rPr lang="en-US" sz="1600" dirty="0" smtClean="0"/>
              <a:t> 15	Brand Ambassador</a:t>
            </a:r>
          </a:p>
          <a:p>
            <a:pPr marL="287338" indent="-287338">
              <a:lnSpc>
                <a:spcPts val="3100"/>
              </a:lnSpc>
              <a:spcBef>
                <a:spcPts val="600"/>
              </a:spcBef>
              <a:tabLst>
                <a:tab pos="341313" algn="l"/>
              </a:tabLst>
            </a:pPr>
            <a:r>
              <a:rPr lang="en-US" sz="1600" dirty="0" smtClean="0"/>
              <a:t> </a:t>
            </a:r>
            <a:r>
              <a:rPr lang="en-US" sz="1600" dirty="0" smtClean="0"/>
              <a:t>     4</a:t>
            </a:r>
            <a:r>
              <a:rPr lang="en-US" sz="1600" dirty="0" smtClean="0"/>
              <a:t>       </a:t>
            </a:r>
            <a:r>
              <a:rPr lang="en-US" sz="1600" dirty="0" smtClean="0"/>
              <a:t>	Double Universal Crown Directors</a:t>
            </a:r>
          </a:p>
          <a:p>
            <a:pPr marL="287338" indent="-287338">
              <a:lnSpc>
                <a:spcPts val="3100"/>
              </a:lnSpc>
              <a:spcBef>
                <a:spcPts val="600"/>
              </a:spcBef>
              <a:tabLst>
                <a:tab pos="341313" algn="l"/>
              </a:tabLst>
            </a:pPr>
            <a:r>
              <a:rPr lang="en-US" sz="1600" dirty="0" smtClean="0"/>
              <a:t>   </a:t>
            </a:r>
            <a:r>
              <a:rPr lang="en-US" sz="1600" dirty="0" smtClean="0"/>
              <a:t>  22         </a:t>
            </a:r>
            <a:r>
              <a:rPr lang="en-US" sz="1600" dirty="0" smtClean="0"/>
              <a:t>	Double Crown Directors</a:t>
            </a:r>
          </a:p>
          <a:p>
            <a:pPr marL="287338" indent="-287338">
              <a:lnSpc>
                <a:spcPts val="3100"/>
              </a:lnSpc>
              <a:spcBef>
                <a:spcPts val="600"/>
              </a:spcBef>
              <a:tabLst>
                <a:tab pos="341313" algn="l"/>
              </a:tabLst>
            </a:pPr>
            <a:r>
              <a:rPr lang="en-US" sz="1600" dirty="0" smtClean="0"/>
              <a:t>   </a:t>
            </a:r>
            <a:r>
              <a:rPr lang="en-US" sz="1600" dirty="0" smtClean="0"/>
              <a:t>108</a:t>
            </a:r>
            <a:r>
              <a:rPr lang="en-US" sz="1600" dirty="0" smtClean="0"/>
              <a:t>         </a:t>
            </a:r>
            <a:r>
              <a:rPr lang="en-US" sz="1600" dirty="0" smtClean="0"/>
              <a:t>	Universal Crown Directors</a:t>
            </a:r>
          </a:p>
          <a:p>
            <a:pPr marL="287338" indent="-287338">
              <a:lnSpc>
                <a:spcPts val="3100"/>
              </a:lnSpc>
              <a:spcBef>
                <a:spcPts val="600"/>
              </a:spcBef>
              <a:tabLst>
                <a:tab pos="341313" algn="l"/>
              </a:tabLst>
            </a:pPr>
            <a:r>
              <a:rPr lang="en-US" sz="1600" dirty="0" smtClean="0"/>
              <a:t>  </a:t>
            </a:r>
            <a:r>
              <a:rPr lang="en-US" sz="1600" dirty="0" smtClean="0"/>
              <a:t>322</a:t>
            </a:r>
            <a:r>
              <a:rPr lang="en-US" sz="1600" dirty="0" smtClean="0"/>
              <a:t>        </a:t>
            </a:r>
            <a:r>
              <a:rPr lang="en-US" sz="1600" dirty="0" smtClean="0"/>
              <a:t>	Crown Directors</a:t>
            </a:r>
          </a:p>
          <a:p>
            <a:pPr marL="287338" indent="-287338">
              <a:lnSpc>
                <a:spcPts val="3100"/>
              </a:lnSpc>
              <a:spcBef>
                <a:spcPts val="600"/>
              </a:spcBef>
              <a:tabLst>
                <a:tab pos="341313" algn="l"/>
              </a:tabLst>
            </a:pPr>
            <a:r>
              <a:rPr lang="en-US" sz="1600" dirty="0" smtClean="0"/>
              <a:t>  </a:t>
            </a:r>
            <a:r>
              <a:rPr lang="en-US" sz="1600" dirty="0" smtClean="0"/>
              <a:t>833</a:t>
            </a:r>
            <a:r>
              <a:rPr lang="en-US" sz="1600" dirty="0" smtClean="0"/>
              <a:t>     </a:t>
            </a:r>
            <a:r>
              <a:rPr lang="en-US" sz="1600" dirty="0" smtClean="0"/>
              <a:t>	Diamond Directors</a:t>
            </a:r>
          </a:p>
          <a:p>
            <a:pPr marL="287338" indent="-287338">
              <a:lnSpc>
                <a:spcPts val="3100"/>
              </a:lnSpc>
              <a:spcBef>
                <a:spcPts val="600"/>
              </a:spcBef>
              <a:tabLst>
                <a:tab pos="341313" algn="l"/>
              </a:tabLst>
            </a:pPr>
            <a:r>
              <a:rPr lang="en-US" sz="1600" dirty="0" smtClean="0"/>
              <a:t>  </a:t>
            </a:r>
            <a:r>
              <a:rPr lang="en-US" sz="1600" dirty="0" smtClean="0"/>
              <a:t>1260</a:t>
            </a:r>
            <a:r>
              <a:rPr lang="en-US" sz="1600" dirty="0" smtClean="0"/>
              <a:t>       </a:t>
            </a:r>
            <a:r>
              <a:rPr lang="en-US" sz="1600" dirty="0" smtClean="0"/>
              <a:t>	 Star Directors</a:t>
            </a:r>
          </a:p>
          <a:p>
            <a:pPr marL="287338" indent="-287338">
              <a:lnSpc>
                <a:spcPts val="3100"/>
              </a:lnSpc>
              <a:spcBef>
                <a:spcPts val="600"/>
              </a:spcBef>
              <a:tabLst>
                <a:tab pos="341313" algn="l"/>
              </a:tabLst>
            </a:pPr>
            <a:r>
              <a:rPr lang="en-US" sz="1600" dirty="0" smtClean="0"/>
              <a:t>  </a:t>
            </a:r>
            <a:r>
              <a:rPr lang="en-US" sz="1600" dirty="0" smtClean="0"/>
              <a:t>2204</a:t>
            </a:r>
            <a:r>
              <a:rPr lang="en-US" sz="1600" dirty="0" smtClean="0"/>
              <a:t>     </a:t>
            </a:r>
            <a:r>
              <a:rPr lang="en-US" sz="1600" dirty="0" smtClean="0"/>
              <a:t>	Gold Directors</a:t>
            </a:r>
          </a:p>
          <a:p>
            <a:pPr marL="287338" indent="-287338">
              <a:lnSpc>
                <a:spcPts val="3100"/>
              </a:lnSpc>
              <a:spcBef>
                <a:spcPts val="600"/>
              </a:spcBef>
              <a:tabLst>
                <a:tab pos="341313" algn="l"/>
              </a:tabLst>
            </a:pPr>
            <a:r>
              <a:rPr lang="en-US" sz="1600" dirty="0" smtClean="0"/>
              <a:t> </a:t>
            </a:r>
            <a:r>
              <a:rPr lang="en-US" sz="1600" dirty="0" smtClean="0"/>
              <a:t>9801</a:t>
            </a:r>
            <a:r>
              <a:rPr lang="en-US" sz="1600" dirty="0" smtClean="0"/>
              <a:t>      </a:t>
            </a:r>
            <a:r>
              <a:rPr lang="en-US" sz="1600" dirty="0" smtClean="0"/>
              <a:t>	Silver Directors</a:t>
            </a:r>
          </a:p>
          <a:p>
            <a:pPr marL="287338" indent="-287338">
              <a:lnSpc>
                <a:spcPts val="3100"/>
              </a:lnSpc>
              <a:spcBef>
                <a:spcPts val="600"/>
              </a:spcBef>
              <a:tabLst>
                <a:tab pos="341313" algn="l"/>
              </a:tabLst>
            </a:pPr>
            <a:r>
              <a:rPr lang="en-US" sz="1600" dirty="0" smtClean="0"/>
              <a:t>27047</a:t>
            </a:r>
            <a:r>
              <a:rPr lang="en-US" sz="1600" dirty="0" smtClean="0"/>
              <a:t>    </a:t>
            </a:r>
            <a:r>
              <a:rPr lang="en-US" sz="1600" dirty="0" smtClean="0"/>
              <a:t>	Directors        </a:t>
            </a:r>
          </a:p>
        </p:txBody>
      </p:sp>
      <p:pic>
        <p:nvPicPr>
          <p:cNvPr id="16" name="Picture 2" descr="http://4.bp.blogspot.com/-pf5m3oZDJSQ/T2c6MFFl8mI/AAAAAAAACKQ/16kkopUX-rY/s640/leader-and-followers.jpg"/>
          <p:cNvPicPr>
            <a:picLocks noChangeAspect="1" noChangeArrowheads="1"/>
          </p:cNvPicPr>
          <p:nvPr/>
        </p:nvPicPr>
        <p:blipFill>
          <a:blip r:embed="rId2"/>
          <a:srcRect/>
          <a:stretch>
            <a:fillRect/>
          </a:stretch>
        </p:blipFill>
        <p:spPr bwMode="auto">
          <a:xfrm>
            <a:off x="5610225" y="2266949"/>
            <a:ext cx="3305175" cy="3295651"/>
          </a:xfrm>
          <a:prstGeom prst="rect">
            <a:avLst/>
          </a:prstGeom>
          <a:noFill/>
        </p:spPr>
      </p:pic>
      <p:sp>
        <p:nvSpPr>
          <p:cNvPr id="17" name="Rounded Rectangle 16"/>
          <p:cNvSpPr/>
          <p:nvPr/>
        </p:nvSpPr>
        <p:spPr>
          <a:xfrm>
            <a:off x="609600" y="1752600"/>
            <a:ext cx="538484" cy="306441"/>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alesprogress.com/Portals/53724/images/training%20sucess.png"/>
          <p:cNvPicPr>
            <a:picLocks noChangeAspect="1" noChangeArrowheads="1"/>
          </p:cNvPicPr>
          <p:nvPr/>
        </p:nvPicPr>
        <p:blipFill>
          <a:blip r:embed="rId2" cstate="screen"/>
          <a:srcRect/>
          <a:stretch>
            <a:fillRect/>
          </a:stretch>
        </p:blipFill>
        <p:spPr bwMode="auto">
          <a:xfrm>
            <a:off x="5854890" y="1600200"/>
            <a:ext cx="2991405" cy="3048000"/>
          </a:xfrm>
          <a:prstGeom prst="rect">
            <a:avLst/>
          </a:prstGeom>
          <a:noFill/>
        </p:spPr>
      </p:pic>
      <p:sp>
        <p:nvSpPr>
          <p:cNvPr id="2" name="TextBox 1"/>
          <p:cNvSpPr txBox="1"/>
          <p:nvPr/>
        </p:nvSpPr>
        <p:spPr>
          <a:xfrm>
            <a:off x="304800" y="304800"/>
            <a:ext cx="3289106" cy="553998"/>
          </a:xfrm>
          <a:prstGeom prst="rect">
            <a:avLst/>
          </a:prstGeom>
          <a:noFill/>
        </p:spPr>
        <p:txBody>
          <a:bodyPr wrap="none" rtlCol="0">
            <a:spAutoFit/>
          </a:bodyPr>
          <a:lstStyle/>
          <a:p>
            <a:r>
              <a:rPr lang="en-US" sz="3000" dirty="0" smtClean="0"/>
              <a:t>TRAINING SUPPORT</a:t>
            </a:r>
            <a:endParaRPr lang="en-US" sz="3000" dirty="0"/>
          </a:p>
        </p:txBody>
      </p:sp>
      <p:sp>
        <p:nvSpPr>
          <p:cNvPr id="3" name="TextBox 2"/>
          <p:cNvSpPr txBox="1"/>
          <p:nvPr/>
        </p:nvSpPr>
        <p:spPr>
          <a:xfrm>
            <a:off x="381001" y="990600"/>
            <a:ext cx="8305800" cy="4816703"/>
          </a:xfrm>
          <a:prstGeom prst="rect">
            <a:avLst/>
          </a:prstGeom>
          <a:noFill/>
        </p:spPr>
        <p:txBody>
          <a:bodyPr wrap="square" rtlCol="0">
            <a:spAutoFit/>
          </a:bodyPr>
          <a:lstStyle/>
          <a:p>
            <a:r>
              <a:rPr lang="en-US" sz="2000" dirty="0" smtClean="0"/>
              <a:t>Vestige has an extensive education system to train our distributors. </a:t>
            </a:r>
            <a:r>
              <a:rPr lang="en-US" sz="2000" dirty="0" smtClean="0">
                <a:solidFill>
                  <a:schemeClr val="tx1">
                    <a:lumMod val="85000"/>
                    <a:lumOff val="15000"/>
                  </a:schemeClr>
                </a:solidFill>
              </a:rPr>
              <a:t>More than thousands of training seminars held every year to -</a:t>
            </a:r>
          </a:p>
          <a:p>
            <a:pPr marL="463550" indent="-463550">
              <a:lnSpc>
                <a:spcPts val="2900"/>
              </a:lnSpc>
              <a:spcBef>
                <a:spcPts val="1800"/>
              </a:spcBef>
              <a:buFont typeface="Courier New" pitchFamily="49" charset="0"/>
              <a:buChar char="o"/>
              <a:tabLst>
                <a:tab pos="463550" algn="l"/>
              </a:tabLst>
            </a:pPr>
            <a:r>
              <a:rPr lang="en-US" dirty="0" smtClean="0">
                <a:solidFill>
                  <a:schemeClr val="tx1">
                    <a:lumMod val="85000"/>
                    <a:lumOff val="15000"/>
                  </a:schemeClr>
                </a:solidFill>
              </a:rPr>
              <a:t>Enlighten and Enrich the distributors</a:t>
            </a:r>
          </a:p>
          <a:p>
            <a:pPr marL="463550" indent="-463550">
              <a:lnSpc>
                <a:spcPts val="2900"/>
              </a:lnSpc>
              <a:spcBef>
                <a:spcPts val="1800"/>
              </a:spcBef>
              <a:buFont typeface="Courier New" pitchFamily="49" charset="0"/>
              <a:buChar char="o"/>
              <a:tabLst>
                <a:tab pos="463550" algn="l"/>
              </a:tabLst>
            </a:pPr>
            <a:r>
              <a:rPr lang="en-US" dirty="0" smtClean="0">
                <a:solidFill>
                  <a:schemeClr val="tx1">
                    <a:lumMod val="85000"/>
                    <a:lumOff val="15000"/>
                  </a:schemeClr>
                </a:solidFill>
              </a:rPr>
              <a:t>To guide them on the road to success</a:t>
            </a:r>
          </a:p>
          <a:p>
            <a:pPr marL="463550" indent="-463550">
              <a:lnSpc>
                <a:spcPts val="2900"/>
              </a:lnSpc>
              <a:spcBef>
                <a:spcPts val="1800"/>
              </a:spcBef>
              <a:buFont typeface="Courier New" pitchFamily="49" charset="0"/>
              <a:buChar char="o"/>
              <a:tabLst>
                <a:tab pos="463550" algn="l"/>
              </a:tabLst>
            </a:pPr>
            <a:r>
              <a:rPr lang="en-US" dirty="0" smtClean="0">
                <a:solidFill>
                  <a:schemeClr val="tx1">
                    <a:lumMod val="85000"/>
                    <a:lumOff val="15000"/>
                  </a:schemeClr>
                </a:solidFill>
              </a:rPr>
              <a:t>To increase their knowledge and hone their skills</a:t>
            </a:r>
          </a:p>
          <a:p>
            <a:pPr marL="463550" indent="-463550">
              <a:lnSpc>
                <a:spcPts val="2900"/>
              </a:lnSpc>
              <a:spcBef>
                <a:spcPts val="1800"/>
              </a:spcBef>
              <a:buFont typeface="Courier New" pitchFamily="49" charset="0"/>
              <a:buChar char="o"/>
              <a:tabLst>
                <a:tab pos="463550" algn="l"/>
              </a:tabLst>
            </a:pPr>
            <a:r>
              <a:rPr lang="en-US" dirty="0" smtClean="0">
                <a:solidFill>
                  <a:schemeClr val="tx1">
                    <a:lumMod val="85000"/>
                    <a:lumOff val="15000"/>
                  </a:schemeClr>
                </a:solidFill>
              </a:rPr>
              <a:t>To turn them into effective leaders and team players</a:t>
            </a:r>
          </a:p>
          <a:p>
            <a:pPr marL="463550" indent="-463550">
              <a:lnSpc>
                <a:spcPts val="2900"/>
              </a:lnSpc>
              <a:spcBef>
                <a:spcPts val="1800"/>
              </a:spcBef>
              <a:buFont typeface="Courier New" pitchFamily="49" charset="0"/>
              <a:buChar char="o"/>
              <a:tabLst>
                <a:tab pos="463550" algn="l"/>
              </a:tabLst>
            </a:pPr>
            <a:r>
              <a:rPr lang="en-US" dirty="0" smtClean="0">
                <a:solidFill>
                  <a:schemeClr val="tx1">
                    <a:lumMod val="85000"/>
                    <a:lumOff val="15000"/>
                  </a:schemeClr>
                </a:solidFill>
              </a:rPr>
              <a:t>To continuously motivate them </a:t>
            </a:r>
          </a:p>
          <a:p>
            <a:pPr marL="463550" indent="-463550">
              <a:lnSpc>
                <a:spcPts val="2900"/>
              </a:lnSpc>
              <a:spcBef>
                <a:spcPts val="1800"/>
              </a:spcBef>
              <a:buFont typeface="Courier New" pitchFamily="49" charset="0"/>
              <a:buChar char="o"/>
              <a:tabLst>
                <a:tab pos="463550" algn="l"/>
              </a:tabLst>
            </a:pPr>
            <a:r>
              <a:rPr lang="en-US" dirty="0" smtClean="0">
                <a:solidFill>
                  <a:schemeClr val="tx1">
                    <a:lumMod val="85000"/>
                    <a:lumOff val="15000"/>
                  </a:schemeClr>
                </a:solidFill>
              </a:rPr>
              <a:t> To equip them in every way to be a Winner</a:t>
            </a:r>
          </a:p>
          <a:p>
            <a:endParaRPr lang="en-US" sz="1400" dirty="0" smtClean="0">
              <a:solidFill>
                <a:schemeClr val="tx1">
                  <a:lumMod val="85000"/>
                  <a:lumOff val="15000"/>
                </a:schemeClr>
              </a:solidFill>
            </a:endParaRP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494" y="304800"/>
            <a:ext cx="3289106" cy="553998"/>
          </a:xfrm>
          <a:prstGeom prst="rect">
            <a:avLst/>
          </a:prstGeom>
          <a:noFill/>
        </p:spPr>
        <p:txBody>
          <a:bodyPr wrap="none" rtlCol="0">
            <a:spAutoFit/>
          </a:bodyPr>
          <a:lstStyle/>
          <a:p>
            <a:r>
              <a:rPr lang="en-US" sz="3000" dirty="0" smtClean="0"/>
              <a:t>TRAINING SUPPORT</a:t>
            </a:r>
            <a:endParaRPr lang="en-US" sz="3000" dirty="0"/>
          </a:p>
        </p:txBody>
      </p:sp>
      <p:sp>
        <p:nvSpPr>
          <p:cNvPr id="7" name="Content Placeholder 2"/>
          <p:cNvSpPr txBox="1">
            <a:spLocks/>
          </p:cNvSpPr>
          <p:nvPr/>
        </p:nvSpPr>
        <p:spPr>
          <a:xfrm>
            <a:off x="381000" y="1828800"/>
            <a:ext cx="6705600" cy="1600200"/>
          </a:xfrm>
          <a:prstGeom prst="rect">
            <a:avLst/>
          </a:prstGeo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solidFill>
                  <a:schemeClr val="tx1">
                    <a:lumMod val="85000"/>
                    <a:lumOff val="15000"/>
                  </a:schemeClr>
                </a:solidFill>
              </a:rPr>
              <a:t>Vestige Initiation </a:t>
            </a:r>
            <a:r>
              <a:rPr lang="en-US" sz="2400" dirty="0" err="1" smtClean="0">
                <a:solidFill>
                  <a:schemeClr val="tx1">
                    <a:lumMod val="85000"/>
                    <a:lumOff val="15000"/>
                  </a:schemeClr>
                </a:solidFill>
              </a:rPr>
              <a:t>Programme</a:t>
            </a:r>
            <a:r>
              <a:rPr kumimoji="0" lang="en-US" sz="24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a:t>
            </a:r>
          </a:p>
          <a:p>
            <a:pPr marL="401638" marR="0" lvl="0" indent="-401638" algn="l" defTabSz="914400" rtl="0" eaLnBrk="1" fontAlgn="auto" latinLnBrk="0" hangingPunct="1">
              <a:lnSpc>
                <a:spcPct val="90000"/>
              </a:lnSpc>
              <a:spcBef>
                <a:spcPct val="20000"/>
              </a:spcBef>
              <a:spcAft>
                <a:spcPts val="0"/>
              </a:spcAft>
              <a:buClrTx/>
              <a:buSzTx/>
              <a:buFont typeface="Arial" pitchFamily="34" charset="0"/>
              <a:buChar char="•"/>
              <a:tabLst>
                <a:tab pos="401638"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 guide the new distributors on building their business </a:t>
            </a:r>
          </a:p>
          <a:p>
            <a:pPr marL="401638" marR="0" lvl="0" indent="-401638" algn="l" defTabSz="914400" rtl="0" eaLnBrk="1" fontAlgn="auto" latinLnBrk="0" hangingPunct="1">
              <a:lnSpc>
                <a:spcPct val="90000"/>
              </a:lnSpc>
              <a:spcBef>
                <a:spcPct val="20000"/>
              </a:spcBef>
              <a:spcAft>
                <a:spcPts val="0"/>
              </a:spcAft>
              <a:buClrTx/>
              <a:buSzTx/>
              <a:buFont typeface="Arial" pitchFamily="34" charset="0"/>
              <a:buChar char="•"/>
              <a:tabLst>
                <a:tab pos="401638"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 educate them team work</a:t>
            </a:r>
            <a:r>
              <a:rPr kumimoji="0" lang="en-US" sz="2000" b="0" i="0" u="none" strike="noStrike" kern="1200" cap="none" spc="0" normalizeH="0" noProof="0" dirty="0" smtClean="0">
                <a:ln>
                  <a:noFill/>
                </a:ln>
                <a:solidFill>
                  <a:schemeClr val="tx1">
                    <a:lumMod val="85000"/>
                    <a:lumOff val="15000"/>
                  </a:schemeClr>
                </a:solidFill>
                <a:effectLst/>
                <a:uLnTx/>
                <a:uFillTx/>
                <a:latin typeface="+mn-lt"/>
                <a:ea typeface="+mn-ea"/>
                <a:cs typeface="+mn-cs"/>
              </a:rPr>
              <a:t> and</a:t>
            </a: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leadership </a:t>
            </a:r>
          </a:p>
          <a:p>
            <a:pPr marL="401638" marR="0" lvl="0" indent="-401638" algn="l" defTabSz="914400" rtl="0" eaLnBrk="1" fontAlgn="auto" latinLnBrk="0" hangingPunct="1">
              <a:lnSpc>
                <a:spcPct val="90000"/>
              </a:lnSpc>
              <a:spcBef>
                <a:spcPct val="20000"/>
              </a:spcBef>
              <a:spcAft>
                <a:spcPts val="0"/>
              </a:spcAft>
              <a:buClrTx/>
              <a:buSzTx/>
              <a:buFont typeface="Arial" pitchFamily="34" charset="0"/>
              <a:buChar char="•"/>
              <a:tabLst>
                <a:tab pos="401638"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 give them useful marketing and selling tips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p:txBody>
      </p:sp>
      <p:pic>
        <p:nvPicPr>
          <p:cNvPr id="8" name="Picture 4" descr="C:\Documents and Settings\Sapna M\Desktop\Navaratana\4. The Education System\b. New Director Education Seminar\1.JPG"/>
          <p:cNvPicPr>
            <a:picLocks noChangeAspect="1" noChangeArrowheads="1"/>
          </p:cNvPicPr>
          <p:nvPr/>
        </p:nvPicPr>
        <p:blipFill>
          <a:blip r:embed="rId2"/>
          <a:srcRect/>
          <a:stretch>
            <a:fillRect/>
          </a:stretch>
        </p:blipFill>
        <p:spPr bwMode="auto">
          <a:xfrm>
            <a:off x="118238" y="3505199"/>
            <a:ext cx="3454400" cy="2590800"/>
          </a:xfrm>
          <a:prstGeom prst="rect">
            <a:avLst/>
          </a:prstGeom>
          <a:noFill/>
          <a:ln w="57150">
            <a:solidFill>
              <a:schemeClr val="bg1"/>
            </a:solidFill>
          </a:ln>
          <a:effectLst>
            <a:outerShdw blurRad="63500" sx="102000" sy="102000" algn="ctr" rotWithShape="0">
              <a:prstClr val="black">
                <a:alpha val="40000"/>
              </a:prstClr>
            </a:outerShdw>
          </a:effectLst>
        </p:spPr>
      </p:pic>
      <p:pic>
        <p:nvPicPr>
          <p:cNvPr id="9" name="Picture 5" descr="C:\Documents and Settings\Sapna M\Desktop\Navaratana\4. The Education System\b. New Director Education Seminar\DSC_0053.JPG"/>
          <p:cNvPicPr>
            <a:picLocks noChangeAspect="1" noChangeArrowheads="1"/>
          </p:cNvPicPr>
          <p:nvPr/>
        </p:nvPicPr>
        <p:blipFill>
          <a:blip r:embed="rId3" cstate="screen"/>
          <a:srcRect/>
          <a:stretch>
            <a:fillRect/>
          </a:stretch>
        </p:blipFill>
        <p:spPr bwMode="auto">
          <a:xfrm>
            <a:off x="3864549" y="3505199"/>
            <a:ext cx="3907851" cy="2590801"/>
          </a:xfrm>
          <a:prstGeom prst="rect">
            <a:avLst/>
          </a:prstGeom>
          <a:noFill/>
          <a:ln w="57150">
            <a:solidFill>
              <a:schemeClr val="bg1"/>
            </a:solidFill>
          </a:ln>
          <a:effectLst>
            <a:outerShdw blurRad="63500" sx="102000" sy="102000" algn="ctr" rotWithShape="0">
              <a:prstClr val="black">
                <a:alpha val="40000"/>
              </a:prstClr>
            </a:outerShdw>
          </a:effectLst>
        </p:spPr>
      </p:pic>
      <p:pic>
        <p:nvPicPr>
          <p:cNvPr id="11" name="Picture 2" descr="E:\aditi E\vestige\ndes cdr\NDES book\VIP(NDES)_presentation\template\NDES template1.jpg"/>
          <p:cNvPicPr>
            <a:picLocks noChangeAspect="1" noChangeArrowheads="1"/>
          </p:cNvPicPr>
          <p:nvPr/>
        </p:nvPicPr>
        <p:blipFill>
          <a:blip r:embed="rId4" cstate="print"/>
          <a:srcRect/>
          <a:stretch>
            <a:fillRect/>
          </a:stretch>
        </p:blipFill>
        <p:spPr bwMode="auto">
          <a:xfrm>
            <a:off x="533400" y="1028700"/>
            <a:ext cx="1066800" cy="800100"/>
          </a:xfrm>
          <a:prstGeom prst="rect">
            <a:avLst/>
          </a:prstGeom>
          <a:noFill/>
          <a:effectLst>
            <a:outerShdw blurRad="50800" dist="38100" algn="l" rotWithShape="0">
              <a:prstClr val="black">
                <a:alpha val="40000"/>
              </a:prst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198" y="1828800"/>
            <a:ext cx="8153402" cy="1447800"/>
          </a:xfrm>
          <a:prstGeom prst="rect">
            <a:avLst/>
          </a:prstGeo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800" dirty="0" smtClean="0">
                <a:solidFill>
                  <a:schemeClr val="tx1">
                    <a:lumMod val="85000"/>
                    <a:lumOff val="15000"/>
                  </a:schemeClr>
                </a:solidFill>
              </a:rPr>
              <a:t>Vestige Leadership Conclave</a:t>
            </a:r>
            <a:r>
              <a:rPr kumimoji="0" lang="en-US" sz="28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tab pos="231775"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 transform the Directors and above into effective leaders</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tab pos="231775"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To motivate them and increase their knowledge</a:t>
            </a:r>
          </a:p>
        </p:txBody>
      </p:sp>
      <p:pic>
        <p:nvPicPr>
          <p:cNvPr id="4" name="Picture 2" descr="C:\Documents and Settings\Sapna M\Desktop\Navaratana\4. The Education System\a. Director Education Seminar\3.JPG"/>
          <p:cNvPicPr>
            <a:picLocks noChangeAspect="1" noChangeArrowheads="1"/>
          </p:cNvPicPr>
          <p:nvPr/>
        </p:nvPicPr>
        <p:blipFill>
          <a:blip r:embed="rId2"/>
          <a:srcRect/>
          <a:stretch>
            <a:fillRect/>
          </a:stretch>
        </p:blipFill>
        <p:spPr bwMode="auto">
          <a:xfrm>
            <a:off x="609600" y="3377901"/>
            <a:ext cx="3103581" cy="2069054"/>
          </a:xfrm>
          <a:prstGeom prst="rect">
            <a:avLst/>
          </a:prstGeom>
          <a:noFill/>
          <a:ln w="57150">
            <a:solidFill>
              <a:schemeClr val="bg1"/>
            </a:solidFill>
          </a:ln>
          <a:effectLst>
            <a:outerShdw blurRad="63500" sx="102000" sy="102000" algn="ctr" rotWithShape="0">
              <a:prstClr val="black">
                <a:alpha val="40000"/>
              </a:prstClr>
            </a:outerShdw>
          </a:effectLst>
        </p:spPr>
      </p:pic>
      <p:pic>
        <p:nvPicPr>
          <p:cNvPr id="5" name="Picture 3" descr="C:\Documents and Settings\Sapna M\Desktop\Navaratana\4. The Education System\a. Director Education Seminar\4.JPG"/>
          <p:cNvPicPr>
            <a:picLocks noChangeAspect="1" noChangeArrowheads="1"/>
          </p:cNvPicPr>
          <p:nvPr/>
        </p:nvPicPr>
        <p:blipFill>
          <a:blip r:embed="rId3"/>
          <a:srcRect/>
          <a:stretch>
            <a:fillRect/>
          </a:stretch>
        </p:blipFill>
        <p:spPr bwMode="auto">
          <a:xfrm>
            <a:off x="3971364" y="3352800"/>
            <a:ext cx="3139890" cy="2093260"/>
          </a:xfrm>
          <a:prstGeom prst="rect">
            <a:avLst/>
          </a:prstGeom>
          <a:noFill/>
          <a:ln w="57150">
            <a:solidFill>
              <a:schemeClr val="bg1"/>
            </a:solidFill>
          </a:ln>
          <a:effectLst>
            <a:outerShdw blurRad="63500" sx="102000" sy="102000" algn="ctr" rotWithShape="0">
              <a:prstClr val="black">
                <a:alpha val="40000"/>
              </a:prstClr>
            </a:outerShdw>
          </a:effectLst>
        </p:spPr>
      </p:pic>
      <p:sp>
        <p:nvSpPr>
          <p:cNvPr id="7" name="TextBox 6"/>
          <p:cNvSpPr txBox="1"/>
          <p:nvPr/>
        </p:nvSpPr>
        <p:spPr>
          <a:xfrm>
            <a:off x="444694" y="304800"/>
            <a:ext cx="3289106" cy="553998"/>
          </a:xfrm>
          <a:prstGeom prst="rect">
            <a:avLst/>
          </a:prstGeom>
          <a:noFill/>
        </p:spPr>
        <p:txBody>
          <a:bodyPr wrap="none" rtlCol="0">
            <a:spAutoFit/>
          </a:bodyPr>
          <a:lstStyle/>
          <a:p>
            <a:r>
              <a:rPr lang="en-US" sz="3000" dirty="0" smtClean="0"/>
              <a:t>TRAINING SUPPORT</a:t>
            </a:r>
            <a:endParaRPr lang="en-US" sz="3000" dirty="0"/>
          </a:p>
        </p:txBody>
      </p:sp>
      <p:pic>
        <p:nvPicPr>
          <p:cNvPr id="8" name="Picture 3" descr="E:\aditi E\vestige\ndes cdr\NDES book\VLC (DES)_presentation\template\DES template1.jpg"/>
          <p:cNvPicPr>
            <a:picLocks noChangeAspect="1" noChangeArrowheads="1"/>
          </p:cNvPicPr>
          <p:nvPr/>
        </p:nvPicPr>
        <p:blipFill>
          <a:blip r:embed="rId4" cstate="print"/>
          <a:srcRect/>
          <a:stretch>
            <a:fillRect/>
          </a:stretch>
        </p:blipFill>
        <p:spPr bwMode="auto">
          <a:xfrm>
            <a:off x="533400" y="990600"/>
            <a:ext cx="1117600" cy="838200"/>
          </a:xfrm>
          <a:prstGeom prst="rect">
            <a:avLst/>
          </a:prstGeom>
          <a:noFill/>
          <a:effectLst>
            <a:outerShdw blurRad="50800" dist="38100" algn="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1"/>
            <a:ext cx="8305800" cy="1371600"/>
          </a:xfrm>
        </p:spPr>
        <p:txBody>
          <a:bodyPr>
            <a:normAutofit fontScale="92500"/>
          </a:bodyPr>
          <a:lstStyle/>
          <a:p>
            <a:pPr marL="0" indent="0">
              <a:buNone/>
            </a:pPr>
            <a:r>
              <a:rPr lang="en-US" sz="2800" dirty="0" smtClean="0">
                <a:solidFill>
                  <a:schemeClr val="tx1">
                    <a:lumMod val="85000"/>
                    <a:lumOff val="15000"/>
                  </a:schemeClr>
                </a:solidFill>
              </a:rPr>
              <a:t>Assure Trainings-  </a:t>
            </a:r>
          </a:p>
          <a:p>
            <a:pPr marL="280988" indent="-280988">
              <a:tabLst>
                <a:tab pos="280988" algn="l"/>
              </a:tabLst>
            </a:pPr>
            <a:r>
              <a:rPr lang="en-US" sz="2000" dirty="0" smtClean="0">
                <a:solidFill>
                  <a:schemeClr val="tx1">
                    <a:lumMod val="85000"/>
                    <a:lumOff val="15000"/>
                  </a:schemeClr>
                </a:solidFill>
              </a:rPr>
              <a:t>To explain the benefits and usage of Assure products</a:t>
            </a:r>
          </a:p>
          <a:p>
            <a:pPr marL="280988" indent="-280988">
              <a:tabLst>
                <a:tab pos="280988" algn="l"/>
              </a:tabLst>
            </a:pPr>
            <a:r>
              <a:rPr lang="en-US" sz="2000" dirty="0" smtClean="0">
                <a:solidFill>
                  <a:schemeClr val="tx1">
                    <a:lumMod val="85000"/>
                    <a:lumOff val="15000"/>
                  </a:schemeClr>
                </a:solidFill>
              </a:rPr>
              <a:t>To teach the distributors demonstration techniques and give them selling tips</a:t>
            </a:r>
          </a:p>
          <a:p>
            <a:pPr marL="0" indent="0">
              <a:buNone/>
            </a:pPr>
            <a:endParaRPr lang="en-US" sz="2000" dirty="0" smtClean="0">
              <a:solidFill>
                <a:schemeClr val="tx1">
                  <a:lumMod val="85000"/>
                  <a:lumOff val="15000"/>
                </a:schemeClr>
              </a:solidFill>
            </a:endParaRPr>
          </a:p>
          <a:p>
            <a:pPr>
              <a:buNone/>
            </a:pPr>
            <a:endParaRPr lang="en-US" sz="2000" dirty="0">
              <a:solidFill>
                <a:schemeClr val="tx1">
                  <a:lumMod val="85000"/>
                  <a:lumOff val="15000"/>
                </a:schemeClr>
              </a:solidFill>
            </a:endParaRPr>
          </a:p>
        </p:txBody>
      </p:sp>
      <p:pic>
        <p:nvPicPr>
          <p:cNvPr id="2051" name="Picture 3" descr="C:\Documents and Settings\Sapna M\Desktop\Navaratana\4. The Education System\c. Assure Training\IMG-20120825-00196.jpg"/>
          <p:cNvPicPr>
            <a:picLocks noChangeAspect="1" noChangeArrowheads="1"/>
          </p:cNvPicPr>
          <p:nvPr/>
        </p:nvPicPr>
        <p:blipFill>
          <a:blip r:embed="rId3" cstate="screen"/>
          <a:srcRect/>
          <a:stretch>
            <a:fillRect/>
          </a:stretch>
        </p:blipFill>
        <p:spPr bwMode="auto">
          <a:xfrm>
            <a:off x="611953" y="2438400"/>
            <a:ext cx="3426646" cy="2637029"/>
          </a:xfrm>
          <a:prstGeom prst="rect">
            <a:avLst/>
          </a:prstGeom>
          <a:noFill/>
          <a:ln w="57150">
            <a:solidFill>
              <a:schemeClr val="bg1"/>
            </a:solidFill>
          </a:ln>
          <a:effectLst>
            <a:outerShdw blurRad="63500" sx="102000" sy="102000" algn="ctr" rotWithShape="0">
              <a:prstClr val="black">
                <a:alpha val="40000"/>
              </a:prstClr>
            </a:outerShdw>
          </a:effectLst>
        </p:spPr>
      </p:pic>
      <p:pic>
        <p:nvPicPr>
          <p:cNvPr id="5" name="Picture 4" descr="525639_389989351034532_1270765086_n copy.jpg"/>
          <p:cNvPicPr>
            <a:picLocks noChangeAspect="1"/>
          </p:cNvPicPr>
          <p:nvPr/>
        </p:nvPicPr>
        <p:blipFill>
          <a:blip r:embed="rId4" cstate="email"/>
          <a:stretch>
            <a:fillRect/>
          </a:stretch>
        </p:blipFill>
        <p:spPr>
          <a:xfrm>
            <a:off x="3460376" y="3094229"/>
            <a:ext cx="3550024" cy="2662518"/>
          </a:xfrm>
          <a:prstGeom prst="rect">
            <a:avLst/>
          </a:prstGeom>
          <a:ln w="57150">
            <a:solidFill>
              <a:schemeClr val="bg1"/>
            </a:solidFill>
          </a:ln>
          <a:effectLst>
            <a:outerShdw blurRad="63500" sx="102000" sy="102000" algn="ctr" rotWithShape="0">
              <a:prstClr val="black">
                <a:alpha val="40000"/>
              </a:prstClr>
            </a:outerShdw>
          </a:effectLst>
        </p:spPr>
      </p:pic>
      <p:sp>
        <p:nvSpPr>
          <p:cNvPr id="9" name="TextBox 8"/>
          <p:cNvSpPr txBox="1"/>
          <p:nvPr/>
        </p:nvSpPr>
        <p:spPr>
          <a:xfrm>
            <a:off x="444694" y="304800"/>
            <a:ext cx="3289106" cy="553998"/>
          </a:xfrm>
          <a:prstGeom prst="rect">
            <a:avLst/>
          </a:prstGeom>
          <a:noFill/>
        </p:spPr>
        <p:txBody>
          <a:bodyPr wrap="none" rtlCol="0">
            <a:spAutoFit/>
          </a:bodyPr>
          <a:lstStyle/>
          <a:p>
            <a:r>
              <a:rPr lang="en-US" sz="3000" dirty="0" smtClean="0"/>
              <a:t>TRAINING SUPPORT</a:t>
            </a:r>
            <a:endParaRPr lang="en-US" sz="3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1613647"/>
            <a:ext cx="8229600" cy="2196353"/>
          </a:xfrm>
          <a:prstGeom prst="rect">
            <a:avLst/>
          </a:prstGeom>
        </p:spPr>
        <p:txBody>
          <a:bodyP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Meet the Millionaire </a:t>
            </a: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tab pos="231775"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A special seminar where the top leaders share their success story.</a:t>
            </a: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tab pos="231775" algn="l"/>
              </a:tabLst>
              <a:defRPr/>
            </a:pPr>
            <a:r>
              <a:rPr lang="en-US" sz="2000" dirty="0" smtClean="0">
                <a:solidFill>
                  <a:schemeClr val="tx1">
                    <a:lumMod val="85000"/>
                    <a:lumOff val="15000"/>
                  </a:schemeClr>
                </a:solidFill>
              </a:rPr>
              <a:t>The leaders motivate existing distributors as well as new prospects.</a:t>
            </a: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231775" marR="0" lvl="0" indent="-231775" algn="l" defTabSz="914400" rtl="0" eaLnBrk="1" fontAlgn="auto" latinLnBrk="0" hangingPunct="1">
              <a:lnSpc>
                <a:spcPct val="100000"/>
              </a:lnSpc>
              <a:spcBef>
                <a:spcPct val="20000"/>
              </a:spcBef>
              <a:spcAft>
                <a:spcPts val="0"/>
              </a:spcAft>
              <a:buClrTx/>
              <a:buSzTx/>
              <a:buFont typeface="Arial" pitchFamily="34" charset="0"/>
              <a:buChar char="•"/>
              <a:tabLst>
                <a:tab pos="231775" algn="l"/>
              </a:tabLst>
              <a:defRPr/>
            </a:pPr>
            <a:r>
              <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They give useful advice and tips on growing and maintaining the business.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7" name="TextBox 6"/>
          <p:cNvSpPr txBox="1"/>
          <p:nvPr/>
        </p:nvSpPr>
        <p:spPr>
          <a:xfrm>
            <a:off x="444694" y="304800"/>
            <a:ext cx="3289106" cy="553998"/>
          </a:xfrm>
          <a:prstGeom prst="rect">
            <a:avLst/>
          </a:prstGeom>
          <a:noFill/>
        </p:spPr>
        <p:txBody>
          <a:bodyPr wrap="none" rtlCol="0">
            <a:spAutoFit/>
          </a:bodyPr>
          <a:lstStyle/>
          <a:p>
            <a:r>
              <a:rPr lang="en-US" sz="3000" dirty="0" smtClean="0"/>
              <a:t>TRAINING SUPPORT</a:t>
            </a:r>
            <a:endParaRPr lang="en-US" sz="3000" dirty="0"/>
          </a:p>
        </p:txBody>
      </p:sp>
      <p:sp>
        <p:nvSpPr>
          <p:cNvPr id="8" name="Title 1"/>
          <p:cNvSpPr txBox="1">
            <a:spLocks/>
          </p:cNvSpPr>
          <p:nvPr/>
        </p:nvSpPr>
        <p:spPr>
          <a:xfrm>
            <a:off x="457200" y="1036638"/>
            <a:ext cx="6096000" cy="639762"/>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mj-lt"/>
                <a:ea typeface="+mj-ea"/>
                <a:cs typeface="+mj-cs"/>
              </a:rPr>
              <a:t>MTM</a:t>
            </a:r>
          </a:p>
        </p:txBody>
      </p:sp>
      <p:pic>
        <p:nvPicPr>
          <p:cNvPr id="9" name="Picture 8" descr="IMG_0918.JPG"/>
          <p:cNvPicPr>
            <a:picLocks noChangeAspect="1"/>
          </p:cNvPicPr>
          <p:nvPr/>
        </p:nvPicPr>
        <p:blipFill>
          <a:blip r:embed="rId2" cstate="print"/>
          <a:stretch>
            <a:fillRect/>
          </a:stretch>
        </p:blipFill>
        <p:spPr>
          <a:xfrm>
            <a:off x="6019800" y="3467100"/>
            <a:ext cx="2692400" cy="201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IMG_0938.JPG"/>
          <p:cNvPicPr>
            <a:picLocks noChangeAspect="1"/>
          </p:cNvPicPr>
          <p:nvPr/>
        </p:nvPicPr>
        <p:blipFill>
          <a:blip r:embed="rId3" cstate="print"/>
          <a:srcRect b="3704"/>
          <a:stretch>
            <a:fillRect/>
          </a:stretch>
        </p:blipFill>
        <p:spPr>
          <a:xfrm>
            <a:off x="457200" y="3505200"/>
            <a:ext cx="27432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DSCN5378.jpg"/>
          <p:cNvPicPr>
            <a:picLocks noChangeAspect="1"/>
          </p:cNvPicPr>
          <p:nvPr/>
        </p:nvPicPr>
        <p:blipFill>
          <a:blip r:embed="rId4"/>
          <a:stretch>
            <a:fillRect/>
          </a:stretch>
        </p:blipFill>
        <p:spPr>
          <a:xfrm>
            <a:off x="3302000" y="3505200"/>
            <a:ext cx="26416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a:stretch>
            <a:fillRect/>
          </a:stretch>
        </p:blipFill>
        <p:spPr bwMode="auto">
          <a:xfrm flipH="1">
            <a:off x="6553200" y="5334000"/>
            <a:ext cx="520700" cy="457200"/>
          </a:xfrm>
          <a:prstGeom prst="rect">
            <a:avLst/>
          </a:prstGeom>
          <a:noFill/>
          <a:ln w="9525">
            <a:noFill/>
            <a:miter lim="800000"/>
            <a:headEnd/>
            <a:tailEnd/>
          </a:ln>
        </p:spPr>
      </p:pic>
      <p:pic>
        <p:nvPicPr>
          <p:cNvPr id="7" name="Picture 2"/>
          <p:cNvPicPr>
            <a:picLocks noChangeAspect="1" noChangeArrowheads="1"/>
          </p:cNvPicPr>
          <p:nvPr/>
        </p:nvPicPr>
        <p:blipFill>
          <a:blip r:embed="rId2"/>
          <a:srcRect/>
          <a:stretch>
            <a:fillRect/>
          </a:stretch>
        </p:blipFill>
        <p:spPr bwMode="auto">
          <a:xfrm>
            <a:off x="4203700" y="2209800"/>
            <a:ext cx="520700" cy="457200"/>
          </a:xfrm>
          <a:prstGeom prst="rect">
            <a:avLst/>
          </a:prstGeom>
          <a:noFill/>
          <a:ln w="9525">
            <a:noFill/>
            <a:miter lim="800000"/>
            <a:headEnd/>
            <a:tailEnd/>
          </a:ln>
        </p:spPr>
      </p:pic>
      <p:sp>
        <p:nvSpPr>
          <p:cNvPr id="2" name="Rectangle 1"/>
          <p:cNvSpPr/>
          <p:nvPr/>
        </p:nvSpPr>
        <p:spPr>
          <a:xfrm>
            <a:off x="228600" y="330200"/>
            <a:ext cx="7924800" cy="508000"/>
          </a:xfrm>
          <a:prstGeom prst="rect">
            <a:avLst/>
          </a:prstGeom>
        </p:spPr>
        <p:txBody>
          <a:bodyPr tIns="0">
            <a:spAutoFit/>
          </a:bodyPr>
          <a:lstStyle/>
          <a:p>
            <a:pPr fontAlgn="auto">
              <a:spcBef>
                <a:spcPts val="0"/>
              </a:spcBef>
              <a:spcAft>
                <a:spcPts val="0"/>
              </a:spcAft>
              <a:defRPr/>
            </a:pPr>
            <a:r>
              <a:rPr lang="en-GB" sz="3000" spc="300" dirty="0">
                <a:latin typeface="+mj-lt"/>
              </a:rPr>
              <a:t>FOUNDER’S </a:t>
            </a:r>
            <a:r>
              <a:rPr lang="en-GB" sz="3000" spc="300" dirty="0" smtClean="0">
                <a:latin typeface="+mj-lt"/>
              </a:rPr>
              <a:t> PHILOSOPHY</a:t>
            </a:r>
            <a:endParaRPr lang="en-GB" sz="3000" spc="300" dirty="0">
              <a:latin typeface="+mj-lt"/>
            </a:endParaRPr>
          </a:p>
        </p:txBody>
      </p:sp>
      <p:sp>
        <p:nvSpPr>
          <p:cNvPr id="4" name="Rectangle 4"/>
          <p:cNvSpPr>
            <a:spLocks noChangeArrowheads="1"/>
          </p:cNvSpPr>
          <p:nvPr/>
        </p:nvSpPr>
        <p:spPr bwMode="auto">
          <a:xfrm>
            <a:off x="4419600" y="1295400"/>
            <a:ext cx="4419600" cy="707886"/>
          </a:xfrm>
          <a:prstGeom prst="rect">
            <a:avLst/>
          </a:prstGeom>
          <a:noFill/>
          <a:ln w="9525">
            <a:noFill/>
            <a:miter lim="800000"/>
            <a:headEnd/>
            <a:tailEnd/>
          </a:ln>
        </p:spPr>
        <p:txBody>
          <a:bodyPr wrap="square">
            <a:spAutoFit/>
          </a:bodyPr>
          <a:lstStyle/>
          <a:p>
            <a:pPr algn="just"/>
            <a:r>
              <a:rPr lang="en-GB" sz="2000" dirty="0" smtClean="0">
                <a:latin typeface="+mj-lt"/>
              </a:rPr>
              <a:t>Believing in yourself is the first secret to SUCCESS</a:t>
            </a:r>
            <a:endParaRPr lang="en-GB" sz="2000" dirty="0">
              <a:latin typeface="+mj-lt"/>
            </a:endParaRPr>
          </a:p>
        </p:txBody>
      </p:sp>
      <p:sp>
        <p:nvSpPr>
          <p:cNvPr id="5" name="Rectangle 4"/>
          <p:cNvSpPr/>
          <p:nvPr/>
        </p:nvSpPr>
        <p:spPr>
          <a:xfrm>
            <a:off x="4724400" y="2499479"/>
            <a:ext cx="3352800" cy="3139321"/>
          </a:xfrm>
          <a:prstGeom prst="rect">
            <a:avLst/>
          </a:prstGeom>
        </p:spPr>
        <p:txBody>
          <a:bodyPr>
            <a:spAutoFit/>
          </a:bodyPr>
          <a:lstStyle/>
          <a:p>
            <a:pPr algn="just" fontAlgn="auto">
              <a:spcBef>
                <a:spcPts val="0"/>
              </a:spcBef>
              <a:spcAft>
                <a:spcPts val="0"/>
              </a:spcAft>
              <a:defRPr/>
            </a:pPr>
            <a:r>
              <a:rPr lang="en-GB" b="1" dirty="0" smtClean="0">
                <a:solidFill>
                  <a:schemeClr val="accent1">
                    <a:lumMod val="75000"/>
                  </a:schemeClr>
                </a:solidFill>
              </a:rPr>
              <a:t>We have come a long way in the last 10 years. Our growth in the past decade has been an outcome of a forward-looking approach, and with our dedicated team and commitment to quality, we are indeed geared up for the future. Vestige has set ambitious goals for itself and is striving hard towards their accomplishment.</a:t>
            </a:r>
            <a:endParaRPr lang="en-GB" b="1" dirty="0">
              <a:solidFill>
                <a:schemeClr val="accent1">
                  <a:lumMod val="75000"/>
                </a:schemeClr>
              </a:solidFill>
              <a:latin typeface="+mn-lt"/>
            </a:endParaRPr>
          </a:p>
        </p:txBody>
      </p:sp>
      <p:pic>
        <p:nvPicPr>
          <p:cNvPr id="6" name="Picture 5" descr="bali sir.png"/>
          <p:cNvPicPr>
            <a:picLocks noChangeAspect="1"/>
          </p:cNvPicPr>
          <p:nvPr/>
        </p:nvPicPr>
        <p:blipFill>
          <a:blip r:embed="rId3" cstate="email"/>
          <a:stretch>
            <a:fillRect/>
          </a:stretch>
        </p:blipFill>
        <p:spPr>
          <a:xfrm>
            <a:off x="304799" y="1371600"/>
            <a:ext cx="3664083" cy="43434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6059"/>
            <a:ext cx="8153400" cy="1640541"/>
          </a:xfrm>
        </p:spPr>
        <p:txBody>
          <a:bodyPr>
            <a:normAutofit/>
          </a:bodyPr>
          <a:lstStyle/>
          <a:p>
            <a:pPr marL="0" indent="0">
              <a:buNone/>
            </a:pPr>
            <a:r>
              <a:rPr lang="en-US" sz="2800" dirty="0" smtClean="0">
                <a:solidFill>
                  <a:schemeClr val="tx1">
                    <a:lumMod val="85000"/>
                    <a:lumOff val="15000"/>
                  </a:schemeClr>
                </a:solidFill>
              </a:rPr>
              <a:t>Cellular Nourishment Therapy </a:t>
            </a:r>
            <a:r>
              <a:rPr lang="en-US" sz="2000" dirty="0" smtClean="0">
                <a:solidFill>
                  <a:schemeClr val="tx1">
                    <a:lumMod val="85000"/>
                    <a:lumOff val="15000"/>
                  </a:schemeClr>
                </a:solidFill>
              </a:rPr>
              <a:t>– </a:t>
            </a:r>
          </a:p>
          <a:p>
            <a:pPr marL="0" indent="0">
              <a:buNone/>
            </a:pPr>
            <a:r>
              <a:rPr lang="en-US" sz="2000" dirty="0" smtClean="0">
                <a:solidFill>
                  <a:schemeClr val="tx1">
                    <a:lumMod val="85000"/>
                    <a:lumOff val="15000"/>
                  </a:schemeClr>
                </a:solidFill>
              </a:rPr>
              <a:t>An intensive training of the Vestige product range and marketing plan. </a:t>
            </a:r>
          </a:p>
          <a:p>
            <a:pPr>
              <a:buNone/>
            </a:pPr>
            <a:endParaRPr lang="en-US" sz="2000" dirty="0">
              <a:solidFill>
                <a:schemeClr val="tx1">
                  <a:lumMod val="85000"/>
                  <a:lumOff val="15000"/>
                </a:schemeClr>
              </a:solidFill>
            </a:endParaRPr>
          </a:p>
        </p:txBody>
      </p:sp>
      <p:sp>
        <p:nvSpPr>
          <p:cNvPr id="8" name="TextBox 7"/>
          <p:cNvSpPr txBox="1"/>
          <p:nvPr/>
        </p:nvSpPr>
        <p:spPr>
          <a:xfrm>
            <a:off x="444694" y="304800"/>
            <a:ext cx="3289106" cy="553998"/>
          </a:xfrm>
          <a:prstGeom prst="rect">
            <a:avLst/>
          </a:prstGeom>
          <a:noFill/>
        </p:spPr>
        <p:txBody>
          <a:bodyPr wrap="none" rtlCol="0">
            <a:spAutoFit/>
          </a:bodyPr>
          <a:lstStyle/>
          <a:p>
            <a:r>
              <a:rPr lang="en-US" sz="3000" dirty="0" smtClean="0"/>
              <a:t>TRAINING SUPPORT</a:t>
            </a:r>
            <a:endParaRPr lang="en-US" sz="3000" dirty="0"/>
          </a:p>
        </p:txBody>
      </p:sp>
      <p:sp>
        <p:nvSpPr>
          <p:cNvPr id="9" name="Title 1"/>
          <p:cNvSpPr txBox="1">
            <a:spLocks/>
          </p:cNvSpPr>
          <p:nvPr/>
        </p:nvSpPr>
        <p:spPr>
          <a:xfrm>
            <a:off x="457200" y="1036638"/>
            <a:ext cx="6096000" cy="639762"/>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mj-lt"/>
                <a:ea typeface="+mj-ea"/>
                <a:cs typeface="+mj-cs"/>
              </a:rPr>
              <a:t>CNT</a:t>
            </a:r>
          </a:p>
        </p:txBody>
      </p:sp>
      <p:pic>
        <p:nvPicPr>
          <p:cNvPr id="10" name="Picture 5" descr="C:\Documents and Settings\Sapna M\Desktop\Navaratana\4. The Education System\b. New Director Education Seminar\DSC_0053.JPG"/>
          <p:cNvPicPr>
            <a:picLocks noChangeAspect="1" noChangeArrowheads="1"/>
          </p:cNvPicPr>
          <p:nvPr/>
        </p:nvPicPr>
        <p:blipFill>
          <a:blip r:embed="rId3"/>
          <a:stretch>
            <a:fillRect/>
          </a:stretch>
        </p:blipFill>
        <p:spPr bwMode="auto">
          <a:xfrm>
            <a:off x="3887566" y="3352800"/>
            <a:ext cx="3427634" cy="2570726"/>
          </a:xfrm>
          <a:prstGeom prst="rect">
            <a:avLst/>
          </a:prstGeom>
          <a:noFill/>
          <a:ln w="57150">
            <a:solidFill>
              <a:schemeClr val="bg1"/>
            </a:solidFill>
          </a:ln>
          <a:effectLst>
            <a:outerShdw blurRad="63500" sx="102000" sy="102000" algn="ctr" rotWithShape="0">
              <a:prstClr val="black">
                <a:alpha val="40000"/>
              </a:prstClr>
            </a:outerShdw>
          </a:effectLst>
        </p:spPr>
      </p:pic>
      <p:pic>
        <p:nvPicPr>
          <p:cNvPr id="7" name="Picture 4" descr="C:\Documents and Settings\Sapna M\Desktop\Navaratana\4. The Education System\b. New Director Education Seminar\1.JPG"/>
          <p:cNvPicPr>
            <a:picLocks noChangeAspect="1" noChangeArrowheads="1"/>
          </p:cNvPicPr>
          <p:nvPr/>
        </p:nvPicPr>
        <p:blipFill>
          <a:blip r:embed="rId4"/>
          <a:stretch>
            <a:fillRect/>
          </a:stretch>
        </p:blipFill>
        <p:spPr bwMode="auto">
          <a:xfrm>
            <a:off x="990600" y="2667000"/>
            <a:ext cx="3488001" cy="2616001"/>
          </a:xfrm>
          <a:prstGeom prst="rect">
            <a:avLst/>
          </a:prstGeom>
          <a:noFill/>
          <a:ln w="57150">
            <a:solidFill>
              <a:schemeClr val="bg1"/>
            </a:solid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990600"/>
            <a:ext cx="5402569" cy="369332"/>
          </a:xfrm>
          <a:prstGeom prst="rect">
            <a:avLst/>
          </a:prstGeom>
          <a:noFill/>
        </p:spPr>
        <p:txBody>
          <a:bodyPr wrap="none" rtlCol="0">
            <a:spAutoFit/>
          </a:bodyPr>
          <a:lstStyle/>
          <a:p>
            <a:r>
              <a:rPr lang="en-US" dirty="0" smtClean="0"/>
              <a:t>A range of extensive training and communication tools.</a:t>
            </a:r>
            <a:endParaRPr lang="en-US" dirty="0"/>
          </a:p>
        </p:txBody>
      </p:sp>
      <p:sp>
        <p:nvSpPr>
          <p:cNvPr id="4" name="TextBox 3"/>
          <p:cNvSpPr txBox="1"/>
          <p:nvPr/>
        </p:nvSpPr>
        <p:spPr>
          <a:xfrm>
            <a:off x="304800" y="304800"/>
            <a:ext cx="3289106" cy="553998"/>
          </a:xfrm>
          <a:prstGeom prst="rect">
            <a:avLst/>
          </a:prstGeom>
          <a:noFill/>
        </p:spPr>
        <p:txBody>
          <a:bodyPr wrap="none" rtlCol="0">
            <a:spAutoFit/>
          </a:bodyPr>
          <a:lstStyle/>
          <a:p>
            <a:r>
              <a:rPr lang="en-US" sz="3000" dirty="0" smtClean="0"/>
              <a:t>TRAINING SUPPORT</a:t>
            </a:r>
            <a:endParaRPr lang="en-US" sz="3000" dirty="0"/>
          </a:p>
        </p:txBody>
      </p:sp>
      <p:pic>
        <p:nvPicPr>
          <p:cNvPr id="6" name="Picture 5" descr="cds.png"/>
          <p:cNvPicPr>
            <a:picLocks noChangeAspect="1"/>
          </p:cNvPicPr>
          <p:nvPr/>
        </p:nvPicPr>
        <p:blipFill>
          <a:blip r:embed="rId2" cstate="email"/>
          <a:stretch>
            <a:fillRect/>
          </a:stretch>
        </p:blipFill>
        <p:spPr>
          <a:xfrm>
            <a:off x="5130330" y="4282158"/>
            <a:ext cx="2261070" cy="1356642"/>
          </a:xfrm>
          <a:prstGeom prst="rect">
            <a:avLst/>
          </a:prstGeom>
        </p:spPr>
      </p:pic>
      <p:sp>
        <p:nvSpPr>
          <p:cNvPr id="7" name="Rectangle 6"/>
          <p:cNvSpPr/>
          <p:nvPr/>
        </p:nvSpPr>
        <p:spPr>
          <a:xfrm>
            <a:off x="5498291" y="3299190"/>
            <a:ext cx="1723549" cy="461665"/>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Product Catalogue</a:t>
            </a:r>
            <a:endParaRPr lang="en-US" sz="1600" kern="0" dirty="0">
              <a:solidFill>
                <a:schemeClr val="tx1">
                  <a:lumMod val="85000"/>
                  <a:lumOff val="15000"/>
                </a:schemeClr>
              </a:solidFill>
            </a:endParaRPr>
          </a:p>
        </p:txBody>
      </p:sp>
      <p:sp>
        <p:nvSpPr>
          <p:cNvPr id="8" name="Rectangle 7"/>
          <p:cNvSpPr/>
          <p:nvPr/>
        </p:nvSpPr>
        <p:spPr>
          <a:xfrm>
            <a:off x="2173069" y="5638800"/>
            <a:ext cx="646331" cy="461665"/>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Voice</a:t>
            </a:r>
            <a:endParaRPr lang="en-US" sz="1600" kern="0" dirty="0">
              <a:solidFill>
                <a:schemeClr val="tx1">
                  <a:lumMod val="85000"/>
                  <a:lumOff val="15000"/>
                </a:schemeClr>
              </a:solidFill>
            </a:endParaRPr>
          </a:p>
        </p:txBody>
      </p:sp>
      <p:sp>
        <p:nvSpPr>
          <p:cNvPr id="9" name="Rectangle 8"/>
          <p:cNvSpPr/>
          <p:nvPr/>
        </p:nvSpPr>
        <p:spPr>
          <a:xfrm>
            <a:off x="5417832" y="5672551"/>
            <a:ext cx="1204176" cy="423449"/>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Product CDs</a:t>
            </a:r>
            <a:endParaRPr lang="en-US" sz="1600" kern="0" dirty="0">
              <a:solidFill>
                <a:schemeClr val="tx1">
                  <a:lumMod val="85000"/>
                  <a:lumOff val="15000"/>
                </a:schemeClr>
              </a:solidFill>
            </a:endParaRPr>
          </a:p>
        </p:txBody>
      </p:sp>
      <p:sp>
        <p:nvSpPr>
          <p:cNvPr id="10" name="Rectangle 9"/>
          <p:cNvSpPr/>
          <p:nvPr/>
        </p:nvSpPr>
        <p:spPr>
          <a:xfrm>
            <a:off x="381001" y="3200400"/>
            <a:ext cx="1066800" cy="441146"/>
          </a:xfrm>
          <a:prstGeom prst="rect">
            <a:avLst/>
          </a:prstGeom>
        </p:spPr>
        <p:txBody>
          <a:bodyPr wrap="square">
            <a:spAutoFit/>
          </a:bodyPr>
          <a:lstStyle/>
          <a:p>
            <a:pPr>
              <a:lnSpc>
                <a:spcPct val="150000"/>
              </a:lnSpc>
              <a:defRPr/>
            </a:pPr>
            <a:r>
              <a:rPr lang="en-US" sz="1600" kern="0" dirty="0" smtClean="0">
                <a:solidFill>
                  <a:schemeClr val="tx1">
                    <a:lumMod val="85000"/>
                    <a:lumOff val="15000"/>
                  </a:schemeClr>
                </a:solidFill>
              </a:rPr>
              <a:t>Car Book</a:t>
            </a:r>
          </a:p>
        </p:txBody>
      </p:sp>
      <p:pic>
        <p:nvPicPr>
          <p:cNvPr id="11" name="Picture 2" descr="D:\Share\product-catalogue.png"/>
          <p:cNvPicPr>
            <a:picLocks noChangeAspect="1" noChangeArrowheads="1"/>
          </p:cNvPicPr>
          <p:nvPr/>
        </p:nvPicPr>
        <p:blipFill>
          <a:blip r:embed="rId3" cstate="email"/>
          <a:srcRect/>
          <a:stretch>
            <a:fillRect/>
          </a:stretch>
        </p:blipFill>
        <p:spPr bwMode="auto">
          <a:xfrm>
            <a:off x="5410200" y="1752600"/>
            <a:ext cx="1925447" cy="1551055"/>
          </a:xfrm>
          <a:prstGeom prst="rect">
            <a:avLst/>
          </a:prstGeom>
          <a:noFill/>
        </p:spPr>
      </p:pic>
      <p:sp>
        <p:nvSpPr>
          <p:cNvPr id="12" name="Rectangle 11"/>
          <p:cNvSpPr/>
          <p:nvPr/>
        </p:nvSpPr>
        <p:spPr>
          <a:xfrm>
            <a:off x="7868936" y="3275332"/>
            <a:ext cx="1226618" cy="461665"/>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Success Plan</a:t>
            </a:r>
            <a:endParaRPr lang="en-US" sz="1600" kern="0" dirty="0">
              <a:solidFill>
                <a:schemeClr val="tx1">
                  <a:lumMod val="85000"/>
                  <a:lumOff val="15000"/>
                </a:schemeClr>
              </a:solidFill>
            </a:endParaRPr>
          </a:p>
        </p:txBody>
      </p:sp>
      <p:sp>
        <p:nvSpPr>
          <p:cNvPr id="13" name="Rectangle 12"/>
          <p:cNvSpPr/>
          <p:nvPr/>
        </p:nvSpPr>
        <p:spPr>
          <a:xfrm>
            <a:off x="3604712" y="5655523"/>
            <a:ext cx="1424488" cy="441146"/>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Education  CDs</a:t>
            </a:r>
            <a:endParaRPr lang="en-US" sz="1600" kern="0" dirty="0">
              <a:solidFill>
                <a:schemeClr val="tx1">
                  <a:lumMod val="85000"/>
                  <a:lumOff val="15000"/>
                </a:schemeClr>
              </a:solidFill>
            </a:endParaRPr>
          </a:p>
        </p:txBody>
      </p:sp>
      <p:pic>
        <p:nvPicPr>
          <p:cNvPr id="15" name="Picture 14" descr="NDES-dvd.png"/>
          <p:cNvPicPr>
            <a:picLocks noChangeAspect="1"/>
          </p:cNvPicPr>
          <p:nvPr/>
        </p:nvPicPr>
        <p:blipFill>
          <a:blip r:embed="rId4" cstate="email"/>
          <a:stretch>
            <a:fillRect/>
          </a:stretch>
        </p:blipFill>
        <p:spPr>
          <a:xfrm>
            <a:off x="3581400" y="4191000"/>
            <a:ext cx="1677069" cy="1677069"/>
          </a:xfrm>
          <a:prstGeom prst="rect">
            <a:avLst/>
          </a:prstGeom>
        </p:spPr>
      </p:pic>
      <p:pic>
        <p:nvPicPr>
          <p:cNvPr id="17" name="Picture 16" descr="healt-guide.png"/>
          <p:cNvPicPr>
            <a:picLocks noChangeAspect="1"/>
          </p:cNvPicPr>
          <p:nvPr/>
        </p:nvPicPr>
        <p:blipFill>
          <a:blip r:embed="rId5" cstate="email"/>
          <a:srcRect/>
          <a:stretch>
            <a:fillRect/>
          </a:stretch>
        </p:blipFill>
        <p:spPr>
          <a:xfrm rot="599865">
            <a:off x="-127900" y="4400296"/>
            <a:ext cx="1647357" cy="1304156"/>
          </a:xfrm>
          <a:prstGeom prst="rect">
            <a:avLst/>
          </a:prstGeom>
        </p:spPr>
      </p:pic>
      <p:pic>
        <p:nvPicPr>
          <p:cNvPr id="18" name="Picture 3" descr="D:\Share\success-plan.png"/>
          <p:cNvPicPr>
            <a:picLocks noChangeAspect="1" noChangeArrowheads="1"/>
          </p:cNvPicPr>
          <p:nvPr/>
        </p:nvPicPr>
        <p:blipFill>
          <a:blip r:embed="rId6" cstate="email"/>
          <a:srcRect/>
          <a:stretch>
            <a:fillRect/>
          </a:stretch>
        </p:blipFill>
        <p:spPr bwMode="auto">
          <a:xfrm rot="1104131">
            <a:off x="7032366" y="1249421"/>
            <a:ext cx="2304158" cy="2179610"/>
          </a:xfrm>
          <a:prstGeom prst="rect">
            <a:avLst/>
          </a:prstGeom>
          <a:noFill/>
        </p:spPr>
      </p:pic>
      <p:pic>
        <p:nvPicPr>
          <p:cNvPr id="19" name="Picture 2" descr="D:\images\ppt\phuket\car book launch.png"/>
          <p:cNvPicPr>
            <a:picLocks noChangeAspect="1" noChangeArrowheads="1"/>
          </p:cNvPicPr>
          <p:nvPr/>
        </p:nvPicPr>
        <p:blipFill>
          <a:blip r:embed="rId7" cstate="print"/>
          <a:srcRect/>
          <a:stretch>
            <a:fillRect/>
          </a:stretch>
        </p:blipFill>
        <p:spPr bwMode="auto">
          <a:xfrm>
            <a:off x="0" y="1524000"/>
            <a:ext cx="1673629" cy="1828800"/>
          </a:xfrm>
          <a:prstGeom prst="rect">
            <a:avLst/>
          </a:prstGeom>
          <a:noFill/>
        </p:spPr>
      </p:pic>
      <p:pic>
        <p:nvPicPr>
          <p:cNvPr id="20" name="Picture 2" descr="\\PUBALI\product psds2\All products packshot in one\Corporate AV.png"/>
          <p:cNvPicPr>
            <a:picLocks noChangeAspect="1" noChangeArrowheads="1"/>
          </p:cNvPicPr>
          <p:nvPr/>
        </p:nvPicPr>
        <p:blipFill>
          <a:blip r:embed="rId8" cstate="print"/>
          <a:srcRect l="16785" t="23506" r="17021" b="10679"/>
          <a:stretch>
            <a:fillRect/>
          </a:stretch>
        </p:blipFill>
        <p:spPr bwMode="auto">
          <a:xfrm>
            <a:off x="1752600" y="2286000"/>
            <a:ext cx="1295400" cy="1036320"/>
          </a:xfrm>
          <a:prstGeom prst="rect">
            <a:avLst/>
          </a:prstGeom>
          <a:noFill/>
        </p:spPr>
      </p:pic>
      <p:pic>
        <p:nvPicPr>
          <p:cNvPr id="21" name="Picture 2" descr="D:\images\ppt\phuket\starter-kits-psd.png"/>
          <p:cNvPicPr>
            <a:picLocks noChangeAspect="1" noChangeArrowheads="1"/>
          </p:cNvPicPr>
          <p:nvPr/>
        </p:nvPicPr>
        <p:blipFill>
          <a:blip r:embed="rId9" cstate="print"/>
          <a:srcRect/>
          <a:stretch>
            <a:fillRect/>
          </a:stretch>
        </p:blipFill>
        <p:spPr bwMode="auto">
          <a:xfrm>
            <a:off x="2819400" y="1600200"/>
            <a:ext cx="2788919" cy="1992085"/>
          </a:xfrm>
          <a:prstGeom prst="rect">
            <a:avLst/>
          </a:prstGeom>
          <a:noFill/>
        </p:spPr>
      </p:pic>
      <p:sp>
        <p:nvSpPr>
          <p:cNvPr id="23" name="Rectangle 22"/>
          <p:cNvSpPr/>
          <p:nvPr/>
        </p:nvSpPr>
        <p:spPr>
          <a:xfrm>
            <a:off x="1676400" y="3200400"/>
            <a:ext cx="1326004" cy="441146"/>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Corporate AV</a:t>
            </a:r>
            <a:endParaRPr lang="en-US" sz="1600" kern="0" dirty="0">
              <a:solidFill>
                <a:schemeClr val="tx1">
                  <a:lumMod val="85000"/>
                  <a:lumOff val="15000"/>
                </a:schemeClr>
              </a:solidFill>
            </a:endParaRPr>
          </a:p>
        </p:txBody>
      </p:sp>
      <p:sp>
        <p:nvSpPr>
          <p:cNvPr id="2" name="Rectangle 1"/>
          <p:cNvSpPr/>
          <p:nvPr/>
        </p:nvSpPr>
        <p:spPr>
          <a:xfrm>
            <a:off x="7772400" y="5486400"/>
            <a:ext cx="10668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857841" y="5634335"/>
            <a:ext cx="981359" cy="461665"/>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Flip Chart</a:t>
            </a:r>
            <a:endParaRPr lang="en-US" sz="1600" kern="0" dirty="0">
              <a:solidFill>
                <a:schemeClr val="tx1">
                  <a:lumMod val="85000"/>
                  <a:lumOff val="15000"/>
                </a:schemeClr>
              </a:solidFill>
            </a:endParaRPr>
          </a:p>
        </p:txBody>
      </p:sp>
      <p:sp>
        <p:nvSpPr>
          <p:cNvPr id="24" name="Rectangle 23"/>
          <p:cNvSpPr/>
          <p:nvPr/>
        </p:nvSpPr>
        <p:spPr>
          <a:xfrm>
            <a:off x="304800" y="5654854"/>
            <a:ext cx="1447800" cy="441146"/>
          </a:xfrm>
          <a:prstGeom prst="rect">
            <a:avLst/>
          </a:prstGeom>
        </p:spPr>
        <p:txBody>
          <a:bodyPr wrap="square">
            <a:spAutoFit/>
          </a:bodyPr>
          <a:lstStyle/>
          <a:p>
            <a:pPr>
              <a:lnSpc>
                <a:spcPct val="150000"/>
              </a:lnSpc>
              <a:defRPr/>
            </a:pPr>
            <a:r>
              <a:rPr lang="en-US" sz="1600" kern="0" dirty="0" smtClean="0">
                <a:solidFill>
                  <a:schemeClr val="tx1">
                    <a:lumMod val="85000"/>
                    <a:lumOff val="15000"/>
                  </a:schemeClr>
                </a:solidFill>
              </a:rPr>
              <a:t>Health Guide</a:t>
            </a:r>
          </a:p>
        </p:txBody>
      </p:sp>
      <p:sp>
        <p:nvSpPr>
          <p:cNvPr id="25" name="Rectangle 24"/>
          <p:cNvSpPr/>
          <p:nvPr/>
        </p:nvSpPr>
        <p:spPr>
          <a:xfrm>
            <a:off x="3429000" y="3276600"/>
            <a:ext cx="1792177" cy="441146"/>
          </a:xfrm>
          <a:prstGeom prst="rect">
            <a:avLst/>
          </a:prstGeom>
        </p:spPr>
        <p:txBody>
          <a:bodyPr wrap="none">
            <a:spAutoFit/>
          </a:bodyPr>
          <a:lstStyle/>
          <a:p>
            <a:pPr>
              <a:lnSpc>
                <a:spcPct val="150000"/>
              </a:lnSpc>
              <a:defRPr/>
            </a:pPr>
            <a:r>
              <a:rPr lang="en-US" sz="1600" kern="0" dirty="0" smtClean="0">
                <a:solidFill>
                  <a:schemeClr val="tx1">
                    <a:lumMod val="85000"/>
                    <a:lumOff val="15000"/>
                  </a:schemeClr>
                </a:solidFill>
              </a:rPr>
              <a:t>Business Starter Kit</a:t>
            </a:r>
            <a:endParaRPr lang="en-US" sz="1600" kern="0" dirty="0">
              <a:solidFill>
                <a:schemeClr val="tx1">
                  <a:lumMod val="85000"/>
                  <a:lumOff val="15000"/>
                </a:schemeClr>
              </a:solidFill>
            </a:endParaRPr>
          </a:p>
        </p:txBody>
      </p:sp>
      <p:pic>
        <p:nvPicPr>
          <p:cNvPr id="26" name="Picture 25" descr="flipchart.png"/>
          <p:cNvPicPr>
            <a:picLocks noChangeAspect="1"/>
          </p:cNvPicPr>
          <p:nvPr/>
        </p:nvPicPr>
        <p:blipFill rotWithShape="1">
          <a:blip r:embed="rId10" cstate="print">
            <a:extLst>
              <a:ext uri="{28A0092B-C50C-407E-A947-70E740481C1C}">
                <a14:useLocalDpi xmlns:a14="http://schemas.microsoft.com/office/drawing/2010/main" xmlns="" val="0"/>
              </a:ext>
            </a:extLst>
          </a:blip>
          <a:srcRect l="18474" r="15942"/>
          <a:stretch/>
        </p:blipFill>
        <p:spPr>
          <a:xfrm>
            <a:off x="7419854" y="4114800"/>
            <a:ext cx="1724146" cy="1752600"/>
          </a:xfrm>
          <a:prstGeom prst="rect">
            <a:avLst/>
          </a:prstGeom>
        </p:spPr>
      </p:pic>
      <p:pic>
        <p:nvPicPr>
          <p:cNvPr id="27" name="Picture 26" descr="voice.png"/>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264447" y="4038600"/>
            <a:ext cx="2333607" cy="16595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Action Button: Movie 1">
            <a:hlinkClick r:id="rId3" action="ppaction://hlinkfile" highlightClick="1"/>
          </p:cNvPr>
          <p:cNvSpPr/>
          <p:nvPr/>
        </p:nvSpPr>
        <p:spPr>
          <a:xfrm>
            <a:off x="990600" y="5715000"/>
            <a:ext cx="3581400" cy="356616"/>
          </a:xfrm>
          <a:prstGeom prst="actionButtonMovie">
            <a:avLst/>
          </a:prstGeom>
          <a:solidFill>
            <a:schemeClr val="bg2">
              <a:lumMod val="25000"/>
            </a:schemeClr>
          </a:solidFill>
          <a:ln>
            <a:solidFill>
              <a:schemeClr val="tx1">
                <a:lumMod val="75000"/>
                <a:lumOff val="25000"/>
              </a:schemeClr>
            </a:solidFill>
          </a:ln>
          <a:effectLst>
            <a:glow rad="228600">
              <a:schemeClr val="accent1">
                <a:satMod val="175000"/>
                <a:alpha val="40000"/>
              </a:schemeClr>
            </a:glow>
            <a:reflection blurRad="6350" stA="50000" endA="300" endPos="90000" dist="50800" dir="5400000" sy="-100000" algn="bl" rotWithShape="0"/>
          </a:effectLst>
          <a:scene3d>
            <a:camera prst="isometricOffAxis1Righ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The Future of VESTIGE-Dream 11</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Action Button: Movie 1">
            <a:hlinkClick r:id="rId3" action="ppaction://hlinkfile" highlightClick="1"/>
          </p:cNvPr>
          <p:cNvSpPr/>
          <p:nvPr/>
        </p:nvSpPr>
        <p:spPr>
          <a:xfrm>
            <a:off x="3505200" y="6629400"/>
            <a:ext cx="1828800" cy="152400"/>
          </a:xfrm>
          <a:prstGeom prst="actionButtonMovi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Corporate Video</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84202"/>
            <a:ext cx="8001000" cy="553998"/>
          </a:xfrm>
          <a:prstGeom prst="rect">
            <a:avLst/>
          </a:prstGeom>
        </p:spPr>
        <p:txBody>
          <a:bodyPr wrap="square">
            <a:spAutoFit/>
          </a:bodyPr>
          <a:lstStyle/>
          <a:p>
            <a:pPr fontAlgn="auto">
              <a:spcBef>
                <a:spcPts val="0"/>
              </a:spcBef>
              <a:spcAft>
                <a:spcPts val="0"/>
              </a:spcAft>
              <a:defRPr/>
            </a:pPr>
            <a:r>
              <a:rPr lang="en-GB" sz="3000" spc="350" dirty="0">
                <a:latin typeface="+mj-lt"/>
              </a:rPr>
              <a:t>CELLULAR  NOURISHMENT  THERAPY</a:t>
            </a:r>
          </a:p>
        </p:txBody>
      </p:sp>
      <p:sp>
        <p:nvSpPr>
          <p:cNvPr id="3" name="Rectangle 2"/>
          <p:cNvSpPr>
            <a:spLocks noChangeArrowheads="1"/>
          </p:cNvSpPr>
          <p:nvPr/>
        </p:nvSpPr>
        <p:spPr bwMode="auto">
          <a:xfrm>
            <a:off x="304800" y="1447800"/>
            <a:ext cx="4495800" cy="3554413"/>
          </a:xfrm>
          <a:prstGeom prst="rect">
            <a:avLst/>
          </a:prstGeom>
          <a:noFill/>
          <a:ln w="9525">
            <a:noFill/>
            <a:miter lim="800000"/>
            <a:headEnd/>
            <a:tailEnd/>
          </a:ln>
        </p:spPr>
        <p:txBody>
          <a:bodyPr wrap="square">
            <a:spAutoFit/>
          </a:bodyPr>
          <a:lstStyle/>
          <a:p>
            <a:pPr marL="290513" indent="-290513" algn="just">
              <a:tabLst>
                <a:tab pos="290513" algn="l"/>
              </a:tabLst>
            </a:pPr>
            <a:r>
              <a:rPr lang="en-US" sz="2000" dirty="0">
                <a:latin typeface="+mj-lt"/>
              </a:rPr>
              <a:t>• </a:t>
            </a:r>
            <a:r>
              <a:rPr lang="en-US" sz="2000" dirty="0" smtClean="0">
                <a:latin typeface="+mj-lt"/>
              </a:rPr>
              <a:t>	CNT  </a:t>
            </a:r>
            <a:r>
              <a:rPr lang="en-US" sz="2000" dirty="0">
                <a:latin typeface="+mj-lt"/>
              </a:rPr>
              <a:t>- is a Holistic Approach </a:t>
            </a:r>
          </a:p>
          <a:p>
            <a:pPr marL="290513" indent="-290513" algn="just">
              <a:spcBef>
                <a:spcPts val="1800"/>
              </a:spcBef>
              <a:tabLst>
                <a:tab pos="290513" algn="l"/>
              </a:tabLst>
            </a:pPr>
            <a:r>
              <a:rPr lang="en-US" sz="2000" dirty="0">
                <a:latin typeface="+mj-lt"/>
              </a:rPr>
              <a:t>•  </a:t>
            </a:r>
            <a:r>
              <a:rPr lang="en-US" sz="2000" dirty="0" smtClean="0">
                <a:latin typeface="+mj-lt"/>
              </a:rPr>
              <a:t>	The </a:t>
            </a:r>
            <a:r>
              <a:rPr lang="en-US" sz="2000" dirty="0">
                <a:latin typeface="+mj-lt"/>
              </a:rPr>
              <a:t>Human Body is made up of more     than 63 trillion Cells</a:t>
            </a:r>
          </a:p>
          <a:p>
            <a:pPr marL="290513" indent="-290513" algn="just">
              <a:spcBef>
                <a:spcPts val="1800"/>
              </a:spcBef>
              <a:tabLst>
                <a:tab pos="290513" algn="l"/>
              </a:tabLst>
            </a:pPr>
            <a:r>
              <a:rPr lang="en-US" sz="2000" dirty="0">
                <a:latin typeface="+mj-lt"/>
              </a:rPr>
              <a:t>• </a:t>
            </a:r>
            <a:r>
              <a:rPr lang="en-US" sz="2000" dirty="0" smtClean="0">
                <a:latin typeface="+mj-lt"/>
              </a:rPr>
              <a:t>	Our </a:t>
            </a:r>
            <a:r>
              <a:rPr lang="en-US" sz="2000" dirty="0">
                <a:latin typeface="+mj-lt"/>
              </a:rPr>
              <a:t>poor dietary habits lead to poor cell nourishment, hence weak immune </a:t>
            </a:r>
            <a:r>
              <a:rPr lang="en-US" sz="2000" dirty="0" smtClean="0">
                <a:latin typeface="+mj-lt"/>
              </a:rPr>
              <a:t>systems</a:t>
            </a:r>
            <a:endParaRPr lang="en-US" sz="2000" dirty="0">
              <a:latin typeface="+mj-lt"/>
            </a:endParaRPr>
          </a:p>
          <a:p>
            <a:pPr marL="290513" indent="-290513" algn="just">
              <a:spcBef>
                <a:spcPts val="1800"/>
              </a:spcBef>
              <a:tabLst>
                <a:tab pos="290513" algn="l"/>
              </a:tabLst>
            </a:pPr>
            <a:r>
              <a:rPr lang="en-US" sz="2000" dirty="0">
                <a:latin typeface="+mj-lt"/>
              </a:rPr>
              <a:t>• </a:t>
            </a:r>
            <a:r>
              <a:rPr lang="en-US" sz="2000" dirty="0" smtClean="0">
                <a:latin typeface="+mj-lt"/>
              </a:rPr>
              <a:t>	Balanced </a:t>
            </a:r>
            <a:r>
              <a:rPr lang="en-US" sz="2000" dirty="0">
                <a:latin typeface="+mj-lt"/>
              </a:rPr>
              <a:t>nutrition &amp; increased    absorption leads to optimum functioning of our body</a:t>
            </a:r>
            <a:endParaRPr lang="en-GB" sz="2000" dirty="0">
              <a:latin typeface="+mj-lt"/>
            </a:endParaRPr>
          </a:p>
        </p:txBody>
      </p:sp>
      <p:pic>
        <p:nvPicPr>
          <p:cNvPr id="4" name="Picture 2"/>
          <p:cNvPicPr>
            <a:picLocks noChangeAspect="1" noChangeArrowheads="1"/>
          </p:cNvPicPr>
          <p:nvPr/>
        </p:nvPicPr>
        <p:blipFill>
          <a:blip r:embed="rId2" cstate="print"/>
          <a:srcRect/>
          <a:stretch>
            <a:fillRect/>
          </a:stretch>
        </p:blipFill>
        <p:spPr bwMode="auto">
          <a:xfrm>
            <a:off x="5105400" y="1219200"/>
            <a:ext cx="3733800" cy="4267200"/>
          </a:xfrm>
          <a:prstGeom prst="rect">
            <a:avLst/>
          </a:prstGeom>
          <a:noFill/>
          <a:ln w="9525">
            <a:noFill/>
            <a:miter lim="800000"/>
            <a:headEnd/>
            <a:tailEnd/>
          </a:ln>
        </p:spPr>
      </p:pic>
      <p:sp>
        <p:nvSpPr>
          <p:cNvPr id="5" name="Action Button: Movie 4">
            <a:hlinkClick r:id="rId3" action="ppaction://hlinkfile" highlightClick="1"/>
          </p:cNvPr>
          <p:cNvSpPr/>
          <p:nvPr/>
        </p:nvSpPr>
        <p:spPr>
          <a:xfrm>
            <a:off x="3581400" y="6553200"/>
            <a:ext cx="1981200" cy="228600"/>
          </a:xfrm>
          <a:prstGeom prst="actionButtonMovie">
            <a:avLst/>
          </a:prstGeom>
          <a:solidFill>
            <a:schemeClr val="bg2">
              <a:lumMod val="9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Digestive System </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00" y="284162"/>
            <a:ext cx="6384440" cy="553998"/>
          </a:xfrm>
          <a:prstGeom prst="rect">
            <a:avLst/>
          </a:prstGeom>
        </p:spPr>
        <p:txBody>
          <a:bodyPr wrap="none">
            <a:spAutoFit/>
          </a:bodyPr>
          <a:lstStyle/>
          <a:p>
            <a:pPr fontAlgn="auto">
              <a:spcBef>
                <a:spcPts val="0"/>
              </a:spcBef>
              <a:spcAft>
                <a:spcPts val="0"/>
              </a:spcAft>
              <a:defRPr/>
            </a:pPr>
            <a:r>
              <a:rPr lang="en-GB" sz="3000" spc="1400" dirty="0" smtClean="0">
                <a:latin typeface="+mj-lt"/>
              </a:rPr>
              <a:t>PRODUCT OVERVIEW</a:t>
            </a:r>
            <a:endParaRPr lang="en-GB" sz="3000" spc="1400" dirty="0">
              <a:latin typeface="+mj-lt"/>
            </a:endParaRPr>
          </a:p>
        </p:txBody>
      </p:sp>
      <p:sp>
        <p:nvSpPr>
          <p:cNvPr id="35" name="Rectangle 5"/>
          <p:cNvSpPr>
            <a:spLocks noChangeArrowheads="1"/>
          </p:cNvSpPr>
          <p:nvPr/>
        </p:nvSpPr>
        <p:spPr bwMode="auto">
          <a:xfrm>
            <a:off x="1752600" y="998538"/>
            <a:ext cx="1597810" cy="400110"/>
          </a:xfrm>
          <a:prstGeom prst="rect">
            <a:avLst/>
          </a:prstGeom>
          <a:noFill/>
          <a:ln w="9525">
            <a:noFill/>
            <a:miter lim="800000"/>
            <a:headEnd/>
            <a:tailEnd/>
          </a:ln>
        </p:spPr>
        <p:txBody>
          <a:bodyPr wrap="none">
            <a:spAutoFit/>
          </a:bodyPr>
          <a:lstStyle/>
          <a:p>
            <a:r>
              <a:rPr lang="en-GB" sz="2000" dirty="0">
                <a:latin typeface="+mj-lt"/>
              </a:rPr>
              <a:t>HEALTH CARE</a:t>
            </a:r>
          </a:p>
        </p:txBody>
      </p:sp>
      <p:sp>
        <p:nvSpPr>
          <p:cNvPr id="48" name="Rectangle 7"/>
          <p:cNvSpPr>
            <a:spLocks noChangeArrowheads="1"/>
          </p:cNvSpPr>
          <p:nvPr/>
        </p:nvSpPr>
        <p:spPr bwMode="auto">
          <a:xfrm>
            <a:off x="3805237" y="3581400"/>
            <a:ext cx="1934247" cy="400110"/>
          </a:xfrm>
          <a:prstGeom prst="rect">
            <a:avLst/>
          </a:prstGeom>
          <a:noFill/>
          <a:ln w="9525">
            <a:noFill/>
            <a:miter lim="800000"/>
            <a:headEnd/>
            <a:tailEnd/>
          </a:ln>
        </p:spPr>
        <p:txBody>
          <a:bodyPr wrap="none">
            <a:spAutoFit/>
          </a:bodyPr>
          <a:lstStyle/>
          <a:p>
            <a:r>
              <a:rPr lang="en-GB" sz="2000" dirty="0" smtClean="0">
                <a:latin typeface="+mj-lt"/>
              </a:rPr>
              <a:t>PERSONAL CARE</a:t>
            </a:r>
            <a:endParaRPr lang="en-GB" sz="2000" dirty="0">
              <a:latin typeface="+mj-lt"/>
            </a:endParaRPr>
          </a:p>
        </p:txBody>
      </p:sp>
      <p:grpSp>
        <p:nvGrpSpPr>
          <p:cNvPr id="2" name="Group 8"/>
          <p:cNvGrpSpPr/>
          <p:nvPr/>
        </p:nvGrpSpPr>
        <p:grpSpPr>
          <a:xfrm>
            <a:off x="76200" y="3157982"/>
            <a:ext cx="8890502" cy="2917026"/>
            <a:chOff x="253498" y="3157982"/>
            <a:chExt cx="8890502" cy="2917026"/>
          </a:xfrm>
        </p:grpSpPr>
        <p:pic>
          <p:nvPicPr>
            <p:cNvPr id="3" name="Picture 2"/>
            <p:cNvPicPr>
              <a:picLocks noChangeAspect="1"/>
            </p:cNvPicPr>
            <p:nvPr/>
          </p:nvPicPr>
          <p:blipFill>
            <a:blip r:embed="rId2" cstate="print"/>
            <a:stretch>
              <a:fillRect/>
            </a:stretch>
          </p:blipFill>
          <p:spPr>
            <a:xfrm>
              <a:off x="253498" y="3157982"/>
              <a:ext cx="8357102" cy="2917026"/>
            </a:xfrm>
            <a:prstGeom prst="rect">
              <a:avLst/>
            </a:prstGeom>
          </p:spPr>
        </p:pic>
        <p:pic>
          <p:nvPicPr>
            <p:cNvPr id="7" name="Picture 5" descr="\\ABHINAV-PC\product for web\Personal Care\Body Care\Handwash_new.png"/>
            <p:cNvPicPr>
              <a:picLocks noChangeAspect="1" noChangeArrowheads="1"/>
            </p:cNvPicPr>
            <p:nvPr/>
          </p:nvPicPr>
          <p:blipFill>
            <a:blip r:embed="rId3" cstate="print"/>
            <a:srcRect b="8434"/>
            <a:stretch>
              <a:fillRect/>
            </a:stretch>
          </p:blipFill>
          <p:spPr bwMode="auto">
            <a:xfrm>
              <a:off x="6324600" y="4114800"/>
              <a:ext cx="1074424" cy="1471123"/>
            </a:xfrm>
            <a:prstGeom prst="rect">
              <a:avLst/>
            </a:prstGeom>
            <a:noFill/>
          </p:spPr>
        </p:pic>
        <p:pic>
          <p:nvPicPr>
            <p:cNvPr id="8" name="Picture 2" descr="D:\images\mockups\Carton.png"/>
            <p:cNvPicPr>
              <a:picLocks noChangeAspect="1" noChangeArrowheads="1"/>
            </p:cNvPicPr>
            <p:nvPr/>
          </p:nvPicPr>
          <p:blipFill>
            <a:blip r:embed="rId4" cstate="print"/>
            <a:srcRect/>
            <a:stretch>
              <a:fillRect/>
            </a:stretch>
          </p:blipFill>
          <p:spPr bwMode="auto">
            <a:xfrm>
              <a:off x="7997948" y="4267200"/>
              <a:ext cx="1146052" cy="1325918"/>
            </a:xfrm>
            <a:prstGeom prst="rect">
              <a:avLst/>
            </a:prstGeom>
            <a:noFill/>
          </p:spPr>
        </p:pic>
      </p:grpSp>
      <p:grpSp>
        <p:nvGrpSpPr>
          <p:cNvPr id="4" name="Group 10"/>
          <p:cNvGrpSpPr/>
          <p:nvPr/>
        </p:nvGrpSpPr>
        <p:grpSpPr>
          <a:xfrm>
            <a:off x="609600" y="561033"/>
            <a:ext cx="7772400" cy="3629967"/>
            <a:chOff x="609600" y="561033"/>
            <a:chExt cx="7772400" cy="3629967"/>
          </a:xfrm>
        </p:grpSpPr>
        <p:pic>
          <p:nvPicPr>
            <p:cNvPr id="60" name="Picture 59"/>
            <p:cNvPicPr>
              <a:picLocks noChangeAspect="1"/>
            </p:cNvPicPr>
            <p:nvPr/>
          </p:nvPicPr>
          <p:blipFill>
            <a:blip r:embed="rId5" cstate="print"/>
            <a:stretch>
              <a:fillRect/>
            </a:stretch>
          </p:blipFill>
          <p:spPr>
            <a:xfrm>
              <a:off x="609600" y="561033"/>
              <a:ext cx="7772400" cy="3629967"/>
            </a:xfrm>
            <a:prstGeom prst="rect">
              <a:avLst/>
            </a:prstGeom>
          </p:spPr>
        </p:pic>
        <p:pic>
          <p:nvPicPr>
            <p:cNvPr id="10" name="Picture 9" descr="co-q10 nw_merge.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752600" y="2470287"/>
              <a:ext cx="609600" cy="882513"/>
            </a:xfrm>
            <a:prstGeom prst="rect">
              <a:avLst/>
            </a:prstGeom>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oral care.jpg"/>
          <p:cNvPicPr>
            <a:picLocks noChangeAspect="1"/>
          </p:cNvPicPr>
          <p:nvPr/>
        </p:nvPicPr>
        <p:blipFill>
          <a:blip r:embed="rId2" cstate="print"/>
          <a:stretch>
            <a:fillRect/>
          </a:stretch>
        </p:blipFill>
        <p:spPr>
          <a:xfrm>
            <a:off x="4876800" y="3886200"/>
            <a:ext cx="2895600" cy="2358574"/>
          </a:xfrm>
          <a:prstGeom prst="rect">
            <a:avLst/>
          </a:prstGeom>
        </p:spPr>
      </p:pic>
      <p:sp>
        <p:nvSpPr>
          <p:cNvPr id="2" name="Rectangle 1"/>
          <p:cNvSpPr/>
          <p:nvPr/>
        </p:nvSpPr>
        <p:spPr>
          <a:xfrm>
            <a:off x="228600" y="284162"/>
            <a:ext cx="6384440" cy="553998"/>
          </a:xfrm>
          <a:prstGeom prst="rect">
            <a:avLst/>
          </a:prstGeom>
        </p:spPr>
        <p:txBody>
          <a:bodyPr wrap="none">
            <a:spAutoFit/>
          </a:bodyPr>
          <a:lstStyle/>
          <a:p>
            <a:pPr fontAlgn="auto">
              <a:spcBef>
                <a:spcPts val="0"/>
              </a:spcBef>
              <a:spcAft>
                <a:spcPts val="0"/>
              </a:spcAft>
              <a:defRPr/>
            </a:pPr>
            <a:r>
              <a:rPr lang="en-GB" sz="3000" spc="1400" dirty="0" smtClean="0">
                <a:latin typeface="+mj-lt"/>
              </a:rPr>
              <a:t>PRODUCT OVERVIEW</a:t>
            </a:r>
            <a:endParaRPr lang="en-GB" sz="3000" spc="1400" dirty="0">
              <a:latin typeface="+mj-lt"/>
            </a:endParaRPr>
          </a:p>
        </p:txBody>
      </p:sp>
      <p:sp>
        <p:nvSpPr>
          <p:cNvPr id="8" name="Rectangle 7"/>
          <p:cNvSpPr>
            <a:spLocks noChangeArrowheads="1"/>
          </p:cNvSpPr>
          <p:nvPr/>
        </p:nvSpPr>
        <p:spPr bwMode="auto">
          <a:xfrm>
            <a:off x="5791200" y="990600"/>
            <a:ext cx="1836208" cy="400110"/>
          </a:xfrm>
          <a:prstGeom prst="rect">
            <a:avLst/>
          </a:prstGeom>
          <a:noFill/>
          <a:ln w="9525">
            <a:noFill/>
            <a:miter lim="800000"/>
            <a:headEnd/>
            <a:tailEnd/>
          </a:ln>
        </p:spPr>
        <p:txBody>
          <a:bodyPr wrap="none">
            <a:spAutoFit/>
          </a:bodyPr>
          <a:lstStyle/>
          <a:p>
            <a:r>
              <a:rPr lang="en-GB" sz="2000" dirty="0" smtClean="0">
                <a:latin typeface="+mj-lt"/>
              </a:rPr>
              <a:t>AGRI-PRODUCT</a:t>
            </a:r>
            <a:endParaRPr lang="en-GB" sz="2000" dirty="0">
              <a:latin typeface="+mj-lt"/>
            </a:endParaRPr>
          </a:p>
        </p:txBody>
      </p:sp>
      <p:pic>
        <p:nvPicPr>
          <p:cNvPr id="1026" name="Picture 2" descr="F:\agri-82.png"/>
          <p:cNvPicPr>
            <a:picLocks noChangeAspect="1" noChangeArrowheads="1"/>
          </p:cNvPicPr>
          <p:nvPr/>
        </p:nvPicPr>
        <p:blipFill>
          <a:blip r:embed="rId3" cstate="print"/>
          <a:srcRect/>
          <a:stretch>
            <a:fillRect/>
          </a:stretch>
        </p:blipFill>
        <p:spPr bwMode="auto">
          <a:xfrm>
            <a:off x="5638800" y="1295400"/>
            <a:ext cx="2220685" cy="2590800"/>
          </a:xfrm>
          <a:prstGeom prst="rect">
            <a:avLst/>
          </a:prstGeom>
          <a:noFill/>
        </p:spPr>
      </p:pic>
      <p:sp>
        <p:nvSpPr>
          <p:cNvPr id="13" name="Rectangle 5"/>
          <p:cNvSpPr>
            <a:spLocks noChangeArrowheads="1"/>
          </p:cNvSpPr>
          <p:nvPr/>
        </p:nvSpPr>
        <p:spPr bwMode="auto">
          <a:xfrm>
            <a:off x="5943600" y="4324290"/>
            <a:ext cx="1385316" cy="400110"/>
          </a:xfrm>
          <a:prstGeom prst="rect">
            <a:avLst/>
          </a:prstGeom>
          <a:noFill/>
          <a:ln w="9525">
            <a:noFill/>
            <a:miter lim="800000"/>
            <a:headEnd/>
            <a:tailEnd/>
          </a:ln>
        </p:spPr>
        <p:txBody>
          <a:bodyPr wrap="none">
            <a:spAutoFit/>
          </a:bodyPr>
          <a:lstStyle/>
          <a:p>
            <a:r>
              <a:rPr lang="en-GB" sz="2000" dirty="0" smtClean="0">
                <a:latin typeface="+mj-lt"/>
              </a:rPr>
              <a:t>ORAL CARE</a:t>
            </a:r>
            <a:endParaRPr lang="en-GB" sz="2000" dirty="0">
              <a:latin typeface="+mj-lt"/>
            </a:endParaRPr>
          </a:p>
        </p:txBody>
      </p:sp>
      <p:sp>
        <p:nvSpPr>
          <p:cNvPr id="14" name="Rectangle 13"/>
          <p:cNvSpPr/>
          <p:nvPr/>
        </p:nvSpPr>
        <p:spPr>
          <a:xfrm>
            <a:off x="381000" y="3657600"/>
            <a:ext cx="3276600" cy="381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6" name="Rectangle 15"/>
          <p:cNvSpPr/>
          <p:nvPr/>
        </p:nvSpPr>
        <p:spPr>
          <a:xfrm>
            <a:off x="381000" y="4191000"/>
            <a:ext cx="3276600" cy="381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7" name="Rectangle 16"/>
          <p:cNvSpPr/>
          <p:nvPr/>
        </p:nvSpPr>
        <p:spPr>
          <a:xfrm>
            <a:off x="381000" y="4724400"/>
            <a:ext cx="3276600" cy="381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8" name="Rectangle 17"/>
          <p:cNvSpPr/>
          <p:nvPr/>
        </p:nvSpPr>
        <p:spPr>
          <a:xfrm>
            <a:off x="381000" y="5257800"/>
            <a:ext cx="3276600" cy="381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9" name="Rectangle 18"/>
          <p:cNvSpPr/>
          <p:nvPr/>
        </p:nvSpPr>
        <p:spPr>
          <a:xfrm>
            <a:off x="381000" y="5791200"/>
            <a:ext cx="3276600" cy="381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0" name="TextBox 19"/>
          <p:cNvSpPr txBox="1"/>
          <p:nvPr/>
        </p:nvSpPr>
        <p:spPr>
          <a:xfrm>
            <a:off x="457200" y="3669268"/>
            <a:ext cx="2514600" cy="369332"/>
          </a:xfrm>
          <a:prstGeom prst="rect">
            <a:avLst/>
          </a:prstGeom>
          <a:noFill/>
        </p:spPr>
        <p:txBody>
          <a:bodyPr wrap="square" rtlCol="0">
            <a:spAutoFit/>
          </a:bodyPr>
          <a:lstStyle/>
          <a:p>
            <a:r>
              <a:rPr lang="en-US" dirty="0" smtClean="0">
                <a:solidFill>
                  <a:schemeClr val="bg1"/>
                </a:solidFill>
              </a:rPr>
              <a:t>Extensive Range</a:t>
            </a:r>
            <a:endParaRPr lang="en-US" dirty="0">
              <a:solidFill>
                <a:schemeClr val="bg1"/>
              </a:solidFill>
            </a:endParaRPr>
          </a:p>
        </p:txBody>
      </p:sp>
      <p:sp>
        <p:nvSpPr>
          <p:cNvPr id="21" name="TextBox 20"/>
          <p:cNvSpPr txBox="1"/>
          <p:nvPr/>
        </p:nvSpPr>
        <p:spPr>
          <a:xfrm>
            <a:off x="457200" y="4202668"/>
            <a:ext cx="2514600" cy="369332"/>
          </a:xfrm>
          <a:prstGeom prst="rect">
            <a:avLst/>
          </a:prstGeom>
          <a:noFill/>
        </p:spPr>
        <p:txBody>
          <a:bodyPr wrap="square" rtlCol="0">
            <a:spAutoFit/>
          </a:bodyPr>
          <a:lstStyle/>
          <a:p>
            <a:r>
              <a:rPr lang="en-US" dirty="0" smtClean="0">
                <a:solidFill>
                  <a:schemeClr val="bg1"/>
                </a:solidFill>
              </a:rPr>
              <a:t>World Class  Products</a:t>
            </a:r>
            <a:endParaRPr lang="en-US" dirty="0">
              <a:solidFill>
                <a:schemeClr val="bg1"/>
              </a:solidFill>
            </a:endParaRPr>
          </a:p>
        </p:txBody>
      </p:sp>
      <p:sp>
        <p:nvSpPr>
          <p:cNvPr id="22" name="TextBox 21"/>
          <p:cNvSpPr txBox="1"/>
          <p:nvPr/>
        </p:nvSpPr>
        <p:spPr>
          <a:xfrm>
            <a:off x="457200" y="4736068"/>
            <a:ext cx="2514600" cy="369332"/>
          </a:xfrm>
          <a:prstGeom prst="rect">
            <a:avLst/>
          </a:prstGeom>
          <a:noFill/>
        </p:spPr>
        <p:txBody>
          <a:bodyPr wrap="square" rtlCol="0">
            <a:spAutoFit/>
          </a:bodyPr>
          <a:lstStyle/>
          <a:p>
            <a:r>
              <a:rPr lang="en-US" dirty="0" smtClean="0">
                <a:solidFill>
                  <a:schemeClr val="bg1"/>
                </a:solidFill>
              </a:rPr>
              <a:t>True Value for Money</a:t>
            </a:r>
            <a:endParaRPr lang="en-US" dirty="0">
              <a:solidFill>
                <a:schemeClr val="bg1"/>
              </a:solidFill>
            </a:endParaRPr>
          </a:p>
        </p:txBody>
      </p:sp>
      <p:sp>
        <p:nvSpPr>
          <p:cNvPr id="23" name="TextBox 22"/>
          <p:cNvSpPr txBox="1"/>
          <p:nvPr/>
        </p:nvSpPr>
        <p:spPr>
          <a:xfrm>
            <a:off x="457200" y="5269468"/>
            <a:ext cx="2514600" cy="369332"/>
          </a:xfrm>
          <a:prstGeom prst="rect">
            <a:avLst/>
          </a:prstGeom>
          <a:noFill/>
        </p:spPr>
        <p:txBody>
          <a:bodyPr wrap="square" rtlCol="0">
            <a:spAutoFit/>
          </a:bodyPr>
          <a:lstStyle/>
          <a:p>
            <a:r>
              <a:rPr lang="en-US" dirty="0" smtClean="0">
                <a:solidFill>
                  <a:schemeClr val="bg1"/>
                </a:solidFill>
              </a:rPr>
              <a:t>Profit based Products</a:t>
            </a:r>
            <a:endParaRPr lang="en-US" dirty="0">
              <a:solidFill>
                <a:schemeClr val="bg1"/>
              </a:solidFill>
            </a:endParaRPr>
          </a:p>
        </p:txBody>
      </p:sp>
      <p:sp>
        <p:nvSpPr>
          <p:cNvPr id="24" name="TextBox 23"/>
          <p:cNvSpPr txBox="1"/>
          <p:nvPr/>
        </p:nvSpPr>
        <p:spPr>
          <a:xfrm>
            <a:off x="457200" y="5802868"/>
            <a:ext cx="3200400" cy="369332"/>
          </a:xfrm>
          <a:prstGeom prst="rect">
            <a:avLst/>
          </a:prstGeom>
          <a:noFill/>
        </p:spPr>
        <p:txBody>
          <a:bodyPr wrap="square" rtlCol="0">
            <a:spAutoFit/>
          </a:bodyPr>
          <a:lstStyle/>
          <a:p>
            <a:r>
              <a:rPr lang="en-US" dirty="0" smtClean="0">
                <a:solidFill>
                  <a:schemeClr val="bg1"/>
                </a:solidFill>
              </a:rPr>
              <a:t>International Quality  Standards</a:t>
            </a:r>
            <a:endParaRPr lang="en-US" dirty="0">
              <a:solidFill>
                <a:schemeClr val="bg1"/>
              </a:solidFill>
            </a:endParaRPr>
          </a:p>
        </p:txBody>
      </p:sp>
      <p:sp>
        <p:nvSpPr>
          <p:cNvPr id="7" name="Rectangle 5"/>
          <p:cNvSpPr>
            <a:spLocks noChangeArrowheads="1"/>
          </p:cNvSpPr>
          <p:nvPr/>
        </p:nvSpPr>
        <p:spPr bwMode="auto">
          <a:xfrm>
            <a:off x="1219200" y="990600"/>
            <a:ext cx="1683731" cy="400110"/>
          </a:xfrm>
          <a:prstGeom prst="rect">
            <a:avLst/>
          </a:prstGeom>
          <a:noFill/>
          <a:ln w="9525">
            <a:noFill/>
            <a:miter lim="800000"/>
            <a:headEnd/>
            <a:tailEnd/>
          </a:ln>
        </p:spPr>
        <p:txBody>
          <a:bodyPr wrap="none">
            <a:spAutoFit/>
          </a:bodyPr>
          <a:lstStyle/>
          <a:p>
            <a:r>
              <a:rPr lang="en-GB" sz="2000" dirty="0" smtClean="0">
                <a:latin typeface="+mj-lt"/>
              </a:rPr>
              <a:t>HEALTH FOOD</a:t>
            </a:r>
            <a:endParaRPr lang="en-GB" sz="2000" dirty="0">
              <a:latin typeface="+mj-lt"/>
            </a:endParaRPr>
          </a:p>
        </p:txBody>
      </p:sp>
      <p:pic>
        <p:nvPicPr>
          <p:cNvPr id="1028" name="Picture 4" descr="E:\Kapil\Vestige\CNT\Products\Zeta Coffee Pack.png"/>
          <p:cNvPicPr>
            <a:picLocks noChangeAspect="1" noChangeArrowheads="1"/>
          </p:cNvPicPr>
          <p:nvPr/>
        </p:nvPicPr>
        <p:blipFill>
          <a:blip r:embed="rId4" cstate="print"/>
          <a:srcRect/>
          <a:stretch>
            <a:fillRect/>
          </a:stretch>
        </p:blipFill>
        <p:spPr bwMode="auto">
          <a:xfrm>
            <a:off x="2590800" y="2209800"/>
            <a:ext cx="925643" cy="1211021"/>
          </a:xfrm>
          <a:prstGeom prst="rect">
            <a:avLst/>
          </a:prstGeom>
          <a:noFill/>
        </p:spPr>
      </p:pic>
      <p:pic>
        <p:nvPicPr>
          <p:cNvPr id="1027" name="Picture 3" descr="E:\Kapil\Vestige\CNT\Products\Zeta Tea.png"/>
          <p:cNvPicPr>
            <a:picLocks noChangeAspect="1" noChangeArrowheads="1"/>
          </p:cNvPicPr>
          <p:nvPr/>
        </p:nvPicPr>
        <p:blipFill>
          <a:blip r:embed="rId5" cstate="print"/>
          <a:srcRect/>
          <a:stretch>
            <a:fillRect/>
          </a:stretch>
        </p:blipFill>
        <p:spPr bwMode="auto">
          <a:xfrm>
            <a:off x="1981200" y="1676400"/>
            <a:ext cx="951605" cy="1842858"/>
          </a:xfrm>
          <a:prstGeom prst="rect">
            <a:avLst/>
          </a:prstGeom>
          <a:noFill/>
        </p:spPr>
      </p:pic>
      <p:pic>
        <p:nvPicPr>
          <p:cNvPr id="2050" name="Picture 2" descr="E:\Kapil\Vestige\Rice Bran Oil AD\rice bran oil bottle with tag final_b.png"/>
          <p:cNvPicPr>
            <a:picLocks noChangeAspect="1" noChangeArrowheads="1"/>
          </p:cNvPicPr>
          <p:nvPr/>
        </p:nvPicPr>
        <p:blipFill>
          <a:blip r:embed="rId6" cstate="print"/>
          <a:srcRect/>
          <a:stretch>
            <a:fillRect/>
          </a:stretch>
        </p:blipFill>
        <p:spPr bwMode="auto">
          <a:xfrm>
            <a:off x="533400" y="1295400"/>
            <a:ext cx="991208" cy="2209800"/>
          </a:xfrm>
          <a:prstGeom prst="rect">
            <a:avLst/>
          </a:prstGeom>
          <a:noFill/>
        </p:spPr>
      </p:pic>
      <p:pic>
        <p:nvPicPr>
          <p:cNvPr id="4" name="Picture 2" descr="\\PUBALI\product psds2\invigo copy.png"/>
          <p:cNvPicPr>
            <a:picLocks noChangeAspect="1" noChangeArrowheads="1"/>
          </p:cNvPicPr>
          <p:nvPr/>
        </p:nvPicPr>
        <p:blipFill>
          <a:blip r:embed="rId7" cstate="print"/>
          <a:srcRect/>
          <a:stretch>
            <a:fillRect/>
          </a:stretch>
        </p:blipFill>
        <p:spPr bwMode="auto">
          <a:xfrm>
            <a:off x="1143000" y="2133600"/>
            <a:ext cx="1154370" cy="1381113"/>
          </a:xfrm>
          <a:prstGeom prst="rect">
            <a:avLst/>
          </a:prstGeom>
          <a:noFill/>
        </p:spPr>
      </p:pic>
      <p:pic>
        <p:nvPicPr>
          <p:cNvPr id="26" name="Picture 4" descr="E:\Kapil\Vestige\CNT\Products\Zeta Coffee Pack.png"/>
          <p:cNvPicPr>
            <a:picLocks noChangeAspect="1" noChangeArrowheads="1"/>
          </p:cNvPicPr>
          <p:nvPr/>
        </p:nvPicPr>
        <p:blipFill>
          <a:blip r:embed="rId8" cstate="print"/>
          <a:stretch>
            <a:fillRect/>
          </a:stretch>
        </p:blipFill>
        <p:spPr bwMode="auto">
          <a:xfrm>
            <a:off x="2514600" y="2819400"/>
            <a:ext cx="1146174" cy="868679"/>
          </a:xfrm>
          <a:prstGeom prst="rect">
            <a:avLst/>
          </a:prstGeom>
          <a:noFill/>
        </p:spPr>
      </p:pic>
      <p:pic>
        <p:nvPicPr>
          <p:cNvPr id="27" name="Picture 26" descr="agri-humic.png"/>
          <p:cNvPicPr>
            <a:picLocks noChangeAspect="1"/>
          </p:cNvPicPr>
          <p:nvPr/>
        </p:nvPicPr>
        <p:blipFill>
          <a:blip r:embed="rId9" cstate="print"/>
          <a:srcRect l="18126" t="10000" r="18126" b="8889"/>
          <a:stretch>
            <a:fillRect/>
          </a:stretch>
        </p:blipFill>
        <p:spPr>
          <a:xfrm>
            <a:off x="7512484" y="1371600"/>
            <a:ext cx="1229639" cy="23622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0" name="Rectangle 5"/>
          <p:cNvSpPr>
            <a:spLocks noChangeArrowheads="1"/>
          </p:cNvSpPr>
          <p:nvPr/>
        </p:nvSpPr>
        <p:spPr bwMode="auto">
          <a:xfrm>
            <a:off x="76200" y="1123890"/>
            <a:ext cx="8991600" cy="400110"/>
          </a:xfrm>
          <a:prstGeom prst="rect">
            <a:avLst/>
          </a:prstGeom>
          <a:noFill/>
          <a:ln w="9525">
            <a:noFill/>
            <a:miter lim="800000"/>
            <a:headEnd/>
            <a:tailEnd/>
          </a:ln>
        </p:spPr>
        <p:txBody>
          <a:bodyPr wrap="square">
            <a:spAutoFit/>
          </a:bodyPr>
          <a:lstStyle/>
          <a:p>
            <a:pPr algn="ctr"/>
            <a:r>
              <a:rPr lang="en-US" sz="2000" dirty="0" smtClean="0">
                <a:latin typeface="+mj-lt"/>
              </a:rPr>
              <a:t>A range of highly effective and natural health products.</a:t>
            </a:r>
            <a:endParaRPr lang="en-GB" sz="2000" dirty="0">
              <a:latin typeface="+mj-lt"/>
            </a:endParaRPr>
          </a:p>
        </p:txBody>
      </p:sp>
      <p:sp>
        <p:nvSpPr>
          <p:cNvPr id="6" name="Rectangle 5"/>
          <p:cNvSpPr/>
          <p:nvPr/>
        </p:nvSpPr>
        <p:spPr>
          <a:xfrm>
            <a:off x="304800" y="4419600"/>
            <a:ext cx="19050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7" name="TextBox 6"/>
          <p:cNvSpPr txBox="1"/>
          <p:nvPr/>
        </p:nvSpPr>
        <p:spPr>
          <a:xfrm>
            <a:off x="457200" y="4419600"/>
            <a:ext cx="1600200" cy="707886"/>
          </a:xfrm>
          <a:prstGeom prst="rect">
            <a:avLst/>
          </a:prstGeom>
          <a:noFill/>
        </p:spPr>
        <p:txBody>
          <a:bodyPr wrap="square" rtlCol="0">
            <a:spAutoFit/>
          </a:bodyPr>
          <a:lstStyle/>
          <a:p>
            <a:pPr algn="ctr"/>
            <a:r>
              <a:rPr lang="en-US" sz="2000" dirty="0">
                <a:solidFill>
                  <a:schemeClr val="bg1"/>
                </a:solidFill>
              </a:rPr>
              <a:t>Detox &amp; </a:t>
            </a:r>
            <a:r>
              <a:rPr lang="en-US" sz="2000" dirty="0" smtClean="0">
                <a:solidFill>
                  <a:schemeClr val="bg1"/>
                </a:solidFill>
              </a:rPr>
              <a:t>Rejuvenation</a:t>
            </a:r>
            <a:endParaRPr lang="en-US" sz="2000" dirty="0">
              <a:solidFill>
                <a:schemeClr val="bg1"/>
              </a:solidFill>
            </a:endParaRPr>
          </a:p>
        </p:txBody>
      </p:sp>
      <p:sp>
        <p:nvSpPr>
          <p:cNvPr id="8" name="Rectangle 7"/>
          <p:cNvSpPr/>
          <p:nvPr/>
        </p:nvSpPr>
        <p:spPr>
          <a:xfrm>
            <a:off x="2286000" y="4419600"/>
            <a:ext cx="21336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1" name="TextBox 10"/>
          <p:cNvSpPr txBox="1"/>
          <p:nvPr/>
        </p:nvSpPr>
        <p:spPr>
          <a:xfrm>
            <a:off x="2362200" y="4629090"/>
            <a:ext cx="1905000" cy="400110"/>
          </a:xfrm>
          <a:prstGeom prst="rect">
            <a:avLst/>
          </a:prstGeom>
          <a:noFill/>
        </p:spPr>
        <p:txBody>
          <a:bodyPr wrap="square" rtlCol="0">
            <a:spAutoFit/>
          </a:bodyPr>
          <a:lstStyle/>
          <a:p>
            <a:pPr algn="ctr"/>
            <a:r>
              <a:rPr lang="en-US" sz="2000" dirty="0" smtClean="0">
                <a:solidFill>
                  <a:schemeClr val="bg1"/>
                </a:solidFill>
              </a:rPr>
              <a:t>Cardio Care</a:t>
            </a:r>
            <a:endParaRPr lang="en-US" sz="2000" dirty="0">
              <a:solidFill>
                <a:schemeClr val="bg1"/>
              </a:solidFill>
            </a:endParaRPr>
          </a:p>
        </p:txBody>
      </p:sp>
      <p:sp>
        <p:nvSpPr>
          <p:cNvPr id="12" name="Rectangle 11"/>
          <p:cNvSpPr/>
          <p:nvPr/>
        </p:nvSpPr>
        <p:spPr>
          <a:xfrm>
            <a:off x="4495800" y="4419600"/>
            <a:ext cx="22860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3" name="TextBox 12"/>
          <p:cNvSpPr txBox="1"/>
          <p:nvPr/>
        </p:nvSpPr>
        <p:spPr>
          <a:xfrm>
            <a:off x="4648200" y="4473714"/>
            <a:ext cx="1981200" cy="707886"/>
          </a:xfrm>
          <a:prstGeom prst="rect">
            <a:avLst/>
          </a:prstGeom>
          <a:noFill/>
        </p:spPr>
        <p:txBody>
          <a:bodyPr wrap="square" rtlCol="0">
            <a:spAutoFit/>
          </a:bodyPr>
          <a:lstStyle/>
          <a:p>
            <a:pPr algn="ctr"/>
            <a:r>
              <a:rPr lang="en-US" sz="2000" dirty="0">
                <a:solidFill>
                  <a:schemeClr val="bg1"/>
                </a:solidFill>
              </a:rPr>
              <a:t>Joints &amp; Bones </a:t>
            </a:r>
          </a:p>
          <a:p>
            <a:pPr algn="ctr"/>
            <a:r>
              <a:rPr lang="en-US" sz="2000" dirty="0" smtClean="0">
                <a:solidFill>
                  <a:schemeClr val="bg1"/>
                </a:solidFill>
              </a:rPr>
              <a:t>Health</a:t>
            </a:r>
            <a:endParaRPr lang="en-US" sz="2000" dirty="0">
              <a:solidFill>
                <a:schemeClr val="bg1"/>
              </a:solidFill>
            </a:endParaRPr>
          </a:p>
        </p:txBody>
      </p:sp>
      <p:sp>
        <p:nvSpPr>
          <p:cNvPr id="14" name="Rectangle 13"/>
          <p:cNvSpPr/>
          <p:nvPr/>
        </p:nvSpPr>
        <p:spPr>
          <a:xfrm>
            <a:off x="6858000" y="4419600"/>
            <a:ext cx="19050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5" name="TextBox 14"/>
          <p:cNvSpPr txBox="1"/>
          <p:nvPr/>
        </p:nvSpPr>
        <p:spPr>
          <a:xfrm>
            <a:off x="7010400" y="4473714"/>
            <a:ext cx="1524000" cy="707886"/>
          </a:xfrm>
          <a:prstGeom prst="rect">
            <a:avLst/>
          </a:prstGeom>
          <a:noFill/>
        </p:spPr>
        <p:txBody>
          <a:bodyPr wrap="square" rtlCol="0">
            <a:spAutoFit/>
          </a:bodyPr>
          <a:lstStyle/>
          <a:p>
            <a:pPr algn="ctr"/>
            <a:r>
              <a:rPr lang="en-US" sz="2000" dirty="0" smtClean="0">
                <a:solidFill>
                  <a:schemeClr val="bg1"/>
                </a:solidFill>
              </a:rPr>
              <a:t>Immunity Boost</a:t>
            </a:r>
            <a:endParaRPr lang="en-US" sz="2000" dirty="0">
              <a:solidFill>
                <a:schemeClr val="bg1"/>
              </a:solidFill>
            </a:endParaRPr>
          </a:p>
        </p:txBody>
      </p:sp>
      <p:sp>
        <p:nvSpPr>
          <p:cNvPr id="16" name="Rectangle 15"/>
          <p:cNvSpPr/>
          <p:nvPr/>
        </p:nvSpPr>
        <p:spPr>
          <a:xfrm>
            <a:off x="685800" y="5257800"/>
            <a:ext cx="28194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7" name="TextBox 16"/>
          <p:cNvSpPr txBox="1"/>
          <p:nvPr/>
        </p:nvSpPr>
        <p:spPr>
          <a:xfrm>
            <a:off x="838200" y="5421868"/>
            <a:ext cx="2438400" cy="400110"/>
          </a:xfrm>
          <a:prstGeom prst="rect">
            <a:avLst/>
          </a:prstGeom>
          <a:noFill/>
        </p:spPr>
        <p:txBody>
          <a:bodyPr wrap="square" rtlCol="0">
            <a:spAutoFit/>
          </a:bodyPr>
          <a:lstStyle/>
          <a:p>
            <a:pPr algn="ctr"/>
            <a:r>
              <a:rPr lang="en-US" sz="2000" dirty="0" smtClean="0">
                <a:solidFill>
                  <a:schemeClr val="bg1"/>
                </a:solidFill>
              </a:rPr>
              <a:t>Women’s Health</a:t>
            </a:r>
            <a:endParaRPr lang="en-US" sz="2000" dirty="0">
              <a:solidFill>
                <a:schemeClr val="bg1"/>
              </a:solidFill>
            </a:endParaRPr>
          </a:p>
        </p:txBody>
      </p:sp>
      <p:sp>
        <p:nvSpPr>
          <p:cNvPr id="18" name="Rectangle 17"/>
          <p:cNvSpPr/>
          <p:nvPr/>
        </p:nvSpPr>
        <p:spPr>
          <a:xfrm>
            <a:off x="3581400" y="5257800"/>
            <a:ext cx="19812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9" name="TextBox 18"/>
          <p:cNvSpPr txBox="1"/>
          <p:nvPr/>
        </p:nvSpPr>
        <p:spPr>
          <a:xfrm>
            <a:off x="3733800" y="5467290"/>
            <a:ext cx="1752600" cy="400110"/>
          </a:xfrm>
          <a:prstGeom prst="rect">
            <a:avLst/>
          </a:prstGeom>
          <a:noFill/>
        </p:spPr>
        <p:txBody>
          <a:bodyPr wrap="square" rtlCol="0">
            <a:spAutoFit/>
          </a:bodyPr>
          <a:lstStyle/>
          <a:p>
            <a:pPr algn="ctr"/>
            <a:r>
              <a:rPr lang="en-US" sz="2000" dirty="0" smtClean="0">
                <a:solidFill>
                  <a:schemeClr val="bg1"/>
                </a:solidFill>
              </a:rPr>
              <a:t>Fitness + Diet</a:t>
            </a:r>
            <a:endParaRPr lang="en-US" sz="2000" dirty="0">
              <a:solidFill>
                <a:schemeClr val="bg1"/>
              </a:solidFill>
            </a:endParaRPr>
          </a:p>
        </p:txBody>
      </p:sp>
      <p:sp>
        <p:nvSpPr>
          <p:cNvPr id="21" name="Rectangle 20"/>
          <p:cNvSpPr/>
          <p:nvPr/>
        </p:nvSpPr>
        <p:spPr>
          <a:xfrm>
            <a:off x="5638800" y="5257800"/>
            <a:ext cx="24384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2" name="TextBox 21"/>
          <p:cNvSpPr txBox="1"/>
          <p:nvPr/>
        </p:nvSpPr>
        <p:spPr>
          <a:xfrm>
            <a:off x="5753100" y="5410200"/>
            <a:ext cx="2247900" cy="400110"/>
          </a:xfrm>
          <a:prstGeom prst="rect">
            <a:avLst/>
          </a:prstGeom>
          <a:noFill/>
        </p:spPr>
        <p:txBody>
          <a:bodyPr wrap="square" rtlCol="0">
            <a:spAutoFit/>
          </a:bodyPr>
          <a:lstStyle/>
          <a:p>
            <a:pPr algn="ctr"/>
            <a:r>
              <a:rPr lang="en-US" sz="2000" dirty="0">
                <a:solidFill>
                  <a:schemeClr val="bg1"/>
                </a:solidFill>
              </a:rPr>
              <a:t>Glycemic Health</a:t>
            </a:r>
          </a:p>
        </p:txBody>
      </p:sp>
      <p:pic>
        <p:nvPicPr>
          <p:cNvPr id="20" name="Picture 19"/>
          <p:cNvPicPr>
            <a:picLocks noChangeAspect="1"/>
          </p:cNvPicPr>
          <p:nvPr/>
        </p:nvPicPr>
        <p:blipFill>
          <a:blip r:embed="rId2" cstate="print"/>
          <a:stretch>
            <a:fillRect/>
          </a:stretch>
        </p:blipFill>
        <p:spPr>
          <a:xfrm>
            <a:off x="311076" y="990600"/>
            <a:ext cx="8484198" cy="3352800"/>
          </a:xfrm>
          <a:prstGeom prst="rect">
            <a:avLst/>
          </a:prstGeom>
        </p:spPr>
      </p:pic>
      <p:sp>
        <p:nvSpPr>
          <p:cNvPr id="23" name="Action Button: Movie 22">
            <a:hlinkClick r:id="rId3" action="ppaction://hlinkpres?slideindex=1&amp;slidetitle=Slide 1" highlightClick="1"/>
          </p:cNvPr>
          <p:cNvSpPr/>
          <p:nvPr/>
        </p:nvSpPr>
        <p:spPr>
          <a:xfrm>
            <a:off x="3886200" y="6553200"/>
            <a:ext cx="1271016" cy="228600"/>
          </a:xfrm>
          <a:prstGeom prst="actionButtonMovi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Vitamines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New.jpg"/>
          <p:cNvPicPr>
            <a:picLocks noChangeAspect="1"/>
          </p:cNvPicPr>
          <p:nvPr/>
        </p:nvPicPr>
        <p:blipFill>
          <a:blip r:embed="rId2" cstate="print"/>
          <a:srcRect l="50000" t="3215" b="-1786"/>
          <a:stretch>
            <a:fillRect/>
          </a:stretch>
        </p:blipFill>
        <p:spPr>
          <a:xfrm>
            <a:off x="0" y="0"/>
            <a:ext cx="9144000" cy="7010400"/>
          </a:xfrm>
          <a:prstGeom prst="rect">
            <a:avLst/>
          </a:prstGeom>
          <a:ln>
            <a:solidFill>
              <a:schemeClr val="accent2">
                <a:lumMod val="50000"/>
              </a:schemeClr>
            </a:solidFill>
          </a:ln>
        </p:spPr>
      </p:pic>
      <p:sp>
        <p:nvSpPr>
          <p:cNvPr id="4" name="Rounded Rectangle 3"/>
          <p:cNvSpPr/>
          <p:nvPr/>
        </p:nvSpPr>
        <p:spPr>
          <a:xfrm>
            <a:off x="381000" y="609600"/>
            <a:ext cx="8382000" cy="762000"/>
          </a:xfrm>
          <a:prstGeom prst="roundRect">
            <a:avLst/>
          </a:prstGeom>
          <a:solidFill>
            <a:schemeClr val="bg2"/>
          </a:solidFill>
          <a:ln>
            <a:solidFill>
              <a:schemeClr val="accent2">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1428" y="663714"/>
            <a:ext cx="8161145"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JOINTS &amp; BONES HEALTH</a:t>
            </a:r>
            <a:endParaRPr lang="en-GB" sz="4000" b="1" spc="1000" dirty="0">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38137" y="1447800"/>
            <a:ext cx="3681867" cy="461665"/>
          </a:xfrm>
          <a:prstGeom prst="rect">
            <a:avLst/>
          </a:prstGeom>
          <a:noFill/>
          <a:ln w="9525">
            <a:noFill/>
            <a:miter lim="800000"/>
            <a:headEnd/>
            <a:tailEnd/>
          </a:ln>
        </p:spPr>
        <p:txBody>
          <a:bodyPr wrap="none">
            <a:spAutoFit/>
          </a:bodyPr>
          <a:lstStyle/>
          <a:p>
            <a:r>
              <a:rPr lang="en-GB" sz="2400" dirty="0" smtClean="0">
                <a:solidFill>
                  <a:srgbClr val="993300"/>
                </a:solidFill>
                <a:latin typeface="+mj-lt"/>
              </a:rPr>
              <a:t>JOINTS </a:t>
            </a:r>
            <a:r>
              <a:rPr lang="en-GB" sz="2400" dirty="0" smtClean="0">
                <a:solidFill>
                  <a:srgbClr val="993300"/>
                </a:solidFill>
              </a:rPr>
              <a:t>AND BONES </a:t>
            </a:r>
            <a:r>
              <a:rPr lang="en-GB" sz="2400" dirty="0" smtClean="0">
                <a:solidFill>
                  <a:srgbClr val="993300"/>
                </a:solidFill>
                <a:latin typeface="+mj-lt"/>
              </a:rPr>
              <a:t>HEALTH</a:t>
            </a:r>
            <a:endParaRPr lang="en-GB" sz="2400" dirty="0">
              <a:solidFill>
                <a:srgbClr val="993300"/>
              </a:solidFill>
              <a:latin typeface="+mj-lt"/>
            </a:endParaRPr>
          </a:p>
        </p:txBody>
      </p:sp>
      <p:sp>
        <p:nvSpPr>
          <p:cNvPr id="4" name="Rectangle 3"/>
          <p:cNvSpPr>
            <a:spLocks noChangeArrowheads="1"/>
          </p:cNvSpPr>
          <p:nvPr/>
        </p:nvSpPr>
        <p:spPr bwMode="auto">
          <a:xfrm>
            <a:off x="439737" y="2089934"/>
            <a:ext cx="7637463" cy="2877711"/>
          </a:xfrm>
          <a:prstGeom prst="rect">
            <a:avLst/>
          </a:prstGeom>
          <a:noFill/>
          <a:ln w="9525">
            <a:noFill/>
            <a:miter lim="800000"/>
            <a:headEnd/>
            <a:tailEnd/>
          </a:ln>
        </p:spPr>
        <p:txBody>
          <a:bodyPr wrap="square">
            <a:spAutoFit/>
          </a:bodyPr>
          <a:lstStyle/>
          <a:p>
            <a:pPr marL="285750" indent="-285750" algn="just">
              <a:spcBef>
                <a:spcPts val="600"/>
              </a:spcBef>
              <a:tabLst>
                <a:tab pos="285750" algn="l"/>
              </a:tabLst>
            </a:pPr>
            <a:r>
              <a:rPr lang="en-US" sz="1600" dirty="0">
                <a:latin typeface="+mj-lt"/>
              </a:rPr>
              <a:t>• </a:t>
            </a:r>
            <a:r>
              <a:rPr lang="en-US" sz="1600" dirty="0" smtClean="0">
                <a:latin typeface="+mj-lt"/>
              </a:rPr>
              <a:t>	</a:t>
            </a:r>
            <a:r>
              <a:rPr lang="en-US" sz="2000" dirty="0" smtClean="0"/>
              <a:t>Bone and joint conditions are </a:t>
            </a:r>
            <a:r>
              <a:rPr lang="en-GB" sz="2000" dirty="0" smtClean="0"/>
              <a:t>mostly due to calcium deficiency, lack of physical exercise, age related, loss of cartilage etc.</a:t>
            </a:r>
          </a:p>
          <a:p>
            <a:pPr marL="285750" lvl="0" indent="-285750" algn="just">
              <a:spcBef>
                <a:spcPts val="600"/>
              </a:spcBef>
              <a:buFont typeface="Arial" pitchFamily="34" charset="0"/>
              <a:buChar char="•"/>
              <a:tabLst>
                <a:tab pos="285750" algn="l"/>
              </a:tabLst>
            </a:pPr>
            <a:r>
              <a:rPr lang="en-US" sz="2000" dirty="0" smtClean="0"/>
              <a:t>Associated problems are </a:t>
            </a:r>
            <a:r>
              <a:rPr lang="en-US" sz="2000" b="1" dirty="0" smtClean="0"/>
              <a:t>arthritis,</a:t>
            </a:r>
            <a:r>
              <a:rPr lang="en-US" sz="2000" dirty="0" smtClean="0"/>
              <a:t> </a:t>
            </a:r>
            <a:r>
              <a:rPr lang="en-US" sz="2000" b="1" dirty="0" smtClean="0"/>
              <a:t>osteoporosis  and joint pain </a:t>
            </a:r>
            <a:endParaRPr lang="en-US" sz="2000" dirty="0" smtClean="0"/>
          </a:p>
          <a:p>
            <a:pPr marL="285750" lvl="0" indent="-285750" algn="just">
              <a:spcBef>
                <a:spcPts val="600"/>
              </a:spcBef>
              <a:buFont typeface="Arial" pitchFamily="34" charset="0"/>
              <a:buChar char="•"/>
              <a:tabLst>
                <a:tab pos="285750" algn="l"/>
              </a:tabLst>
            </a:pPr>
            <a:r>
              <a:rPr lang="en-GB" sz="2000" dirty="0" smtClean="0"/>
              <a:t>The most common type of arthritis is, </a:t>
            </a:r>
            <a:r>
              <a:rPr lang="en-GB" sz="2000" b="1" dirty="0" smtClean="0"/>
              <a:t>Osteoarthritis</a:t>
            </a:r>
            <a:r>
              <a:rPr lang="en-GB" sz="2000" dirty="0" smtClean="0"/>
              <a:t> – </a:t>
            </a:r>
            <a:r>
              <a:rPr lang="en-US" sz="2000" dirty="0" smtClean="0"/>
              <a:t>associated with wear and tear of cartilage</a:t>
            </a:r>
          </a:p>
          <a:p>
            <a:pPr marL="285750" indent="-285750" algn="just">
              <a:spcBef>
                <a:spcPts val="600"/>
              </a:spcBef>
              <a:buFont typeface="Arial" pitchFamily="34" charset="0"/>
              <a:buChar char="•"/>
              <a:tabLst>
                <a:tab pos="285750" algn="l"/>
              </a:tabLst>
            </a:pPr>
            <a:r>
              <a:rPr lang="en-US" sz="2000" b="1" dirty="0" smtClean="0"/>
              <a:t>Who is at risk?</a:t>
            </a:r>
          </a:p>
          <a:p>
            <a:pPr marL="800100" lvl="1" indent="-342900" algn="just">
              <a:spcBef>
                <a:spcPts val="600"/>
              </a:spcBef>
              <a:buFont typeface="Courier New"/>
              <a:buChar char="o"/>
              <a:tabLst>
                <a:tab pos="285750" algn="l"/>
              </a:tabLst>
            </a:pPr>
            <a:r>
              <a:rPr lang="en-US" dirty="0" smtClean="0"/>
              <a:t>It affect anyone regardless of their age, gender, or race</a:t>
            </a:r>
          </a:p>
          <a:p>
            <a:pPr marL="800100" lvl="1" indent="-342900" algn="just">
              <a:spcBef>
                <a:spcPts val="600"/>
              </a:spcBef>
              <a:buFont typeface="Courier New"/>
              <a:buChar char="o"/>
              <a:tabLst>
                <a:tab pos="285750" algn="l"/>
              </a:tabLst>
            </a:pPr>
            <a:r>
              <a:rPr lang="en-US" dirty="0" smtClean="0"/>
              <a:t>Women are affected more than men</a:t>
            </a:r>
          </a:p>
        </p:txBody>
      </p:sp>
      <p:sp>
        <p:nvSpPr>
          <p:cNvPr id="8" name="Rectangle 7"/>
          <p:cNvSpPr/>
          <p:nvPr/>
        </p:nvSpPr>
        <p:spPr>
          <a:xfrm>
            <a:off x="8686800" y="0"/>
            <a:ext cx="457200" cy="2362200"/>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7755873" y="1007128"/>
            <a:ext cx="2231188" cy="369332"/>
          </a:xfrm>
          <a:prstGeom prst="rect">
            <a:avLst/>
          </a:prstGeom>
          <a:noFill/>
        </p:spPr>
        <p:txBody>
          <a:bodyPr wrap="none" rtlCol="0">
            <a:spAutoFit/>
          </a:bodyPr>
          <a:lstStyle/>
          <a:p>
            <a:r>
              <a:rPr lang="en-US" dirty="0" smtClean="0">
                <a:solidFill>
                  <a:schemeClr val="bg1"/>
                </a:solidFill>
              </a:rPr>
              <a:t>Joints &amp; Bones Health</a:t>
            </a:r>
            <a:endParaRPr lang="en-US" dirty="0">
              <a:solidFill>
                <a:schemeClr val="bg1"/>
              </a:solidFill>
            </a:endParaRPr>
          </a:p>
        </p:txBody>
      </p:sp>
      <p:sp>
        <p:nvSpPr>
          <p:cNvPr id="10" name="Rectangle 9"/>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5181600" y="1143000"/>
            <a:ext cx="520700" cy="457200"/>
          </a:xfrm>
          <a:prstGeom prst="rect">
            <a:avLst/>
          </a:prstGeom>
          <a:noFill/>
          <a:ln w="9525">
            <a:noFill/>
            <a:miter lim="800000"/>
            <a:headEnd/>
            <a:tailEnd/>
          </a:ln>
        </p:spPr>
      </p:pic>
      <p:pic>
        <p:nvPicPr>
          <p:cNvPr id="6" name="Picture 2"/>
          <p:cNvPicPr>
            <a:picLocks noChangeAspect="1" noChangeArrowheads="1"/>
          </p:cNvPicPr>
          <p:nvPr/>
        </p:nvPicPr>
        <p:blipFill>
          <a:blip r:embed="rId2"/>
          <a:srcRect/>
          <a:stretch>
            <a:fillRect/>
          </a:stretch>
        </p:blipFill>
        <p:spPr bwMode="auto">
          <a:xfrm flipH="1">
            <a:off x="8458200" y="1905000"/>
            <a:ext cx="609600" cy="535259"/>
          </a:xfrm>
          <a:prstGeom prst="rect">
            <a:avLst/>
          </a:prstGeom>
          <a:noFill/>
          <a:ln w="9525">
            <a:noFill/>
            <a:miter lim="800000"/>
            <a:headEnd/>
            <a:tailEnd/>
          </a:ln>
        </p:spPr>
      </p:pic>
      <p:sp>
        <p:nvSpPr>
          <p:cNvPr id="2" name="Rectangle 1"/>
          <p:cNvSpPr/>
          <p:nvPr/>
        </p:nvSpPr>
        <p:spPr>
          <a:xfrm>
            <a:off x="228600" y="284162"/>
            <a:ext cx="5867400" cy="554038"/>
          </a:xfrm>
          <a:prstGeom prst="rect">
            <a:avLst/>
          </a:prstGeom>
        </p:spPr>
        <p:txBody>
          <a:bodyPr>
            <a:spAutoFit/>
          </a:bodyPr>
          <a:lstStyle/>
          <a:p>
            <a:pPr fontAlgn="auto">
              <a:spcBef>
                <a:spcPts val="0"/>
              </a:spcBef>
              <a:spcAft>
                <a:spcPts val="0"/>
              </a:spcAft>
              <a:defRPr/>
            </a:pPr>
            <a:r>
              <a:rPr lang="en-GB" sz="3000" spc="300" dirty="0" smtClean="0">
                <a:latin typeface="+mj-lt"/>
              </a:rPr>
              <a:t>VESTIGE MANAGEMENT</a:t>
            </a:r>
            <a:endParaRPr lang="en-GB" sz="3000" spc="300" dirty="0">
              <a:latin typeface="+mj-lt"/>
            </a:endParaRPr>
          </a:p>
        </p:txBody>
      </p:sp>
      <p:pic>
        <p:nvPicPr>
          <p:cNvPr id="3" name="Picture 2"/>
          <p:cNvPicPr>
            <a:picLocks noChangeAspect="1" noChangeArrowheads="1"/>
          </p:cNvPicPr>
          <p:nvPr/>
        </p:nvPicPr>
        <p:blipFill>
          <a:blip r:embed="rId3" cstate="print"/>
          <a:stretch>
            <a:fillRect/>
          </a:stretch>
        </p:blipFill>
        <p:spPr bwMode="auto">
          <a:xfrm>
            <a:off x="314325" y="1143000"/>
            <a:ext cx="4688454" cy="2497425"/>
          </a:xfrm>
          <a:prstGeom prst="rect">
            <a:avLst/>
          </a:prstGeom>
          <a:noFill/>
          <a:ln w="9525">
            <a:noFill/>
            <a:miter lim="800000"/>
            <a:headEnd/>
            <a:tailEnd/>
          </a:ln>
        </p:spPr>
      </p:pic>
      <p:sp>
        <p:nvSpPr>
          <p:cNvPr id="4" name="Rectangle 5"/>
          <p:cNvSpPr>
            <a:spLocks noChangeArrowheads="1"/>
          </p:cNvSpPr>
          <p:nvPr/>
        </p:nvSpPr>
        <p:spPr bwMode="auto">
          <a:xfrm>
            <a:off x="5638800" y="1295400"/>
            <a:ext cx="3124200" cy="954107"/>
          </a:xfrm>
          <a:prstGeom prst="rect">
            <a:avLst/>
          </a:prstGeom>
          <a:noFill/>
          <a:ln w="9525">
            <a:noFill/>
            <a:miter lim="800000"/>
            <a:headEnd/>
            <a:tailEnd/>
          </a:ln>
        </p:spPr>
        <p:txBody>
          <a:bodyPr wrap="square">
            <a:spAutoFit/>
          </a:bodyPr>
          <a:lstStyle/>
          <a:p>
            <a:pPr algn="just"/>
            <a:r>
              <a:rPr lang="en-US" sz="2800" dirty="0" smtClean="0">
                <a:latin typeface="Calibri" pitchFamily="34" charset="0"/>
              </a:rPr>
              <a:t>Transforming dreams into reality.</a:t>
            </a:r>
            <a:endParaRPr lang="en-GB" sz="2800" dirty="0">
              <a:latin typeface="Calibri" pitchFamily="34" charset="0"/>
            </a:endParaRPr>
          </a:p>
        </p:txBody>
      </p:sp>
      <p:sp>
        <p:nvSpPr>
          <p:cNvPr id="5" name="Rectangle 6"/>
          <p:cNvSpPr>
            <a:spLocks noChangeArrowheads="1"/>
          </p:cNvSpPr>
          <p:nvPr/>
        </p:nvSpPr>
        <p:spPr bwMode="auto">
          <a:xfrm>
            <a:off x="304800" y="3886200"/>
            <a:ext cx="8458200" cy="1938992"/>
          </a:xfrm>
          <a:prstGeom prst="rect">
            <a:avLst/>
          </a:prstGeom>
          <a:noFill/>
          <a:ln w="9525">
            <a:noFill/>
            <a:miter lim="800000"/>
            <a:headEnd/>
            <a:tailEnd/>
          </a:ln>
        </p:spPr>
        <p:txBody>
          <a:bodyPr wrap="square">
            <a:spAutoFit/>
          </a:bodyPr>
          <a:lstStyle/>
          <a:p>
            <a:pPr algn="just"/>
            <a:r>
              <a:rPr lang="en-GB" sz="2000" dirty="0" smtClean="0">
                <a:latin typeface="Calibri" pitchFamily="34" charset="0"/>
              </a:rPr>
              <a:t>The Vestige Management Team encompasses a unique group of visionary leaders that are admired and respected around the world. </a:t>
            </a:r>
          </a:p>
          <a:p>
            <a:pPr algn="just"/>
            <a:endParaRPr lang="en-GB" sz="2000" dirty="0" smtClean="0">
              <a:latin typeface="Calibri" pitchFamily="34" charset="0"/>
            </a:endParaRPr>
          </a:p>
          <a:p>
            <a:pPr algn="just"/>
            <a:r>
              <a:rPr lang="en-GB" sz="2000" dirty="0" smtClean="0">
                <a:latin typeface="Calibri" pitchFamily="34" charset="0"/>
              </a:rPr>
              <a:t>The Management Team at Vestige brings decades of diverse experience and a history of success to the company that has helped so many people to live the life of their dreams.</a:t>
            </a:r>
            <a:endParaRPr lang="en-GB" sz="2000" dirty="0">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ttp://24.media.tumblr.com/af8853f4ab4f1dd8f72b7965b8826b09/tumblr_mlep0w8p8N1qeo1dvo1_400.jpg"/>
          <p:cNvPicPr>
            <a:picLocks noChangeAspect="1" noChangeArrowheads="1"/>
          </p:cNvPicPr>
          <p:nvPr/>
        </p:nvPicPr>
        <p:blipFill>
          <a:blip r:embed="rId2"/>
          <a:srcRect/>
          <a:stretch>
            <a:fillRect/>
          </a:stretch>
        </p:blipFill>
        <p:spPr bwMode="auto">
          <a:xfrm>
            <a:off x="5943600" y="3657600"/>
            <a:ext cx="3048000" cy="1828800"/>
          </a:xfrm>
          <a:prstGeom prst="rect">
            <a:avLst/>
          </a:prstGeom>
          <a:noFill/>
          <a:ln w="9525">
            <a:noFill/>
            <a:miter lim="800000"/>
            <a:headEnd/>
            <a:tailEnd/>
          </a:ln>
        </p:spPr>
      </p:pic>
      <p:pic>
        <p:nvPicPr>
          <p:cNvPr id="18434" name="Picture 2" descr="http://www.us.novartisoncology.com/images/jun3_3.jpg"/>
          <p:cNvPicPr>
            <a:picLocks noChangeAspect="1" noChangeArrowheads="1"/>
          </p:cNvPicPr>
          <p:nvPr/>
        </p:nvPicPr>
        <p:blipFill>
          <a:blip r:embed="rId3">
            <a:lum bright="-12000"/>
          </a:blip>
          <a:srcRect/>
          <a:stretch>
            <a:fillRect/>
          </a:stretch>
        </p:blipFill>
        <p:spPr bwMode="auto">
          <a:xfrm>
            <a:off x="3886200" y="1066800"/>
            <a:ext cx="2819400" cy="2590800"/>
          </a:xfrm>
          <a:prstGeom prst="rect">
            <a:avLst/>
          </a:prstGeom>
          <a:noFill/>
          <a:ln w="9525">
            <a:noFill/>
            <a:miter lim="800000"/>
            <a:headEnd/>
            <a:tailEnd/>
          </a:ln>
        </p:spPr>
      </p:pic>
      <p:sp>
        <p:nvSpPr>
          <p:cNvPr id="30723" name="Text Box 3"/>
          <p:cNvSpPr txBox="1">
            <a:spLocks noChangeArrowheads="1"/>
          </p:cNvSpPr>
          <p:nvPr/>
        </p:nvSpPr>
        <p:spPr bwMode="auto">
          <a:xfrm>
            <a:off x="3810000" y="5848350"/>
            <a:ext cx="4038600" cy="400050"/>
          </a:xfrm>
          <a:prstGeom prst="rect">
            <a:avLst/>
          </a:prstGeom>
          <a:solidFill>
            <a:schemeClr val="bg2">
              <a:lumMod val="50000"/>
            </a:schemeClr>
          </a:solidFill>
          <a:ln w="9525">
            <a:noFill/>
            <a:miter lim="800000"/>
            <a:headEnd/>
            <a:tailEnd/>
          </a:ln>
        </p:spPr>
        <p:txBody>
          <a:bodyPr>
            <a:spAutoFit/>
          </a:bodyPr>
          <a:lstStyle/>
          <a:p>
            <a:pPr algn="ctr" fontAlgn="auto">
              <a:spcBef>
                <a:spcPct val="50000"/>
              </a:spcBef>
              <a:spcAft>
                <a:spcPts val="0"/>
              </a:spcAft>
              <a:defRPr/>
            </a:pPr>
            <a:r>
              <a:rPr lang="en-US" sz="2000" b="1" dirty="0">
                <a:solidFill>
                  <a:schemeClr val="bg1"/>
                </a:solidFill>
                <a:latin typeface="Times New Roman" pitchFamily="18" charset="0"/>
              </a:rPr>
              <a:t>EFFECTS OF OSTEOPOROSIS</a:t>
            </a:r>
            <a:endParaRPr lang="en-US" sz="2000" b="1" dirty="0">
              <a:solidFill>
                <a:srgbClr val="C00000"/>
              </a:solidFill>
              <a:latin typeface="Times New Roman" pitchFamily="18" charset="0"/>
            </a:endParaRPr>
          </a:p>
        </p:txBody>
      </p:sp>
      <p:pic>
        <p:nvPicPr>
          <p:cNvPr id="18436" name="Picture 3" descr="http://healthinformation1.4arabs.com/osteoporosis/cons1_20_13.jpg"/>
          <p:cNvPicPr>
            <a:picLocks noChangeAspect="1" noChangeArrowheads="1"/>
          </p:cNvPicPr>
          <p:nvPr/>
        </p:nvPicPr>
        <p:blipFill>
          <a:blip r:embed="rId4">
            <a:lum bright="-36000" contrast="-6000"/>
          </a:blip>
          <a:srcRect/>
          <a:stretch>
            <a:fillRect/>
          </a:stretch>
        </p:blipFill>
        <p:spPr bwMode="auto">
          <a:xfrm>
            <a:off x="6858000" y="1066800"/>
            <a:ext cx="2057400" cy="2590800"/>
          </a:xfrm>
          <a:prstGeom prst="rect">
            <a:avLst/>
          </a:prstGeom>
          <a:noFill/>
          <a:ln w="9525">
            <a:noFill/>
            <a:miter lim="800000"/>
            <a:headEnd/>
            <a:tailEnd/>
          </a:ln>
        </p:spPr>
      </p:pic>
      <p:pic>
        <p:nvPicPr>
          <p:cNvPr id="18437" name="Picture 2" descr="http://www.spine-surgery.com/Image_08b_DPUSA227.gif"/>
          <p:cNvPicPr>
            <a:picLocks noChangeAspect="1" noChangeArrowheads="1"/>
          </p:cNvPicPr>
          <p:nvPr/>
        </p:nvPicPr>
        <p:blipFill>
          <a:blip r:embed="rId5">
            <a:lum bright="-18000"/>
          </a:blip>
          <a:srcRect/>
          <a:stretch>
            <a:fillRect/>
          </a:stretch>
        </p:blipFill>
        <p:spPr bwMode="auto">
          <a:xfrm>
            <a:off x="3962400" y="4038600"/>
            <a:ext cx="1905000" cy="1833102"/>
          </a:xfrm>
          <a:prstGeom prst="rect">
            <a:avLst/>
          </a:prstGeom>
          <a:noFill/>
          <a:ln w="9525">
            <a:noFill/>
            <a:miter lim="800000"/>
            <a:headEnd/>
            <a:tailEnd/>
          </a:ln>
        </p:spPr>
      </p:pic>
      <p:sp>
        <p:nvSpPr>
          <p:cNvPr id="8" name="TextBox 7"/>
          <p:cNvSpPr txBox="1"/>
          <p:nvPr/>
        </p:nvSpPr>
        <p:spPr>
          <a:xfrm>
            <a:off x="304800" y="304800"/>
            <a:ext cx="3429000" cy="523875"/>
          </a:xfrm>
          <a:prstGeom prst="rect">
            <a:avLst/>
          </a:prstGeom>
          <a:solidFill>
            <a:schemeClr val="bg2">
              <a:lumMod val="50000"/>
            </a:schemeClr>
          </a:solidFill>
        </p:spPr>
        <p:txBody>
          <a:bodyPr>
            <a:spAutoFit/>
          </a:bodyPr>
          <a:lstStyle/>
          <a:p>
            <a:pPr fontAlgn="auto">
              <a:spcBef>
                <a:spcPts val="0"/>
              </a:spcBef>
              <a:spcAft>
                <a:spcPts val="0"/>
              </a:spcAft>
              <a:defRPr/>
            </a:pPr>
            <a:r>
              <a:rPr lang="en-US" sz="2800" b="1" dirty="0">
                <a:solidFill>
                  <a:schemeClr val="bg1"/>
                </a:solidFill>
                <a:latin typeface="+mn-lt"/>
              </a:rPr>
              <a:t>Joints &amp; Bones Health</a:t>
            </a:r>
          </a:p>
        </p:txBody>
      </p:sp>
      <p:pic>
        <p:nvPicPr>
          <p:cNvPr id="10" name="Picture 3" descr="http://vetsci.co.uk/wp-content/uploads/2011/06/Joint.png"/>
          <p:cNvPicPr>
            <a:picLocks noChangeAspect="1" noChangeArrowheads="1"/>
          </p:cNvPicPr>
          <p:nvPr/>
        </p:nvPicPr>
        <p:blipFill>
          <a:blip r:embed="rId6"/>
          <a:srcRect/>
          <a:stretch>
            <a:fillRect/>
          </a:stretch>
        </p:blipFill>
        <p:spPr bwMode="auto">
          <a:xfrm>
            <a:off x="152400" y="1600200"/>
            <a:ext cx="3352800" cy="4038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2000"/>
                                        <p:tgtEl>
                                          <p:spTgt spid="18434"/>
                                        </p:tgtEl>
                                      </p:cBhvr>
                                    </p:animEffect>
                                  </p:childTnLst>
                                </p:cTn>
                              </p:par>
                              <p:par>
                                <p:cTn id="13" presetID="10" presetClass="entr" presetSubtype="0" fill="hold" nodeType="withEffect">
                                  <p:stCondLst>
                                    <p:cond delay="0"/>
                                  </p:stCondLst>
                                  <p:childTnLst>
                                    <p:set>
                                      <p:cBhvr>
                                        <p:cTn id="14" dur="1" fill="hold">
                                          <p:stCondLst>
                                            <p:cond delay="0"/>
                                          </p:stCondLst>
                                        </p:cTn>
                                        <p:tgtEl>
                                          <p:spTgt spid="18436"/>
                                        </p:tgtEl>
                                        <p:attrNameLst>
                                          <p:attrName>style.visibility</p:attrName>
                                        </p:attrNameLst>
                                      </p:cBhvr>
                                      <p:to>
                                        <p:strVal val="visible"/>
                                      </p:to>
                                    </p:set>
                                    <p:animEffect transition="in" filter="fade">
                                      <p:cBhvr>
                                        <p:cTn id="15" dur="2000"/>
                                        <p:tgtEl>
                                          <p:spTgt spid="1843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8437"/>
                                        </p:tgtEl>
                                        <p:attrNameLst>
                                          <p:attrName>style.visibility</p:attrName>
                                        </p:attrNameLst>
                                      </p:cBhvr>
                                      <p:to>
                                        <p:strVal val="visible"/>
                                      </p:to>
                                    </p:set>
                                    <p:animEffect transition="in" filter="fade">
                                      <p:cBhvr>
                                        <p:cTn id="21" dur="2000"/>
                                        <p:tgtEl>
                                          <p:spTgt spid="184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723"/>
                                        </p:tgtEl>
                                        <p:attrNameLst>
                                          <p:attrName>style.visibility</p:attrName>
                                        </p:attrNameLst>
                                      </p:cBhvr>
                                      <p:to>
                                        <p:strVal val="visible"/>
                                      </p:to>
                                    </p:set>
                                    <p:animEffect transition="in" filter="fade">
                                      <p:cBhvr>
                                        <p:cTn id="24" dur="20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Sapna\documents\png\Glucosaminge.png"/>
          <p:cNvPicPr>
            <a:picLocks noChangeAspect="1" noChangeArrowheads="1"/>
          </p:cNvPicPr>
          <p:nvPr/>
        </p:nvPicPr>
        <p:blipFill>
          <a:blip r:embed="rId2" cstate="email"/>
          <a:srcRect/>
          <a:stretch>
            <a:fillRect/>
          </a:stretch>
        </p:blipFill>
        <p:spPr bwMode="auto">
          <a:xfrm>
            <a:off x="4191000" y="2057400"/>
            <a:ext cx="4686300" cy="3429000"/>
          </a:xfrm>
          <a:prstGeom prst="rect">
            <a:avLst/>
          </a:prstGeom>
          <a:noFill/>
        </p:spPr>
      </p:pic>
      <p:sp>
        <p:nvSpPr>
          <p:cNvPr id="3" name="Rectangle 2"/>
          <p:cNvSpPr>
            <a:spLocks noChangeArrowheads="1"/>
          </p:cNvSpPr>
          <p:nvPr/>
        </p:nvSpPr>
        <p:spPr bwMode="auto">
          <a:xfrm>
            <a:off x="338137" y="1443335"/>
            <a:ext cx="3190597" cy="461665"/>
          </a:xfrm>
          <a:prstGeom prst="rect">
            <a:avLst/>
          </a:prstGeom>
          <a:noFill/>
          <a:ln w="9525">
            <a:noFill/>
            <a:miter lim="800000"/>
            <a:headEnd/>
            <a:tailEnd/>
          </a:ln>
        </p:spPr>
        <p:txBody>
          <a:bodyPr wrap="none">
            <a:spAutoFit/>
          </a:bodyPr>
          <a:lstStyle/>
          <a:p>
            <a:r>
              <a:rPr lang="en-GB" sz="2400" dirty="0">
                <a:solidFill>
                  <a:srgbClr val="993300"/>
                </a:solidFill>
                <a:latin typeface="+mj-lt"/>
              </a:rPr>
              <a:t>VESTIGE GLUCOSAMINE </a:t>
            </a:r>
          </a:p>
        </p:txBody>
      </p:sp>
      <p:sp>
        <p:nvSpPr>
          <p:cNvPr id="4" name="Rectangle 3"/>
          <p:cNvSpPr>
            <a:spLocks noChangeArrowheads="1"/>
          </p:cNvSpPr>
          <p:nvPr/>
        </p:nvSpPr>
        <p:spPr bwMode="auto">
          <a:xfrm>
            <a:off x="381000" y="2024896"/>
            <a:ext cx="4876800" cy="2092881"/>
          </a:xfrm>
          <a:prstGeom prst="rect">
            <a:avLst/>
          </a:prstGeom>
          <a:noFill/>
          <a:ln w="9525">
            <a:noFill/>
            <a:miter lim="800000"/>
            <a:headEnd/>
            <a:tailEnd/>
          </a:ln>
        </p:spPr>
        <p:txBody>
          <a:bodyPr wrap="square">
            <a:spAutoFit/>
          </a:bodyPr>
          <a:lstStyle/>
          <a:p>
            <a:pPr marL="285750" indent="-285750" algn="just">
              <a:spcBef>
                <a:spcPts val="600"/>
              </a:spcBef>
              <a:tabLst>
                <a:tab pos="285750" algn="l"/>
              </a:tabLst>
            </a:pPr>
            <a:r>
              <a:rPr lang="en-US" sz="2000" dirty="0" smtClean="0">
                <a:latin typeface="+mj-lt"/>
              </a:rPr>
              <a:t>• 	Helps in the formation of new </a:t>
            </a:r>
            <a:r>
              <a:rPr lang="en-US" sz="2000" dirty="0">
                <a:latin typeface="+mj-lt"/>
              </a:rPr>
              <a:t>cartilage &amp; protects the existing </a:t>
            </a:r>
            <a:r>
              <a:rPr lang="en-US" sz="2000" dirty="0" smtClean="0">
                <a:latin typeface="+mj-lt"/>
              </a:rPr>
              <a:t>cartilage</a:t>
            </a:r>
            <a:endParaRPr lang="en-US" sz="2000" dirty="0">
              <a:latin typeface="+mj-lt"/>
            </a:endParaRPr>
          </a:p>
          <a:p>
            <a:pPr marL="285750" indent="-285750" algn="just">
              <a:spcBef>
                <a:spcPts val="600"/>
              </a:spcBef>
              <a:tabLst>
                <a:tab pos="285750" algn="l"/>
              </a:tabLst>
            </a:pPr>
            <a:r>
              <a:rPr lang="en-US" sz="2000" dirty="0" smtClean="0">
                <a:latin typeface="+mj-lt"/>
              </a:rPr>
              <a:t>•	Lubricates </a:t>
            </a:r>
            <a:r>
              <a:rPr lang="en-US" sz="2000" dirty="0">
                <a:latin typeface="+mj-lt"/>
              </a:rPr>
              <a:t>joints and stimulates synovial fluid production</a:t>
            </a:r>
          </a:p>
          <a:p>
            <a:pPr marL="285750" indent="-285750" algn="just">
              <a:spcBef>
                <a:spcPts val="600"/>
              </a:spcBef>
              <a:tabLst>
                <a:tab pos="285750" algn="l"/>
              </a:tabLst>
            </a:pPr>
            <a:r>
              <a:rPr lang="en-US" sz="2000" dirty="0">
                <a:latin typeface="+mj-lt"/>
              </a:rPr>
              <a:t>• </a:t>
            </a:r>
            <a:r>
              <a:rPr lang="en-US" sz="2000" dirty="0" smtClean="0">
                <a:latin typeface="+mj-lt"/>
              </a:rPr>
              <a:t>	Provides </a:t>
            </a:r>
            <a:r>
              <a:rPr lang="en-US" sz="2000" dirty="0">
                <a:latin typeface="+mj-lt"/>
              </a:rPr>
              <a:t>analgesic &amp; anti-inflammatory effect</a:t>
            </a:r>
            <a:endParaRPr lang="en-GB" sz="2000" dirty="0">
              <a:latin typeface="+mj-lt"/>
            </a:endParaRPr>
          </a:p>
        </p:txBody>
      </p:sp>
      <p:pic>
        <p:nvPicPr>
          <p:cNvPr id="4098" name="Picture 2" descr="\\Sapna\documents\png\Glucosamine-Tablets.png"/>
          <p:cNvPicPr>
            <a:picLocks noChangeAspect="1" noChangeArrowheads="1"/>
          </p:cNvPicPr>
          <p:nvPr/>
        </p:nvPicPr>
        <p:blipFill rotWithShape="1">
          <a:blip r:embed="rId3" cstate="email"/>
          <a:srcRect r="18182"/>
          <a:stretch/>
        </p:blipFill>
        <p:spPr bwMode="auto">
          <a:xfrm>
            <a:off x="7086601" y="2501902"/>
            <a:ext cx="2057399" cy="3136898"/>
          </a:xfrm>
          <a:prstGeom prst="rect">
            <a:avLst/>
          </a:prstGeom>
          <a:noFill/>
        </p:spPr>
      </p:pic>
      <p:sp>
        <p:nvSpPr>
          <p:cNvPr id="8" name="Rectangle 7"/>
          <p:cNvSpPr/>
          <p:nvPr/>
        </p:nvSpPr>
        <p:spPr>
          <a:xfrm>
            <a:off x="8686800" y="0"/>
            <a:ext cx="457200" cy="2362200"/>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7755873" y="1007128"/>
            <a:ext cx="2231188" cy="369332"/>
          </a:xfrm>
          <a:prstGeom prst="rect">
            <a:avLst/>
          </a:prstGeom>
          <a:noFill/>
        </p:spPr>
        <p:txBody>
          <a:bodyPr wrap="none" rtlCol="0">
            <a:spAutoFit/>
          </a:bodyPr>
          <a:lstStyle/>
          <a:p>
            <a:r>
              <a:rPr lang="en-US" dirty="0" smtClean="0">
                <a:solidFill>
                  <a:schemeClr val="bg1"/>
                </a:solidFill>
              </a:rPr>
              <a:t>Joints &amp; Bones Health</a:t>
            </a:r>
            <a:endParaRPr lang="en-US" dirty="0">
              <a:solidFill>
                <a:schemeClr val="bg1"/>
              </a:solidFill>
            </a:endParaRPr>
          </a:p>
        </p:txBody>
      </p:sp>
      <p:sp>
        <p:nvSpPr>
          <p:cNvPr id="10" name="Rectangle 9"/>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1" name="Action Button: Movie 10">
            <a:hlinkClick r:id="rId4" action="ppaction://hlinkfile" highlightClick="1"/>
          </p:cNvPr>
          <p:cNvSpPr/>
          <p:nvPr/>
        </p:nvSpPr>
        <p:spPr>
          <a:xfrm>
            <a:off x="39624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Desktop\jpg\calcium.TIF"/>
          <p:cNvPicPr>
            <a:picLocks noChangeAspect="1" noChangeArrowheads="1"/>
          </p:cNvPicPr>
          <p:nvPr/>
        </p:nvPicPr>
        <p:blipFill>
          <a:blip r:embed="rId3" cstate="email"/>
          <a:srcRect/>
          <a:stretch>
            <a:fillRect/>
          </a:stretch>
        </p:blipFill>
        <p:spPr bwMode="auto">
          <a:xfrm>
            <a:off x="6705600" y="1905001"/>
            <a:ext cx="2163750" cy="3200400"/>
          </a:xfrm>
          <a:prstGeom prst="rect">
            <a:avLst/>
          </a:prstGeom>
          <a:noFill/>
        </p:spPr>
      </p:pic>
      <p:sp>
        <p:nvSpPr>
          <p:cNvPr id="3" name="Rectangle 2"/>
          <p:cNvSpPr>
            <a:spLocks noChangeArrowheads="1"/>
          </p:cNvSpPr>
          <p:nvPr/>
        </p:nvSpPr>
        <p:spPr bwMode="auto">
          <a:xfrm>
            <a:off x="381000" y="1143000"/>
            <a:ext cx="2466390" cy="461665"/>
          </a:xfrm>
          <a:prstGeom prst="rect">
            <a:avLst/>
          </a:prstGeom>
          <a:noFill/>
          <a:ln w="9525">
            <a:noFill/>
            <a:miter lim="800000"/>
            <a:headEnd/>
            <a:tailEnd/>
          </a:ln>
        </p:spPr>
        <p:txBody>
          <a:bodyPr wrap="none">
            <a:spAutoFit/>
          </a:bodyPr>
          <a:lstStyle/>
          <a:p>
            <a:r>
              <a:rPr lang="en-GB" sz="2400" dirty="0">
                <a:solidFill>
                  <a:schemeClr val="accent6">
                    <a:lumMod val="50000"/>
                  </a:schemeClr>
                </a:solidFill>
                <a:latin typeface="+mj-lt"/>
              </a:rPr>
              <a:t>VESTIGE CALCIUM</a:t>
            </a:r>
          </a:p>
        </p:txBody>
      </p:sp>
      <p:sp>
        <p:nvSpPr>
          <p:cNvPr id="4" name="Rectangle 3"/>
          <p:cNvSpPr>
            <a:spLocks noChangeArrowheads="1"/>
          </p:cNvSpPr>
          <p:nvPr/>
        </p:nvSpPr>
        <p:spPr bwMode="auto">
          <a:xfrm>
            <a:off x="457200" y="1676400"/>
            <a:ext cx="6781800" cy="1138773"/>
          </a:xfrm>
          <a:prstGeom prst="rect">
            <a:avLst/>
          </a:prstGeom>
          <a:noFill/>
          <a:ln w="9525">
            <a:noFill/>
            <a:miter lim="800000"/>
            <a:headEnd/>
            <a:tailEnd/>
          </a:ln>
        </p:spPr>
        <p:txBody>
          <a:bodyPr wrap="square">
            <a:spAutoFit/>
          </a:bodyPr>
          <a:lstStyle/>
          <a:p>
            <a:pPr marL="342900" indent="-342900" algn="just">
              <a:lnSpc>
                <a:spcPct val="80000"/>
              </a:lnSpc>
              <a:spcBef>
                <a:spcPts val="1200"/>
              </a:spcBef>
            </a:pPr>
            <a:r>
              <a:rPr lang="en-US" sz="2000" dirty="0">
                <a:latin typeface="+mj-lt"/>
              </a:rPr>
              <a:t>• </a:t>
            </a:r>
            <a:r>
              <a:rPr lang="en-US" sz="2000" dirty="0" smtClean="0">
                <a:latin typeface="+mj-lt"/>
              </a:rPr>
              <a:t>	Helps </a:t>
            </a:r>
            <a:r>
              <a:rPr lang="en-US" sz="2000" dirty="0">
                <a:latin typeface="+mj-lt"/>
              </a:rPr>
              <a:t>in building and maintaining strong and healthy bones</a:t>
            </a:r>
          </a:p>
          <a:p>
            <a:pPr marL="342900" indent="-342900" algn="just">
              <a:lnSpc>
                <a:spcPct val="80000"/>
              </a:lnSpc>
              <a:spcBef>
                <a:spcPts val="1200"/>
              </a:spcBef>
            </a:pPr>
            <a:r>
              <a:rPr lang="en-US" sz="2000" dirty="0">
                <a:latin typeface="+mj-lt"/>
              </a:rPr>
              <a:t>• </a:t>
            </a:r>
            <a:r>
              <a:rPr lang="en-US" sz="2000" dirty="0" smtClean="0">
                <a:latin typeface="+mj-lt"/>
              </a:rPr>
              <a:t>	Useful </a:t>
            </a:r>
            <a:r>
              <a:rPr lang="en-US" sz="2000" dirty="0">
                <a:latin typeface="+mj-lt"/>
              </a:rPr>
              <a:t>in preventing dental problems</a:t>
            </a:r>
          </a:p>
          <a:p>
            <a:pPr marL="342900" indent="-342900" algn="just">
              <a:lnSpc>
                <a:spcPct val="80000"/>
              </a:lnSpc>
              <a:spcBef>
                <a:spcPts val="1200"/>
              </a:spcBef>
            </a:pPr>
            <a:r>
              <a:rPr lang="en-US" sz="2000" dirty="0">
                <a:latin typeface="+mj-lt"/>
              </a:rPr>
              <a:t>• </a:t>
            </a:r>
            <a:r>
              <a:rPr lang="en-US" sz="2000" dirty="0" smtClean="0">
                <a:latin typeface="+mj-lt"/>
              </a:rPr>
              <a:t>	Helps increase bone density</a:t>
            </a:r>
            <a:endParaRPr lang="en-US" sz="2000" dirty="0">
              <a:latin typeface="+mj-lt"/>
            </a:endParaRPr>
          </a:p>
        </p:txBody>
      </p:sp>
      <p:sp>
        <p:nvSpPr>
          <p:cNvPr id="9" name="Rectangle 8"/>
          <p:cNvSpPr/>
          <p:nvPr/>
        </p:nvSpPr>
        <p:spPr>
          <a:xfrm>
            <a:off x="8686800" y="0"/>
            <a:ext cx="457200" cy="2362200"/>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0" name="TextBox 9"/>
          <p:cNvSpPr txBox="1"/>
          <p:nvPr/>
        </p:nvSpPr>
        <p:spPr>
          <a:xfrm rot="16200000">
            <a:off x="7755873" y="1007128"/>
            <a:ext cx="2231188" cy="369332"/>
          </a:xfrm>
          <a:prstGeom prst="rect">
            <a:avLst/>
          </a:prstGeom>
          <a:noFill/>
        </p:spPr>
        <p:txBody>
          <a:bodyPr wrap="none" rtlCol="0">
            <a:spAutoFit/>
          </a:bodyPr>
          <a:lstStyle/>
          <a:p>
            <a:r>
              <a:rPr lang="en-US" dirty="0" smtClean="0">
                <a:solidFill>
                  <a:schemeClr val="bg1"/>
                </a:solidFill>
              </a:rPr>
              <a:t>Joints &amp; Bones Health</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graphicFrame>
        <p:nvGraphicFramePr>
          <p:cNvPr id="12" name="Table 11"/>
          <p:cNvGraphicFramePr>
            <a:graphicFrameLocks noGrp="1"/>
          </p:cNvGraphicFramePr>
          <p:nvPr>
            <p:extLst>
              <p:ext uri="{D42A27DB-BD31-4B8C-83A1-F6EECF244321}">
                <p14:modId xmlns:p14="http://schemas.microsoft.com/office/powerpoint/2010/main" xmlns="" val="2490534327"/>
              </p:ext>
            </p:extLst>
          </p:nvPr>
        </p:nvGraphicFramePr>
        <p:xfrm>
          <a:off x="533400" y="3124200"/>
          <a:ext cx="5486400" cy="1828800"/>
        </p:xfrm>
        <a:graphic>
          <a:graphicData uri="http://schemas.openxmlformats.org/drawingml/2006/table">
            <a:tbl>
              <a:tblPr/>
              <a:tblGrid>
                <a:gridCol w="2743200"/>
                <a:gridCol w="2743200"/>
              </a:tblGrid>
              <a:tr h="457200">
                <a:tc>
                  <a:txBody>
                    <a:bodyPr/>
                    <a:lstStyle/>
                    <a:p>
                      <a:pPr marL="0" marR="0" algn="l">
                        <a:spcBef>
                          <a:spcPts val="0"/>
                        </a:spcBef>
                        <a:spcAft>
                          <a:spcPts val="600"/>
                        </a:spcAft>
                      </a:pPr>
                      <a:r>
                        <a:rPr lang="en-US" sz="1800" b="1" i="0" dirty="0" smtClean="0">
                          <a:latin typeface="+mj-lt"/>
                          <a:ea typeface="Lucida Sans Unicode"/>
                          <a:cs typeface="Times New Roman"/>
                        </a:rPr>
                        <a:t>  Age Group</a:t>
                      </a:r>
                      <a:endParaRPr lang="en-US" sz="1800" b="1" i="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600"/>
                        </a:spcAft>
                      </a:pPr>
                      <a:r>
                        <a:rPr lang="en-US" sz="1800" b="1" i="0" dirty="0" smtClean="0">
                          <a:latin typeface="+mj-lt"/>
                          <a:ea typeface="Lucida Sans Unicode"/>
                          <a:cs typeface="Times New Roman"/>
                        </a:rPr>
                        <a:t>Calcium per day</a:t>
                      </a:r>
                      <a:r>
                        <a:rPr lang="en-US" sz="1800" b="1" i="0" baseline="0" dirty="0" smtClean="0">
                          <a:latin typeface="+mj-lt"/>
                          <a:ea typeface="Lucida Sans Unicode"/>
                          <a:cs typeface="Times New Roman"/>
                        </a:rPr>
                        <a:t> </a:t>
                      </a:r>
                      <a:r>
                        <a:rPr lang="en-US" sz="1800" b="1" i="0" dirty="0" smtClean="0">
                          <a:latin typeface="+mj-lt"/>
                          <a:ea typeface="Lucida Sans Unicode"/>
                          <a:cs typeface="Times New Roman"/>
                        </a:rPr>
                        <a:t>(mg)  </a:t>
                      </a:r>
                      <a:endParaRPr lang="en-US" sz="1800" b="1" i="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63962">
                <a:tc>
                  <a:txBody>
                    <a:bodyPr/>
                    <a:lstStyle/>
                    <a:p>
                      <a:pPr marL="0" marR="0" algn="l">
                        <a:spcBef>
                          <a:spcPts val="0"/>
                        </a:spcBef>
                        <a:spcAft>
                          <a:spcPts val="600"/>
                        </a:spcAft>
                      </a:pPr>
                      <a:r>
                        <a:rPr lang="en-US" sz="1600" dirty="0" smtClean="0">
                          <a:latin typeface="+mj-lt"/>
                          <a:ea typeface="Lucida Sans Unicode"/>
                          <a:cs typeface="Times New Roman"/>
                        </a:rPr>
                        <a:t>  Children </a:t>
                      </a:r>
                      <a:r>
                        <a:rPr lang="en-US" sz="1600" dirty="0">
                          <a:latin typeface="+mj-lt"/>
                          <a:ea typeface="Lucida Sans Unicode"/>
                          <a:cs typeface="Times New Roman"/>
                        </a:rPr>
                        <a:t>and adolescents </a:t>
                      </a: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600"/>
                        </a:spcAft>
                      </a:pPr>
                      <a:r>
                        <a:rPr lang="en-US" sz="1600" dirty="0" smtClean="0">
                          <a:latin typeface="+mj-lt"/>
                          <a:ea typeface="Lucida Sans Unicode"/>
                          <a:cs typeface="Times New Roman"/>
                        </a:rPr>
                        <a:t>1000 – 1300</a:t>
                      </a:r>
                      <a:endParaRPr lang="en-US" sz="160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0438">
                <a:tc>
                  <a:txBody>
                    <a:bodyPr/>
                    <a:lstStyle/>
                    <a:p>
                      <a:pPr marL="0" marR="0" algn="l">
                        <a:spcBef>
                          <a:spcPts val="0"/>
                        </a:spcBef>
                        <a:spcAft>
                          <a:spcPts val="600"/>
                        </a:spcAft>
                      </a:pPr>
                      <a:r>
                        <a:rPr lang="en-US" sz="1600" dirty="0" smtClean="0">
                          <a:latin typeface="+mj-lt"/>
                          <a:ea typeface="Lucida Sans Unicode"/>
                          <a:cs typeface="Times New Roman"/>
                        </a:rPr>
                        <a:t>  Adult</a:t>
                      </a:r>
                      <a:r>
                        <a:rPr lang="en-US" sz="1600" baseline="0" dirty="0" smtClean="0">
                          <a:latin typeface="+mj-lt"/>
                          <a:ea typeface="Lucida Sans Unicode"/>
                          <a:cs typeface="Times New Roman"/>
                        </a:rPr>
                        <a:t> Males and Females</a:t>
                      </a:r>
                      <a:endParaRPr lang="en-US" sz="160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600"/>
                        </a:spcAft>
                      </a:pPr>
                      <a:r>
                        <a:rPr lang="en-US" sz="1600" dirty="0" smtClean="0">
                          <a:latin typeface="+mj-lt"/>
                          <a:ea typeface="Lucida Sans Unicode"/>
                          <a:cs typeface="Times New Roman"/>
                        </a:rPr>
                        <a:t>1000 – 1200</a:t>
                      </a: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7200">
                <a:tc>
                  <a:txBody>
                    <a:bodyPr/>
                    <a:lstStyle/>
                    <a:p>
                      <a:pPr marL="0" marR="0" algn="l">
                        <a:spcBef>
                          <a:spcPts val="0"/>
                        </a:spcBef>
                        <a:spcAft>
                          <a:spcPts val="600"/>
                        </a:spcAft>
                      </a:pPr>
                      <a:r>
                        <a:rPr lang="en-US" sz="1600" dirty="0" smtClean="0">
                          <a:latin typeface="+mj-lt"/>
                          <a:ea typeface="Lucida Sans Unicode"/>
                          <a:cs typeface="Times New Roman"/>
                        </a:rPr>
                        <a:t>  Pregnant </a:t>
                      </a:r>
                      <a:r>
                        <a:rPr lang="en-US" sz="1600" dirty="0">
                          <a:latin typeface="+mj-lt"/>
                          <a:ea typeface="Lucida Sans Unicode"/>
                          <a:cs typeface="Times New Roman"/>
                        </a:rPr>
                        <a:t>and lactating females</a:t>
                      </a: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a:spcBef>
                          <a:spcPts val="0"/>
                        </a:spcBef>
                        <a:spcAft>
                          <a:spcPts val="600"/>
                        </a:spcAft>
                      </a:pPr>
                      <a:r>
                        <a:rPr lang="en-US" sz="1600" dirty="0" smtClean="0">
                          <a:latin typeface="+mj-lt"/>
                          <a:ea typeface="Lucida Sans Unicode"/>
                          <a:cs typeface="Times New Roman"/>
                        </a:rPr>
                        <a:t>1300</a:t>
                      </a:r>
                      <a:endParaRPr lang="en-US" sz="1600" dirty="0">
                        <a:latin typeface="+mj-lt"/>
                        <a:ea typeface="Lucida Sans Unicode"/>
                        <a:cs typeface="Times New Roman"/>
                      </a:endParaRPr>
                    </a:p>
                  </a:txBody>
                  <a:tcPr marL="34719" marR="34719" marT="34719" marB="34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3" name="Action Button: Movie 12">
            <a:hlinkClick r:id="rId4" action="ppaction://hlinkfile" highlightClick="1"/>
          </p:cNvPr>
          <p:cNvSpPr/>
          <p:nvPr/>
        </p:nvSpPr>
        <p:spPr>
          <a:xfrm>
            <a:off x="39624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Information 13">
            <a:hlinkClick r:id="rId5" action="ppaction://hlinkpres?slideindex=1&amp;slidetitle=Slide 1" highlightClick="1"/>
          </p:cNvPr>
          <p:cNvSpPr/>
          <p:nvPr/>
        </p:nvSpPr>
        <p:spPr>
          <a:xfrm>
            <a:off x="1371600" y="6400800"/>
            <a:ext cx="609600" cy="457200"/>
          </a:xfrm>
          <a:prstGeom prst="actionButtonInform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Kapil\Vestige\CNT\Products\free-pink-abstract-27551-28268-hd-wallpaper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ounded Rectangle 4"/>
          <p:cNvSpPr/>
          <p:nvPr/>
        </p:nvSpPr>
        <p:spPr>
          <a:xfrm>
            <a:off x="2095500" y="381000"/>
            <a:ext cx="4953000" cy="762000"/>
          </a:xfrm>
          <a:prstGeom prst="roundRect">
            <a:avLst/>
          </a:prstGeo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318018" y="358914"/>
            <a:ext cx="4507965"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CARDIO CARE</a:t>
            </a:r>
            <a:endParaRPr lang="en-GB" sz="4000" b="1" spc="1000" dirty="0">
              <a:latin typeface="+mj-lt"/>
            </a:endParaRPr>
          </a:p>
        </p:txBody>
      </p:sp>
      <p:pic>
        <p:nvPicPr>
          <p:cNvPr id="2050" name="Picture 2" descr="E:\Kapil\Vestige\CNT\Products\cardio new.png"/>
          <p:cNvPicPr>
            <a:picLocks noChangeAspect="1" noChangeArrowheads="1"/>
          </p:cNvPicPr>
          <p:nvPr/>
        </p:nvPicPr>
        <p:blipFill rotWithShape="1">
          <a:blip r:embed="rId3" cstate="print"/>
          <a:srcRect r="21077" b="5200"/>
          <a:stretch/>
        </p:blipFill>
        <p:spPr bwMode="auto">
          <a:xfrm>
            <a:off x="635949" y="1447800"/>
            <a:ext cx="6374451" cy="4876800"/>
          </a:xfrm>
          <a:prstGeom prst="rect">
            <a:avLst/>
          </a:prstGeom>
          <a:noFill/>
        </p:spPr>
      </p:pic>
      <p:pic>
        <p:nvPicPr>
          <p:cNvPr id="6" name="Picture 5" descr="co-q10 nw_merge.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24600" y="3352800"/>
            <a:ext cx="1676400" cy="2426911"/>
          </a:xfrm>
          <a:prstGeom prst="rect">
            <a:avLst/>
          </a:prstGeom>
        </p:spPr>
      </p:pic>
      <p:sp>
        <p:nvSpPr>
          <p:cNvPr id="7" name="Action Button: Movie 6">
            <a:hlinkClick r:id="rId5" action="ppaction://hlinkfile" highlightClick="1"/>
          </p:cNvPr>
          <p:cNvSpPr/>
          <p:nvPr/>
        </p:nvSpPr>
        <p:spPr>
          <a:xfrm>
            <a:off x="6553200" y="6553200"/>
            <a:ext cx="1219200" cy="3048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DR DEBI SETTY</a:t>
            </a:r>
            <a:endParaRPr lang="en-US" sz="1200" dirty="0">
              <a:solidFill>
                <a:schemeClr val="tx1"/>
              </a:solidFill>
            </a:endParaRPr>
          </a:p>
        </p:txBody>
      </p:sp>
      <p:sp>
        <p:nvSpPr>
          <p:cNvPr id="9" name="Heart 8">
            <a:hlinkClick r:id="rId6" action="ppaction://hlinkfile"/>
          </p:cNvPr>
          <p:cNvSpPr/>
          <p:nvPr/>
        </p:nvSpPr>
        <p:spPr>
          <a:xfrm>
            <a:off x="8610600" y="6477000"/>
            <a:ext cx="533400" cy="381000"/>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0"/>
            <a:ext cx="8229600" cy="533400"/>
          </a:xfrm>
        </p:spPr>
        <p:txBody>
          <a:bodyPr>
            <a:normAutofit/>
          </a:bodyPr>
          <a:lstStyle/>
          <a:p>
            <a:pPr algn="l"/>
            <a:r>
              <a:rPr lang="en-US" sz="2400" dirty="0" smtClean="0">
                <a:solidFill>
                  <a:srgbClr val="D60093"/>
                </a:solidFill>
              </a:rPr>
              <a:t>CARDIOVASCULAR  HEALTH</a:t>
            </a:r>
            <a:endParaRPr lang="en-US" sz="2400" dirty="0">
              <a:solidFill>
                <a:srgbClr val="D60093"/>
              </a:solidFill>
            </a:endParaRPr>
          </a:p>
        </p:txBody>
      </p:sp>
      <p:sp>
        <p:nvSpPr>
          <p:cNvPr id="6" name="Content Placeholder 2"/>
          <p:cNvSpPr txBox="1">
            <a:spLocks/>
          </p:cNvSpPr>
          <p:nvPr/>
        </p:nvSpPr>
        <p:spPr>
          <a:xfrm>
            <a:off x="304800" y="1981200"/>
            <a:ext cx="4114800" cy="3429000"/>
          </a:xfrm>
          <a:prstGeom prst="rect">
            <a:avLst/>
          </a:prstGeom>
        </p:spPr>
        <p:txBody>
          <a:bodyPr vert="horz" lIns="91440" tIns="45720" rIns="91440" bIns="45720" rtlCol="0">
            <a:noAutofit/>
          </a:bodyPr>
          <a:lstStyle/>
          <a:p>
            <a:pPr marL="342900" indent="-342900" algn="just">
              <a:spcBef>
                <a:spcPts val="600"/>
              </a:spcBef>
              <a:buFont typeface="Arial" pitchFamily="34" charset="0"/>
              <a:buChar char="•"/>
            </a:pPr>
            <a:r>
              <a:rPr lang="en-US" sz="2000" dirty="0" smtClean="0"/>
              <a:t>The key areas central to cardiovascular wellness are blood pressure, cholesterol and the health of the heart</a:t>
            </a:r>
          </a:p>
          <a:p>
            <a:pPr marL="342900" indent="-342900" algn="just">
              <a:spcBef>
                <a:spcPts val="600"/>
              </a:spcBef>
              <a:buFont typeface="Arial" pitchFamily="34" charset="0"/>
              <a:buChar char="•"/>
            </a:pPr>
            <a:r>
              <a:rPr lang="en-US" sz="2000" dirty="0" smtClean="0"/>
              <a:t>For cardiovascular fitness each of these key areas should be maintained, by natural methods and with the help of food supplements</a:t>
            </a:r>
          </a:p>
          <a:p>
            <a:pPr marL="342900" indent="-342900" algn="just">
              <a:spcBef>
                <a:spcPts val="600"/>
              </a:spcBef>
              <a:buFont typeface="Arial" pitchFamily="34" charset="0"/>
              <a:buChar char="•"/>
            </a:pPr>
            <a:endParaRPr lang="en-US" sz="2000" dirty="0" smtClean="0"/>
          </a:p>
          <a:p>
            <a:pPr marL="800100" lvl="1" indent="-342900" algn="just">
              <a:spcBef>
                <a:spcPts val="600"/>
              </a:spcBef>
              <a:buFont typeface="Arial" pitchFamily="34" charset="0"/>
              <a:buChar char="•"/>
            </a:pPr>
            <a:endParaRPr lang="en-US" sz="2000" dirty="0" smtClean="0"/>
          </a:p>
          <a:p>
            <a:pPr marL="342900" indent="-342900" algn="just">
              <a:spcBef>
                <a:spcPts val="600"/>
              </a:spcBef>
              <a:buFont typeface="Arial" pitchFamily="34" charset="0"/>
              <a:buChar char="•"/>
              <a:defRPr/>
            </a:pPr>
            <a:endParaRPr lang="en-US" sz="2000" dirty="0" smtClean="0"/>
          </a:p>
          <a:p>
            <a:pPr marL="342900" marR="0" lvl="0" indent="-342900" algn="just"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effectLst/>
              <a:uLnTx/>
              <a:uFillTx/>
            </a:endParaRPr>
          </a:p>
          <a:p>
            <a:pPr marL="800100" lvl="1" indent="-342900" algn="just">
              <a:spcBef>
                <a:spcPts val="600"/>
              </a:spcBef>
              <a:buFont typeface="Arial" pitchFamily="34" charset="0"/>
              <a:buChar char="•"/>
            </a:pPr>
            <a:endParaRPr lang="en-US" sz="2000" dirty="0" smtClean="0"/>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7" name="Rectangle 6"/>
          <p:cNvSpPr/>
          <p:nvPr/>
        </p:nvSpPr>
        <p:spPr>
          <a:xfrm>
            <a:off x="8686800" y="0"/>
            <a:ext cx="457200" cy="1447800"/>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0" name="TextBox 9"/>
          <p:cNvSpPr txBox="1"/>
          <p:nvPr/>
        </p:nvSpPr>
        <p:spPr>
          <a:xfrm rot="16200000">
            <a:off x="8235587" y="527413"/>
            <a:ext cx="1271758" cy="369332"/>
          </a:xfrm>
          <a:prstGeom prst="rect">
            <a:avLst/>
          </a:prstGeom>
          <a:noFill/>
        </p:spPr>
        <p:txBody>
          <a:bodyPr wrap="none" rtlCol="0">
            <a:spAutoFit/>
          </a:bodyPr>
          <a:lstStyle/>
          <a:p>
            <a:r>
              <a:rPr lang="en-US" dirty="0" smtClean="0">
                <a:solidFill>
                  <a:schemeClr val="bg1"/>
                </a:solidFill>
              </a:rPr>
              <a:t>Cardio Care</a:t>
            </a:r>
            <a:endParaRPr lang="en-US"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52358" y="1600200"/>
            <a:ext cx="3810000" cy="3810000"/>
          </a:xfrm>
          <a:prstGeom prst="rect">
            <a:avLst/>
          </a:prstGeom>
        </p:spPr>
      </p:pic>
      <p:sp>
        <p:nvSpPr>
          <p:cNvPr id="8" name="Action Button: Movie 7">
            <a:hlinkClick r:id="rId4" action="ppaction://hlinkfile" highlightClick="1"/>
          </p:cNvPr>
          <p:cNvSpPr/>
          <p:nvPr/>
        </p:nvSpPr>
        <p:spPr>
          <a:xfrm>
            <a:off x="3886200" y="6477000"/>
            <a:ext cx="1295400"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hlinkClick r:id="rId5" action="ppaction://hlinkfile"/>
              </a:rPr>
              <a:t>HEART</a:t>
            </a:r>
            <a:r>
              <a:rPr lang="en-US" sz="1400" dirty="0" smtClean="0">
                <a:solidFill>
                  <a:schemeClr val="tx1"/>
                </a:solidFill>
              </a:rPr>
              <a:t> ATTACK</a:t>
            </a:r>
            <a:endParaRPr lang="en-US" sz="1400" dirty="0">
              <a:solidFill>
                <a:schemeClr val="tx1"/>
              </a:solidFill>
            </a:endParaRPr>
          </a:p>
        </p:txBody>
      </p:sp>
    </p:spTree>
    <p:extLst>
      <p:ext uri="{BB962C8B-B14F-4D97-AF65-F5344CB8AC3E}">
        <p14:creationId xmlns:p14="http://schemas.microsoft.com/office/powerpoint/2010/main" xmlns="" val="724389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ll Users\Documents\new products\flax oil copy.jpg"/>
          <p:cNvPicPr>
            <a:picLocks noChangeAspect="1" noChangeArrowheads="1"/>
          </p:cNvPicPr>
          <p:nvPr/>
        </p:nvPicPr>
        <p:blipFill rotWithShape="1">
          <a:blip r:embed="rId2" cstate="print"/>
          <a:srcRect r="33044"/>
          <a:stretch/>
        </p:blipFill>
        <p:spPr bwMode="auto">
          <a:xfrm>
            <a:off x="5943600" y="1066799"/>
            <a:ext cx="3200400" cy="4770437"/>
          </a:xfrm>
          <a:prstGeom prst="rect">
            <a:avLst/>
          </a:prstGeom>
          <a:noFill/>
          <a:ln w="9525">
            <a:noFill/>
            <a:miter lim="800000"/>
            <a:headEnd/>
            <a:tailEnd/>
          </a:ln>
        </p:spPr>
      </p:pic>
      <p:sp>
        <p:nvSpPr>
          <p:cNvPr id="5" name="Rectangle 6"/>
          <p:cNvSpPr>
            <a:spLocks noChangeArrowheads="1"/>
          </p:cNvSpPr>
          <p:nvPr/>
        </p:nvSpPr>
        <p:spPr bwMode="auto">
          <a:xfrm>
            <a:off x="228600" y="1947208"/>
            <a:ext cx="5486400" cy="1938992"/>
          </a:xfrm>
          <a:prstGeom prst="rect">
            <a:avLst/>
          </a:prstGeom>
          <a:noFill/>
          <a:ln w="9525">
            <a:noFill/>
            <a:miter lim="800000"/>
            <a:headEnd/>
            <a:tailEnd/>
          </a:ln>
        </p:spPr>
        <p:txBody>
          <a:bodyPr wrap="square">
            <a:spAutoFit/>
          </a:bodyPr>
          <a:lstStyle/>
          <a:p>
            <a:pPr marL="346075" indent="-346075">
              <a:spcBef>
                <a:spcPts val="1200"/>
              </a:spcBef>
              <a:buFont typeface="Arial" pitchFamily="34" charset="0"/>
              <a:buChar char="•"/>
            </a:pPr>
            <a:r>
              <a:rPr lang="en-GB" sz="2000" dirty="0" smtClean="0">
                <a:latin typeface="+mj-lt"/>
              </a:rPr>
              <a:t>Helps </a:t>
            </a:r>
            <a:r>
              <a:rPr lang="en-GB" sz="2000" dirty="0">
                <a:latin typeface="+mj-lt"/>
              </a:rPr>
              <a:t>lower </a:t>
            </a:r>
            <a:r>
              <a:rPr lang="en-GB" sz="2000" dirty="0" smtClean="0">
                <a:latin typeface="+mj-lt"/>
              </a:rPr>
              <a:t>‘bad’ cholesterol in the blood</a:t>
            </a:r>
            <a:endParaRPr lang="en-GB" sz="2000" dirty="0">
              <a:latin typeface="+mj-lt"/>
            </a:endParaRPr>
          </a:p>
          <a:p>
            <a:pPr marL="346075" indent="-346075">
              <a:spcBef>
                <a:spcPts val="1200"/>
              </a:spcBef>
              <a:buFont typeface="Arial" pitchFamily="34" charset="0"/>
              <a:buChar char="•"/>
            </a:pPr>
            <a:r>
              <a:rPr lang="en-GB" sz="2000" dirty="0" smtClean="0">
                <a:latin typeface="+mj-lt"/>
              </a:rPr>
              <a:t>Helps in stabilizing </a:t>
            </a:r>
            <a:r>
              <a:rPr lang="en-GB" sz="2000" dirty="0">
                <a:latin typeface="+mj-lt"/>
              </a:rPr>
              <a:t>blood sugar levels and aids in regulating high blood </a:t>
            </a:r>
            <a:r>
              <a:rPr lang="en-GB" sz="2000" dirty="0" smtClean="0">
                <a:latin typeface="+mj-lt"/>
              </a:rPr>
              <a:t>pressure</a:t>
            </a:r>
          </a:p>
          <a:p>
            <a:pPr marL="346075" indent="-346075">
              <a:spcBef>
                <a:spcPts val="1200"/>
              </a:spcBef>
              <a:buFont typeface="Arial" pitchFamily="34" charset="0"/>
              <a:buChar char="•"/>
            </a:pPr>
            <a:r>
              <a:rPr lang="en-GB" sz="2000" dirty="0" smtClean="0">
                <a:latin typeface="+mj-lt"/>
              </a:rPr>
              <a:t>Helps in normalizing menstrual cycles and eases menopause</a:t>
            </a:r>
          </a:p>
        </p:txBody>
      </p:sp>
      <p:sp>
        <p:nvSpPr>
          <p:cNvPr id="7" name="Rectangle 5"/>
          <p:cNvSpPr>
            <a:spLocks noChangeArrowheads="1"/>
          </p:cNvSpPr>
          <p:nvPr/>
        </p:nvSpPr>
        <p:spPr bwMode="auto">
          <a:xfrm>
            <a:off x="304800" y="1290637"/>
            <a:ext cx="2381481" cy="461665"/>
          </a:xfrm>
          <a:prstGeom prst="rect">
            <a:avLst/>
          </a:prstGeom>
          <a:noFill/>
          <a:ln w="9525">
            <a:noFill/>
            <a:miter lim="800000"/>
            <a:headEnd/>
            <a:tailEnd/>
          </a:ln>
        </p:spPr>
        <p:txBody>
          <a:bodyPr wrap="none">
            <a:spAutoFit/>
          </a:bodyPr>
          <a:lstStyle/>
          <a:p>
            <a:r>
              <a:rPr lang="en-GB" sz="2400" dirty="0">
                <a:solidFill>
                  <a:srgbClr val="FF33CC"/>
                </a:solidFill>
                <a:latin typeface="+mj-lt"/>
              </a:rPr>
              <a:t>VESTIGE FLAX OIL</a:t>
            </a:r>
          </a:p>
        </p:txBody>
      </p:sp>
      <p:sp>
        <p:nvSpPr>
          <p:cNvPr id="8" name="Rectangle 7"/>
          <p:cNvSpPr/>
          <p:nvPr/>
        </p:nvSpPr>
        <p:spPr>
          <a:xfrm>
            <a:off x="8686800" y="0"/>
            <a:ext cx="457200" cy="1447800"/>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8235587" y="527413"/>
            <a:ext cx="1271758" cy="369332"/>
          </a:xfrm>
          <a:prstGeom prst="rect">
            <a:avLst/>
          </a:prstGeom>
          <a:noFill/>
        </p:spPr>
        <p:txBody>
          <a:bodyPr wrap="none" rtlCol="0">
            <a:spAutoFit/>
          </a:bodyPr>
          <a:lstStyle/>
          <a:p>
            <a:r>
              <a:rPr lang="en-US" dirty="0" smtClean="0">
                <a:solidFill>
                  <a:schemeClr val="bg1"/>
                </a:solidFill>
              </a:rPr>
              <a:t>Cardio Care</a:t>
            </a:r>
            <a:endParaRPr lang="en-US" dirty="0">
              <a:solidFill>
                <a:schemeClr val="bg1"/>
              </a:solidFill>
            </a:endParaRPr>
          </a:p>
        </p:txBody>
      </p:sp>
      <p:sp>
        <p:nvSpPr>
          <p:cNvPr id="10" name="Rectangle 9"/>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11" name="Picture 5" descr="http://www.sproutpeople.com/docs/pics/flax.gold.seed.xcu.jpg"/>
          <p:cNvPicPr>
            <a:picLocks noChangeAspect="1" noChangeArrowheads="1"/>
          </p:cNvPicPr>
          <p:nvPr/>
        </p:nvPicPr>
        <p:blipFill>
          <a:blip r:embed="rId3"/>
          <a:srcRect/>
          <a:stretch>
            <a:fillRect/>
          </a:stretch>
        </p:blipFill>
        <p:spPr bwMode="auto">
          <a:xfrm>
            <a:off x="533400" y="4267200"/>
            <a:ext cx="2667000" cy="1864895"/>
          </a:xfrm>
          <a:prstGeom prst="rect">
            <a:avLst/>
          </a:prstGeom>
          <a:noFill/>
          <a:ln w="9525">
            <a:noFill/>
            <a:miter lim="800000"/>
            <a:headEnd/>
            <a:tailEnd/>
          </a:ln>
        </p:spPr>
      </p:pic>
      <p:sp>
        <p:nvSpPr>
          <p:cNvPr id="12" name="Action Button: Movie 11">
            <a:hlinkClick r:id="rId4" action="ppaction://hlinkfile" highlightClick="1"/>
          </p:cNvPr>
          <p:cNvSpPr/>
          <p:nvPr/>
        </p:nvSpPr>
        <p:spPr>
          <a:xfrm>
            <a:off x="24384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FLEX OIL (ASSAMESE)</a:t>
            </a:r>
            <a:endParaRPr lang="en-US" sz="1100" dirty="0">
              <a:solidFill>
                <a:schemeClr val="tx1"/>
              </a:solidFill>
            </a:endParaRPr>
          </a:p>
        </p:txBody>
      </p:sp>
      <p:sp>
        <p:nvSpPr>
          <p:cNvPr id="14" name="Action Button: Movie 13">
            <a:hlinkClick r:id="rId5" action="ppaction://hlinkfile" highlightClick="1"/>
          </p:cNvPr>
          <p:cNvSpPr/>
          <p:nvPr/>
        </p:nvSpPr>
        <p:spPr>
          <a:xfrm>
            <a:off x="38862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FLEX OIL (ENGLISH)</a:t>
            </a:r>
            <a:endParaRPr lang="en-US" sz="1100" dirty="0">
              <a:solidFill>
                <a:schemeClr val="tx1"/>
              </a:solidFill>
            </a:endParaRPr>
          </a:p>
        </p:txBody>
      </p:sp>
      <p:sp>
        <p:nvSpPr>
          <p:cNvPr id="15" name="Action Button: Document 14">
            <a:hlinkClick r:id="rId6" action="ppaction://hlinkpres?slideindex=1&amp;slidetitle=" highlightClick="1"/>
          </p:cNvPr>
          <p:cNvSpPr/>
          <p:nvPr/>
        </p:nvSpPr>
        <p:spPr>
          <a:xfrm>
            <a:off x="5486400" y="6400800"/>
            <a:ext cx="990600"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FLEX SEED</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304800" y="1295400"/>
            <a:ext cx="2749471" cy="461665"/>
          </a:xfrm>
          <a:prstGeom prst="rect">
            <a:avLst/>
          </a:prstGeom>
          <a:noFill/>
          <a:ln w="9525">
            <a:noFill/>
            <a:miter lim="800000"/>
            <a:headEnd/>
            <a:tailEnd/>
          </a:ln>
        </p:spPr>
        <p:txBody>
          <a:bodyPr wrap="none">
            <a:spAutoFit/>
          </a:bodyPr>
          <a:lstStyle/>
          <a:p>
            <a:r>
              <a:rPr lang="en-GB" sz="2400" dirty="0">
                <a:solidFill>
                  <a:srgbClr val="FF33CC"/>
                </a:solidFill>
                <a:latin typeface="+mj-lt"/>
              </a:rPr>
              <a:t>VESTIGE L-ARGININE</a:t>
            </a:r>
          </a:p>
        </p:txBody>
      </p:sp>
      <p:sp>
        <p:nvSpPr>
          <p:cNvPr id="4" name="TextBox 7"/>
          <p:cNvSpPr txBox="1">
            <a:spLocks noChangeArrowheads="1"/>
          </p:cNvSpPr>
          <p:nvPr/>
        </p:nvSpPr>
        <p:spPr bwMode="auto">
          <a:xfrm>
            <a:off x="304800" y="1905000"/>
            <a:ext cx="4267200" cy="3016210"/>
          </a:xfrm>
          <a:prstGeom prst="rect">
            <a:avLst/>
          </a:prstGeom>
          <a:noFill/>
          <a:ln w="9525">
            <a:noFill/>
            <a:miter lim="800000"/>
            <a:headEnd/>
            <a:tailEnd/>
          </a:ln>
        </p:spPr>
        <p:txBody>
          <a:bodyPr wrap="square">
            <a:spAutoFit/>
          </a:bodyPr>
          <a:lstStyle/>
          <a:p>
            <a:pPr marL="346075" indent="-346075">
              <a:spcBef>
                <a:spcPts val="1500"/>
              </a:spcBef>
              <a:buFont typeface="Arial" pitchFamily="34" charset="0"/>
              <a:buChar char="•"/>
              <a:tabLst>
                <a:tab pos="342900" algn="l"/>
              </a:tabLst>
            </a:pPr>
            <a:r>
              <a:rPr lang="en-US" sz="2000" dirty="0" smtClean="0">
                <a:latin typeface="+mj-lt"/>
              </a:rPr>
              <a:t>Packed </a:t>
            </a:r>
            <a:r>
              <a:rPr lang="en-US" sz="2000" dirty="0">
                <a:latin typeface="+mj-lt"/>
              </a:rPr>
              <a:t>with 5 super heart </a:t>
            </a:r>
            <a:r>
              <a:rPr lang="en-US" sz="2000" dirty="0" smtClean="0">
                <a:latin typeface="+mj-lt"/>
              </a:rPr>
              <a:t>health enhancing ingredients</a:t>
            </a:r>
            <a:endParaRPr lang="en-US" sz="2000" dirty="0">
              <a:latin typeface="+mj-lt"/>
            </a:endParaRPr>
          </a:p>
          <a:p>
            <a:pPr marL="346075" indent="-346075">
              <a:spcBef>
                <a:spcPts val="1500"/>
              </a:spcBef>
              <a:buFont typeface="Arial" pitchFamily="34" charset="0"/>
              <a:buChar char="•"/>
              <a:tabLst>
                <a:tab pos="342900" algn="l"/>
              </a:tabLst>
            </a:pPr>
            <a:r>
              <a:rPr lang="en-US" sz="2000" dirty="0" smtClean="0">
                <a:latin typeface="+mj-lt"/>
              </a:rPr>
              <a:t>Helps </a:t>
            </a:r>
            <a:r>
              <a:rPr lang="en-US" sz="2000" dirty="0">
                <a:latin typeface="+mj-lt"/>
              </a:rPr>
              <a:t>regulate blood cholesterol and </a:t>
            </a:r>
            <a:r>
              <a:rPr lang="en-US" sz="2000" dirty="0" smtClean="0">
                <a:latin typeface="+mj-lt"/>
              </a:rPr>
              <a:t>blood </a:t>
            </a:r>
            <a:r>
              <a:rPr lang="en-US" sz="2000" dirty="0">
                <a:latin typeface="+mj-lt"/>
              </a:rPr>
              <a:t>pressure </a:t>
            </a:r>
            <a:r>
              <a:rPr lang="en-US" sz="2000" dirty="0" smtClean="0">
                <a:latin typeface="+mj-lt"/>
              </a:rPr>
              <a:t>levels</a:t>
            </a:r>
            <a:endParaRPr lang="en-US" sz="2000" dirty="0">
              <a:latin typeface="+mj-lt"/>
            </a:endParaRPr>
          </a:p>
          <a:p>
            <a:pPr marL="346075" indent="-346075">
              <a:spcBef>
                <a:spcPts val="1500"/>
              </a:spcBef>
              <a:buFont typeface="Arial" pitchFamily="34" charset="0"/>
              <a:buChar char="•"/>
              <a:tabLst>
                <a:tab pos="342900" algn="l"/>
              </a:tabLst>
            </a:pPr>
            <a:r>
              <a:rPr lang="en-US" sz="2000" dirty="0" smtClean="0">
                <a:latin typeface="+mj-lt"/>
              </a:rPr>
              <a:t>Improves </a:t>
            </a:r>
            <a:r>
              <a:rPr lang="en-US" sz="2000" dirty="0">
                <a:latin typeface="+mj-lt"/>
              </a:rPr>
              <a:t>fitness and </a:t>
            </a:r>
            <a:r>
              <a:rPr lang="en-US" sz="2000" dirty="0" smtClean="0">
                <a:latin typeface="+mj-lt"/>
              </a:rPr>
              <a:t>endurance</a:t>
            </a:r>
            <a:endParaRPr lang="en-US" sz="2000" dirty="0">
              <a:latin typeface="+mj-lt"/>
            </a:endParaRPr>
          </a:p>
          <a:p>
            <a:pPr marL="346075" indent="-346075">
              <a:spcBef>
                <a:spcPts val="1500"/>
              </a:spcBef>
              <a:buFont typeface="Arial" pitchFamily="34" charset="0"/>
              <a:buChar char="•"/>
              <a:tabLst>
                <a:tab pos="342900" algn="l"/>
              </a:tabLst>
            </a:pPr>
            <a:r>
              <a:rPr lang="en-US" sz="2000" dirty="0" smtClean="0">
                <a:latin typeface="+mj-lt"/>
              </a:rPr>
              <a:t>Packed with strong antioxidants</a:t>
            </a:r>
            <a:r>
              <a:rPr lang="en-US" sz="2000" dirty="0">
                <a:latin typeface="+mj-lt"/>
              </a:rPr>
              <a:t> </a:t>
            </a:r>
          </a:p>
          <a:p>
            <a:pPr marL="346075" indent="-346075">
              <a:spcBef>
                <a:spcPts val="1500"/>
              </a:spcBef>
              <a:buFont typeface="Arial" pitchFamily="34" charset="0"/>
              <a:buChar char="•"/>
              <a:tabLst>
                <a:tab pos="342900" algn="l"/>
              </a:tabLst>
            </a:pPr>
            <a:r>
              <a:rPr lang="en-US" sz="2000" dirty="0" smtClean="0">
                <a:latin typeface="+mj-lt"/>
              </a:rPr>
              <a:t>Boosts Immunity</a:t>
            </a:r>
            <a:endParaRPr lang="en-US" sz="2000" dirty="0">
              <a:latin typeface="+mj-lt"/>
            </a:endParaRPr>
          </a:p>
        </p:txBody>
      </p:sp>
      <p:pic>
        <p:nvPicPr>
          <p:cNvPr id="5" name="Picture 8" descr="l-arginine.png"/>
          <p:cNvPicPr>
            <a:picLocks noChangeAspect="1"/>
          </p:cNvPicPr>
          <p:nvPr/>
        </p:nvPicPr>
        <p:blipFill>
          <a:blip r:embed="rId2" cstate="print"/>
          <a:srcRect l="10018"/>
          <a:stretch>
            <a:fillRect/>
          </a:stretch>
        </p:blipFill>
        <p:spPr bwMode="auto">
          <a:xfrm>
            <a:off x="4038600" y="1981200"/>
            <a:ext cx="4791140" cy="3099358"/>
          </a:xfrm>
          <a:prstGeom prst="rect">
            <a:avLst/>
          </a:prstGeom>
          <a:noFill/>
          <a:ln w="9525">
            <a:noFill/>
            <a:miter lim="800000"/>
            <a:headEnd/>
            <a:tailEnd/>
          </a:ln>
        </p:spPr>
      </p:pic>
      <p:sp>
        <p:nvSpPr>
          <p:cNvPr id="6" name="Rectangle 5"/>
          <p:cNvSpPr/>
          <p:nvPr/>
        </p:nvSpPr>
        <p:spPr>
          <a:xfrm>
            <a:off x="8686800" y="0"/>
            <a:ext cx="457200" cy="1447800"/>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7" name="TextBox 6"/>
          <p:cNvSpPr txBox="1"/>
          <p:nvPr/>
        </p:nvSpPr>
        <p:spPr>
          <a:xfrm rot="16200000">
            <a:off x="8235587" y="527413"/>
            <a:ext cx="1271758" cy="369332"/>
          </a:xfrm>
          <a:prstGeom prst="rect">
            <a:avLst/>
          </a:prstGeom>
          <a:noFill/>
        </p:spPr>
        <p:txBody>
          <a:bodyPr wrap="none" rtlCol="0">
            <a:spAutoFit/>
          </a:bodyPr>
          <a:lstStyle/>
          <a:p>
            <a:r>
              <a:rPr lang="en-US" dirty="0" smtClean="0">
                <a:solidFill>
                  <a:schemeClr val="bg1"/>
                </a:solidFill>
              </a:rPr>
              <a:t>Cardio Care</a:t>
            </a:r>
            <a:endParaRPr lang="en-US" dirty="0">
              <a:solidFill>
                <a:schemeClr val="bg1"/>
              </a:solidFill>
            </a:endParaRPr>
          </a:p>
        </p:txBody>
      </p:sp>
      <p:sp>
        <p:nvSpPr>
          <p:cNvPr id="8" name="Rectangle 7"/>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9" name="Action Button: Movie 8">
            <a:hlinkClick r:id="rId3" action="ppaction://hlinkfile" highlightClick="1"/>
          </p:cNvPr>
          <p:cNvSpPr/>
          <p:nvPr/>
        </p:nvSpPr>
        <p:spPr>
          <a:xfrm>
            <a:off x="24384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L-ARGININE (ASSAMESE)</a:t>
            </a:r>
            <a:endParaRPr lang="en-US" sz="1100" dirty="0">
              <a:solidFill>
                <a:schemeClr val="tx1"/>
              </a:solidFill>
            </a:endParaRPr>
          </a:p>
        </p:txBody>
      </p:sp>
      <p:sp>
        <p:nvSpPr>
          <p:cNvPr id="10" name="Action Button: Movie 9">
            <a:hlinkClick r:id="rId4" action="ppaction://hlinkfile" highlightClick="1"/>
          </p:cNvPr>
          <p:cNvSpPr/>
          <p:nvPr/>
        </p:nvSpPr>
        <p:spPr>
          <a:xfrm>
            <a:off x="38862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L- ARGININE (ENGLISH)</a:t>
            </a:r>
            <a:endParaRPr lang="en-US" sz="1100" dirty="0">
              <a:solidFill>
                <a:schemeClr val="tx1"/>
              </a:solidFill>
            </a:endParaRPr>
          </a:p>
        </p:txBody>
      </p:sp>
      <p:sp>
        <p:nvSpPr>
          <p:cNvPr id="11" name="Action Button: Document 10">
            <a:hlinkClick r:id="rId5" action="ppaction://hlinkpres?slideindex=1&amp;slidetitle=Vestige L-Arginine  " highlightClick="1"/>
          </p:cNvPr>
          <p:cNvSpPr/>
          <p:nvPr/>
        </p:nvSpPr>
        <p:spPr>
          <a:xfrm>
            <a:off x="5486400" y="6400800"/>
            <a:ext cx="990600"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DETAIL PPT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304800" y="1295400"/>
            <a:ext cx="3182331" cy="461665"/>
          </a:xfrm>
          <a:prstGeom prst="rect">
            <a:avLst/>
          </a:prstGeom>
          <a:noFill/>
          <a:ln w="9525">
            <a:noFill/>
            <a:miter lim="800000"/>
            <a:headEnd/>
            <a:tailEnd/>
          </a:ln>
        </p:spPr>
        <p:txBody>
          <a:bodyPr wrap="none">
            <a:spAutoFit/>
          </a:bodyPr>
          <a:lstStyle/>
          <a:p>
            <a:r>
              <a:rPr lang="en-GB" sz="2400" dirty="0">
                <a:solidFill>
                  <a:srgbClr val="FF33CC"/>
                </a:solidFill>
                <a:latin typeface="+mj-lt"/>
              </a:rPr>
              <a:t>VESTIGE </a:t>
            </a:r>
            <a:r>
              <a:rPr lang="en-GB" sz="2400" dirty="0" smtClean="0">
                <a:solidFill>
                  <a:srgbClr val="FF33CC"/>
                </a:solidFill>
                <a:latin typeface="+mj-lt"/>
              </a:rPr>
              <a:t>Coenzyme Q10</a:t>
            </a:r>
            <a:endParaRPr lang="en-GB" sz="2400" dirty="0">
              <a:solidFill>
                <a:srgbClr val="FF33CC"/>
              </a:solidFill>
              <a:latin typeface="+mj-lt"/>
            </a:endParaRPr>
          </a:p>
        </p:txBody>
      </p:sp>
      <p:sp>
        <p:nvSpPr>
          <p:cNvPr id="3" name="TextBox 7"/>
          <p:cNvSpPr txBox="1">
            <a:spLocks noChangeArrowheads="1"/>
          </p:cNvSpPr>
          <p:nvPr/>
        </p:nvSpPr>
        <p:spPr bwMode="auto">
          <a:xfrm>
            <a:off x="304800" y="1905000"/>
            <a:ext cx="4267200" cy="2298065"/>
          </a:xfrm>
          <a:prstGeom prst="rect">
            <a:avLst/>
          </a:prstGeom>
          <a:noFill/>
          <a:ln w="9525">
            <a:noFill/>
            <a:miter lim="800000"/>
            <a:headEnd/>
            <a:tailEnd/>
          </a:ln>
        </p:spPr>
        <p:txBody>
          <a:bodyPr wrap="square">
            <a:spAutoFit/>
          </a:bodyPr>
          <a:lstStyle/>
          <a:p>
            <a:pPr marL="342900" indent="-342900">
              <a:lnSpc>
                <a:spcPct val="120000"/>
              </a:lnSpc>
              <a:buFont typeface="Arial"/>
              <a:buChar char="•"/>
            </a:pPr>
            <a:r>
              <a:rPr lang="en-US" sz="2000" dirty="0"/>
              <a:t>‪Infuse new energy into your </a:t>
            </a:r>
            <a:r>
              <a:rPr lang="en-US" sz="2000" dirty="0" smtClean="0"/>
              <a:t>heart</a:t>
            </a:r>
          </a:p>
          <a:p>
            <a:pPr marL="342900" indent="-342900">
              <a:lnSpc>
                <a:spcPct val="120000"/>
              </a:lnSpc>
              <a:buFont typeface="Arial"/>
              <a:buChar char="•"/>
            </a:pPr>
            <a:r>
              <a:rPr lang="fr-FR" sz="2000" dirty="0" smtClean="0"/>
              <a:t>‪</a:t>
            </a:r>
            <a:r>
              <a:rPr lang="fr-FR" sz="2000" dirty="0" err="1" smtClean="0"/>
              <a:t>It’s</a:t>
            </a:r>
            <a:r>
              <a:rPr lang="fr-FR" sz="2000" dirty="0" smtClean="0"/>
              <a:t> </a:t>
            </a:r>
            <a:r>
              <a:rPr lang="fr-FR" sz="2000" dirty="0"/>
              <a:t>a </a:t>
            </a:r>
            <a:r>
              <a:rPr lang="fr-FR" sz="2000" dirty="0" err="1"/>
              <a:t>natural</a:t>
            </a:r>
            <a:r>
              <a:rPr lang="fr-FR" sz="2000" dirty="0"/>
              <a:t> anti-</a:t>
            </a:r>
            <a:r>
              <a:rPr lang="fr-FR" sz="2000" dirty="0" err="1"/>
              <a:t>oxidant</a:t>
            </a:r>
            <a:r>
              <a:rPr lang="fr-FR" sz="2000" dirty="0"/>
              <a:t>‬</a:t>
            </a:r>
          </a:p>
          <a:p>
            <a:pPr marL="342900" indent="-342900">
              <a:lnSpc>
                <a:spcPct val="120000"/>
              </a:lnSpc>
              <a:buFont typeface="Arial"/>
              <a:buChar char="•"/>
            </a:pPr>
            <a:r>
              <a:rPr lang="en-US" sz="2000" dirty="0"/>
              <a:t>‪Boost energy generation capacity‬</a:t>
            </a:r>
          </a:p>
          <a:p>
            <a:pPr marL="342900" indent="-342900">
              <a:lnSpc>
                <a:spcPct val="120000"/>
              </a:lnSpc>
              <a:buFont typeface="Arial"/>
              <a:buChar char="•"/>
            </a:pPr>
            <a:r>
              <a:rPr lang="en-US" sz="2000" dirty="0"/>
              <a:t>‪Boosts the immune system‬</a:t>
            </a:r>
          </a:p>
          <a:p>
            <a:pPr marL="342900" indent="-342900">
              <a:lnSpc>
                <a:spcPct val="120000"/>
              </a:lnSpc>
              <a:buFont typeface="Arial"/>
              <a:buChar char="•"/>
            </a:pPr>
            <a:r>
              <a:rPr lang="en-US" sz="2000" dirty="0"/>
              <a:t>‪An important nutrient to support healthy heart‬</a:t>
            </a:r>
            <a:endParaRPr lang="en-US" sz="2000" dirty="0">
              <a:latin typeface="+mj-lt"/>
            </a:endParaRPr>
          </a:p>
        </p:txBody>
      </p:sp>
      <p:pic>
        <p:nvPicPr>
          <p:cNvPr id="5" name="Picture 4" descr="co-q10 nw_merge.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0" y="1600200"/>
            <a:ext cx="2304058" cy="3335567"/>
          </a:xfrm>
          <a:prstGeom prst="rect">
            <a:avLst/>
          </a:prstGeom>
        </p:spPr>
      </p:pic>
      <p:sp>
        <p:nvSpPr>
          <p:cNvPr id="6" name="Rectangle 5"/>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9" name="Action Button: Document 8">
            <a:hlinkClick r:id="rId3" action="ppaction://hlinkpres?slideindex=1&amp;slidetitle= HEART HEALTH " highlightClick="1"/>
          </p:cNvPr>
          <p:cNvSpPr/>
          <p:nvPr/>
        </p:nvSpPr>
        <p:spPr>
          <a:xfrm>
            <a:off x="3810000" y="6400800"/>
            <a:ext cx="990600"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hlinkClick r:id="rId4" action="ppaction://hlinkpres?slideindex=1&amp;slidetitle="/>
              </a:rPr>
              <a:t>PPT</a:t>
            </a:r>
            <a:endParaRPr lang="en-US" sz="1400" dirty="0">
              <a:solidFill>
                <a:schemeClr val="tx1"/>
              </a:solidFill>
            </a:endParaRPr>
          </a:p>
        </p:txBody>
      </p:sp>
    </p:spTree>
    <p:extLst>
      <p:ext uri="{BB962C8B-B14F-4D97-AF65-F5344CB8AC3E}">
        <p14:creationId xmlns:p14="http://schemas.microsoft.com/office/powerpoint/2010/main" xmlns="" val="3490909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jpg"/>
          <p:cNvPicPr>
            <a:picLocks noChangeAspect="1"/>
          </p:cNvPicPr>
          <p:nvPr/>
        </p:nvPicPr>
        <p:blipFill>
          <a:blip r:embed="rId2" cstate="print"/>
          <a:srcRect l="51667" t="6786"/>
          <a:stretch>
            <a:fillRect/>
          </a:stretch>
        </p:blipFill>
        <p:spPr>
          <a:xfrm>
            <a:off x="0" y="0"/>
            <a:ext cx="9144000" cy="6858000"/>
          </a:xfrm>
          <a:prstGeom prst="rect">
            <a:avLst/>
          </a:prstGeom>
        </p:spPr>
      </p:pic>
      <p:sp>
        <p:nvSpPr>
          <p:cNvPr id="4" name="Rounded Rectangle 3"/>
          <p:cNvSpPr/>
          <p:nvPr/>
        </p:nvSpPr>
        <p:spPr>
          <a:xfrm>
            <a:off x="1295400" y="381000"/>
            <a:ext cx="6553200" cy="762000"/>
          </a:xfrm>
          <a:prstGeom prst="roundRect">
            <a:avLst/>
          </a:prstGeom>
          <a:solidFill>
            <a:schemeClr val="bg2"/>
          </a:solidFill>
          <a:ln>
            <a:solidFill>
              <a:srgbClr val="FF66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82239" y="381000"/>
            <a:ext cx="5979522"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GLYCEMIC HEALTH</a:t>
            </a:r>
            <a:endParaRPr lang="en-GB" sz="4000" b="1" spc="1000" dirty="0">
              <a:latin typeface="+mj-lt"/>
            </a:endParaRPr>
          </a:p>
        </p:txBody>
      </p:sp>
      <p:sp>
        <p:nvSpPr>
          <p:cNvPr id="7" name="Oval Callout 6">
            <a:hlinkClick r:id="rId3" action="ppaction://hlinkpres?slideindex=1&amp;slidetitle="/>
          </p:cNvPr>
          <p:cNvSpPr/>
          <p:nvPr/>
        </p:nvSpPr>
        <p:spPr>
          <a:xfrm>
            <a:off x="152400" y="5638800"/>
            <a:ext cx="1219200" cy="45720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hlinkClick r:id="rId3" action="ppaction://hlinkpres?slideindex=1&amp;slidetitle="/>
              </a:rPr>
              <a:t>DIABETES</a:t>
            </a:r>
            <a:endParaRPr lang="en-US" sz="12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Up Arrow 20"/>
          <p:cNvSpPr/>
          <p:nvPr/>
        </p:nvSpPr>
        <p:spPr>
          <a:xfrm>
            <a:off x="6172200" y="1981200"/>
            <a:ext cx="2743200" cy="3657600"/>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3"/>
          <p:cNvSpPr>
            <a:spLocks noChangeArrowheads="1"/>
          </p:cNvSpPr>
          <p:nvPr/>
        </p:nvSpPr>
        <p:spPr bwMode="auto">
          <a:xfrm>
            <a:off x="381000" y="1398587"/>
            <a:ext cx="7620000" cy="461665"/>
          </a:xfrm>
          <a:prstGeom prst="rect">
            <a:avLst/>
          </a:prstGeom>
          <a:noFill/>
          <a:ln w="9525">
            <a:noFill/>
            <a:miter lim="800000"/>
            <a:headEnd/>
            <a:tailEnd/>
          </a:ln>
        </p:spPr>
        <p:txBody>
          <a:bodyPr wrap="square">
            <a:spAutoFit/>
          </a:bodyPr>
          <a:lstStyle/>
          <a:p>
            <a:r>
              <a:rPr lang="en-GB" sz="2400" dirty="0" smtClean="0">
                <a:solidFill>
                  <a:schemeClr val="accent6"/>
                </a:solidFill>
                <a:latin typeface="+mj-lt"/>
              </a:rPr>
              <a:t>IMPORTANCE OF MAINTAINING GLYCEMIC HEALTH</a:t>
            </a:r>
            <a:endParaRPr lang="en-GB" sz="2400" dirty="0">
              <a:solidFill>
                <a:schemeClr val="accent6"/>
              </a:solidFill>
              <a:latin typeface="+mj-lt"/>
            </a:endParaRPr>
          </a:p>
        </p:txBody>
      </p:sp>
      <p:sp>
        <p:nvSpPr>
          <p:cNvPr id="4" name="Rectangle 4"/>
          <p:cNvSpPr>
            <a:spLocks noChangeArrowheads="1"/>
          </p:cNvSpPr>
          <p:nvPr/>
        </p:nvSpPr>
        <p:spPr bwMode="auto">
          <a:xfrm>
            <a:off x="457200" y="2057401"/>
            <a:ext cx="6019800" cy="3847207"/>
          </a:xfrm>
          <a:prstGeom prst="rect">
            <a:avLst/>
          </a:prstGeom>
          <a:noFill/>
          <a:ln w="9525">
            <a:noFill/>
            <a:miter lim="800000"/>
            <a:headEnd/>
            <a:tailEnd/>
          </a:ln>
        </p:spPr>
        <p:txBody>
          <a:bodyPr wrap="square">
            <a:spAutoFit/>
          </a:bodyPr>
          <a:lstStyle/>
          <a:p>
            <a:pPr marL="342900" indent="-342900">
              <a:spcBef>
                <a:spcPts val="1200"/>
              </a:spcBef>
              <a:buFont typeface="Arial" pitchFamily="34" charset="0"/>
              <a:buChar char="•"/>
            </a:pPr>
            <a:r>
              <a:rPr lang="en-US" sz="2000" dirty="0" err="1" smtClean="0">
                <a:latin typeface="+mj-lt"/>
              </a:rPr>
              <a:t>Glycemic</a:t>
            </a:r>
            <a:r>
              <a:rPr lang="en-US" sz="2000" dirty="0" smtClean="0">
                <a:latin typeface="+mj-lt"/>
              </a:rPr>
              <a:t> health refers to healthy levels of blood sugar</a:t>
            </a:r>
          </a:p>
          <a:p>
            <a:pPr marL="401638" indent="-401638">
              <a:spcBef>
                <a:spcPts val="1200"/>
              </a:spcBef>
              <a:buFont typeface="Arial" pitchFamily="34" charset="0"/>
              <a:buChar char="•"/>
            </a:pPr>
            <a:r>
              <a:rPr lang="en-US" sz="2000" dirty="0" smtClean="0">
                <a:latin typeface="+mj-lt"/>
              </a:rPr>
              <a:t>Studies shows that cases of pre-diabetes and diabetes is increasing steadily in India </a:t>
            </a:r>
          </a:p>
          <a:p>
            <a:pPr marL="401638" indent="-401638">
              <a:spcBef>
                <a:spcPts val="1200"/>
              </a:spcBef>
              <a:buFont typeface="Arial" pitchFamily="34" charset="0"/>
              <a:buChar char="•"/>
            </a:pPr>
            <a:r>
              <a:rPr lang="en-US" sz="2000" dirty="0" smtClean="0">
                <a:latin typeface="+mj-lt"/>
              </a:rPr>
              <a:t>This rise in unhealthy sugar levels coincide with several other risk factors:</a:t>
            </a:r>
          </a:p>
          <a:p>
            <a:pPr marL="858838" lvl="1" indent="-401638">
              <a:spcBef>
                <a:spcPts val="1200"/>
              </a:spcBef>
              <a:buFont typeface="Wingdings" pitchFamily="2" charset="2"/>
              <a:buChar char="Ø"/>
            </a:pPr>
            <a:r>
              <a:rPr lang="en-US" sz="1600" dirty="0" smtClean="0">
                <a:latin typeface="+mj-lt"/>
              </a:rPr>
              <a:t>Obesity</a:t>
            </a:r>
          </a:p>
          <a:p>
            <a:pPr marL="858838" lvl="1" indent="-401638">
              <a:spcBef>
                <a:spcPts val="1200"/>
              </a:spcBef>
              <a:buFont typeface="Wingdings" pitchFamily="2" charset="2"/>
              <a:buChar char="Ø"/>
            </a:pPr>
            <a:r>
              <a:rPr lang="en-US" sz="1600" dirty="0" smtClean="0">
                <a:latin typeface="+mj-lt"/>
              </a:rPr>
              <a:t>Hypertension or high blood pressure</a:t>
            </a:r>
          </a:p>
          <a:p>
            <a:pPr marL="858838" lvl="1" indent="-401638">
              <a:spcBef>
                <a:spcPts val="1200"/>
              </a:spcBef>
              <a:buFont typeface="Wingdings" pitchFamily="2" charset="2"/>
              <a:buChar char="Ø"/>
            </a:pPr>
            <a:r>
              <a:rPr lang="en-US" sz="1600" dirty="0" smtClean="0">
                <a:latin typeface="+mj-lt"/>
              </a:rPr>
              <a:t>High levels of cholesterol </a:t>
            </a:r>
          </a:p>
          <a:p>
            <a:pPr marL="858838" lvl="1" indent="-401638">
              <a:spcBef>
                <a:spcPts val="1200"/>
              </a:spcBef>
              <a:buFont typeface="Wingdings" pitchFamily="2" charset="2"/>
              <a:buChar char="Ø"/>
            </a:pPr>
            <a:r>
              <a:rPr lang="en-US" sz="1600" dirty="0" smtClean="0">
                <a:latin typeface="+mj-lt"/>
              </a:rPr>
              <a:t>Cardiovascular disorders </a:t>
            </a:r>
          </a:p>
        </p:txBody>
      </p:sp>
      <p:sp>
        <p:nvSpPr>
          <p:cNvPr id="7" name="Rectangle 6"/>
          <p:cNvSpPr/>
          <p:nvPr/>
        </p:nvSpPr>
        <p:spPr>
          <a:xfrm>
            <a:off x="8686800" y="0"/>
            <a:ext cx="457200" cy="182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8017582" y="714046"/>
            <a:ext cx="1707775" cy="369332"/>
          </a:xfrm>
          <a:prstGeom prst="rect">
            <a:avLst/>
          </a:prstGeom>
          <a:noFill/>
        </p:spPr>
        <p:txBody>
          <a:bodyPr wrap="none" rtlCol="0">
            <a:spAutoFit/>
          </a:bodyPr>
          <a:lstStyle/>
          <a:p>
            <a:r>
              <a:rPr lang="en-US" dirty="0" err="1" smtClean="0">
                <a:solidFill>
                  <a:schemeClr val="bg1"/>
                </a:solidFill>
              </a:rPr>
              <a:t>Glycemic</a:t>
            </a:r>
            <a:r>
              <a:rPr lang="en-US" dirty="0" smtClean="0">
                <a:solidFill>
                  <a:schemeClr val="bg1"/>
                </a:solidFill>
              </a:rPr>
              <a:t> Health</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grpSp>
        <p:nvGrpSpPr>
          <p:cNvPr id="2" name="Group 11"/>
          <p:cNvGrpSpPr/>
          <p:nvPr/>
        </p:nvGrpSpPr>
        <p:grpSpPr>
          <a:xfrm>
            <a:off x="6943903" y="2623553"/>
            <a:ext cx="1320338" cy="3204174"/>
            <a:chOff x="3090033" y="-1925151"/>
            <a:chExt cx="1481966" cy="3204174"/>
          </a:xfrm>
        </p:grpSpPr>
        <p:sp>
          <p:nvSpPr>
            <p:cNvPr id="19" name="Rectangle 18"/>
            <p:cNvSpPr/>
            <p:nvPr/>
          </p:nvSpPr>
          <p:spPr>
            <a:xfrm>
              <a:off x="3346623" y="549776"/>
              <a:ext cx="1225376" cy="7292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Rectangle 19"/>
            <p:cNvSpPr/>
            <p:nvPr/>
          </p:nvSpPr>
          <p:spPr>
            <a:xfrm>
              <a:off x="3090033" y="-1925151"/>
              <a:ext cx="1225375" cy="7292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0" rIns="0" bIns="152400" numCol="1" spcCol="1270" anchor="ctr" anchorCtr="0">
              <a:noAutofit/>
            </a:bodyPr>
            <a:lstStyle/>
            <a:p>
              <a:pPr lvl="0" algn="ctr" defTabSz="666750">
                <a:lnSpc>
                  <a:spcPct val="90000"/>
                </a:lnSpc>
                <a:spcBef>
                  <a:spcPct val="0"/>
                </a:spcBef>
                <a:spcAft>
                  <a:spcPct val="35000"/>
                </a:spcAft>
              </a:pPr>
              <a:r>
                <a:rPr lang="en-US" sz="1500" b="1" kern="1200" dirty="0" smtClean="0"/>
                <a:t>&gt;126 mg/dl DIABETES</a:t>
              </a:r>
              <a:endParaRPr lang="en-US" sz="1500" b="1" kern="1200" dirty="0"/>
            </a:p>
          </p:txBody>
        </p:sp>
      </p:grpSp>
      <p:grpSp>
        <p:nvGrpSpPr>
          <p:cNvPr id="5" name="Group 12"/>
          <p:cNvGrpSpPr/>
          <p:nvPr/>
        </p:nvGrpSpPr>
        <p:grpSpPr>
          <a:xfrm>
            <a:off x="5692348" y="3766553"/>
            <a:ext cx="2432593" cy="1839494"/>
            <a:chOff x="1876171" y="-560471"/>
            <a:chExt cx="2432593" cy="1839494"/>
          </a:xfrm>
        </p:grpSpPr>
        <p:sp>
          <p:nvSpPr>
            <p:cNvPr id="17" name="Rectangle 16"/>
            <p:cNvSpPr/>
            <p:nvPr/>
          </p:nvSpPr>
          <p:spPr>
            <a:xfrm>
              <a:off x="1876171" y="549776"/>
              <a:ext cx="1225376" cy="7292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tangle 17"/>
            <p:cNvSpPr/>
            <p:nvPr/>
          </p:nvSpPr>
          <p:spPr>
            <a:xfrm>
              <a:off x="3083388" y="-560471"/>
              <a:ext cx="1225376" cy="7292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0" rIns="0" bIns="152400" numCol="1" spcCol="1270" anchor="ctr" anchorCtr="0">
              <a:noAutofit/>
            </a:bodyPr>
            <a:lstStyle/>
            <a:p>
              <a:pPr lvl="0" algn="ctr" defTabSz="666750">
                <a:lnSpc>
                  <a:spcPct val="90000"/>
                </a:lnSpc>
                <a:spcBef>
                  <a:spcPct val="0"/>
                </a:spcBef>
                <a:spcAft>
                  <a:spcPct val="35000"/>
                </a:spcAft>
              </a:pPr>
              <a:r>
                <a:rPr lang="en-US" sz="1500" b="1" kern="1200" dirty="0" smtClean="0"/>
                <a:t>100-126 mg/dl        PRE-DIABETES</a:t>
              </a:r>
              <a:endParaRPr lang="en-US" sz="1500" b="1" kern="1200" dirty="0"/>
            </a:p>
          </p:txBody>
        </p:sp>
      </p:grpSp>
      <p:grpSp>
        <p:nvGrpSpPr>
          <p:cNvPr id="6" name="Group 13"/>
          <p:cNvGrpSpPr/>
          <p:nvPr/>
        </p:nvGrpSpPr>
        <p:grpSpPr>
          <a:xfrm>
            <a:off x="4648200" y="4876800"/>
            <a:ext cx="3355215" cy="2057400"/>
            <a:chOff x="405720" y="-2500179"/>
            <a:chExt cx="3845253" cy="3779202"/>
          </a:xfrm>
        </p:grpSpPr>
        <p:sp>
          <p:nvSpPr>
            <p:cNvPr id="15" name="Rectangle 14"/>
            <p:cNvSpPr/>
            <p:nvPr/>
          </p:nvSpPr>
          <p:spPr>
            <a:xfrm>
              <a:off x="405720" y="549776"/>
              <a:ext cx="1225376" cy="7292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a:off x="3025597" y="-2500179"/>
              <a:ext cx="1225376" cy="7292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0" rIns="0" bIns="152400" numCol="1" spcCol="1270" anchor="ctr" anchorCtr="0">
              <a:noAutofit/>
            </a:bodyPr>
            <a:lstStyle/>
            <a:p>
              <a:pPr lvl="0" algn="ctr" defTabSz="666750">
                <a:lnSpc>
                  <a:spcPct val="90000"/>
                </a:lnSpc>
                <a:spcBef>
                  <a:spcPct val="0"/>
                </a:spcBef>
                <a:spcAft>
                  <a:spcPct val="35000"/>
                </a:spcAft>
              </a:pPr>
              <a:r>
                <a:rPr lang="en-US" sz="1500" b="1" kern="1200" dirty="0" smtClean="0"/>
                <a:t>&lt;100 mg/dl NORMAL</a:t>
              </a:r>
              <a:endParaRPr lang="en-US" sz="1500" b="1" kern="1200"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3400" y="5791200"/>
            <a:ext cx="3962400" cy="3048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400" y="5257800"/>
            <a:ext cx="2971800" cy="3048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3400" y="4724400"/>
            <a:ext cx="4038600" cy="3048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400" y="4114800"/>
            <a:ext cx="4343400" cy="3048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33400" y="3581400"/>
            <a:ext cx="1981200" cy="3048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0" y="1219201"/>
            <a:ext cx="8153400" cy="4970591"/>
          </a:xfrm>
          <a:prstGeom prst="rect">
            <a:avLst/>
          </a:prstGeom>
        </p:spPr>
        <p:txBody>
          <a:bodyPr wrap="square">
            <a:spAutoFit/>
          </a:bodyPr>
          <a:lstStyle/>
          <a:p>
            <a:pPr marL="285750" indent="-285750" algn="just">
              <a:buFont typeface="Arial"/>
              <a:buChar char="•"/>
            </a:pPr>
            <a:r>
              <a:rPr lang="en-US" sz="1500" dirty="0">
                <a:ea typeface="ＭＳ Ｐゴシック" pitchFamily="34" charset="-128"/>
              </a:rPr>
              <a:t>Vestige Marketing Pvt. Ltd., which started its operation in the year 2004, is a leading direct selling company dealing in world class health and personal care products</a:t>
            </a:r>
          </a:p>
          <a:p>
            <a:pPr marL="285750" indent="-285750" algn="just">
              <a:buFont typeface="Arial"/>
              <a:buChar char="•"/>
            </a:pPr>
            <a:endParaRPr lang="en-US" sz="1500" dirty="0">
              <a:ea typeface="ＭＳ Ｐゴシック" pitchFamily="34" charset="-128"/>
            </a:endParaRPr>
          </a:p>
          <a:p>
            <a:pPr marL="285750" indent="-285750" algn="just">
              <a:buFont typeface="Arial"/>
              <a:buChar char="•"/>
            </a:pPr>
            <a:r>
              <a:rPr lang="en-US" sz="1500" dirty="0">
                <a:ea typeface="ＭＳ Ｐゴシック" pitchFamily="34" charset="-128"/>
              </a:rPr>
              <a:t>Vestige is constantly growing at a phenomenal rate every year. The growth rate in itself speaks volumes about the quality of the products, the marketing plan and the management that has been able to deliver such a rewarding and sustainable system to the distributor</a:t>
            </a:r>
          </a:p>
          <a:p>
            <a:pPr marL="285750" indent="-285750" algn="just">
              <a:buFont typeface="Arial"/>
              <a:buChar char="•"/>
            </a:pPr>
            <a:endParaRPr lang="en-US" sz="1500" dirty="0">
              <a:ea typeface="ＭＳ Ｐゴシック" pitchFamily="34" charset="-128"/>
            </a:endParaRPr>
          </a:p>
          <a:p>
            <a:pPr marL="285750" indent="-285750" algn="just">
              <a:buFont typeface="Arial"/>
              <a:buChar char="•"/>
            </a:pPr>
            <a:r>
              <a:rPr lang="en-US" sz="1500" dirty="0">
                <a:ea typeface="ＭＳ Ｐゴシック" pitchFamily="34" charset="-128"/>
              </a:rPr>
              <a:t>Vestige believes in empowering its members with the opportunity to lead their lives on their own terms</a:t>
            </a:r>
          </a:p>
          <a:p>
            <a:pPr algn="just">
              <a:spcBef>
                <a:spcPct val="0"/>
              </a:spcBef>
            </a:pPr>
            <a:endParaRPr lang="en-US" dirty="0" smtClean="0">
              <a:ea typeface="ＭＳ Ｐゴシック" pitchFamily="34" charset="-128"/>
            </a:endParaRPr>
          </a:p>
          <a:p>
            <a:pPr algn="just">
              <a:spcBef>
                <a:spcPct val="0"/>
              </a:spcBef>
            </a:pPr>
            <a:r>
              <a:rPr lang="en-US" b="1" dirty="0" smtClean="0">
                <a:solidFill>
                  <a:schemeClr val="bg1"/>
                </a:solidFill>
                <a:ea typeface="ＭＳ Ｐゴシック" pitchFamily="34" charset="-128"/>
              </a:rPr>
              <a:t>92+ Branch Office</a:t>
            </a:r>
          </a:p>
          <a:p>
            <a:pPr algn="just">
              <a:spcBef>
                <a:spcPct val="0"/>
              </a:spcBef>
            </a:pPr>
            <a:r>
              <a:rPr lang="en-US" b="1" dirty="0" smtClean="0">
                <a:solidFill>
                  <a:schemeClr val="bg1"/>
                </a:solidFill>
                <a:ea typeface="ＭＳ Ｐゴシック" pitchFamily="34" charset="-128"/>
              </a:rPr>
              <a:t>s</a:t>
            </a:r>
            <a:endParaRPr lang="en-US" b="1" dirty="0" smtClean="0">
              <a:solidFill>
                <a:schemeClr val="tx1">
                  <a:lumMod val="85000"/>
                  <a:lumOff val="15000"/>
                </a:schemeClr>
              </a:solidFill>
            </a:endParaRPr>
          </a:p>
          <a:p>
            <a:pPr algn="just">
              <a:spcBef>
                <a:spcPct val="0"/>
              </a:spcBef>
            </a:pPr>
            <a:r>
              <a:rPr lang="en-US" b="1" dirty="0" smtClean="0">
                <a:solidFill>
                  <a:schemeClr val="bg1"/>
                </a:solidFill>
              </a:rPr>
              <a:t>3000+ DCCs (Distributor Consulting Centers)</a:t>
            </a:r>
          </a:p>
          <a:p>
            <a:pPr algn="just">
              <a:spcBef>
                <a:spcPts val="2400"/>
              </a:spcBef>
            </a:pPr>
            <a:r>
              <a:rPr lang="en-US" b="1" dirty="0" smtClean="0">
                <a:solidFill>
                  <a:schemeClr val="bg1"/>
                </a:solidFill>
              </a:rPr>
              <a:t>100+ DLCPs (District Level Contact Points)</a:t>
            </a:r>
          </a:p>
          <a:p>
            <a:pPr algn="just">
              <a:spcBef>
                <a:spcPct val="0"/>
              </a:spcBef>
            </a:pPr>
            <a:endParaRPr lang="en-US" dirty="0" smtClean="0">
              <a:ea typeface="ＭＳ Ｐゴシック" pitchFamily="34" charset="-128"/>
            </a:endParaRPr>
          </a:p>
          <a:p>
            <a:pPr algn="just">
              <a:spcBef>
                <a:spcPct val="0"/>
              </a:spcBef>
            </a:pPr>
            <a:r>
              <a:rPr lang="en-US" b="1" dirty="0" smtClean="0">
                <a:solidFill>
                  <a:schemeClr val="bg1"/>
                </a:solidFill>
                <a:ea typeface="ＭＳ Ｐゴシック" pitchFamily="34" charset="-128"/>
              </a:rPr>
              <a:t>50,00,000</a:t>
            </a:r>
            <a:r>
              <a:rPr lang="en-US" b="1" baseline="30000" dirty="0" smtClean="0">
                <a:solidFill>
                  <a:schemeClr val="bg1"/>
                </a:solidFill>
                <a:ea typeface="ＭＳ Ｐゴシック" pitchFamily="34" charset="-128"/>
              </a:rPr>
              <a:t> </a:t>
            </a:r>
            <a:r>
              <a:rPr lang="en-US" b="1" dirty="0" smtClean="0">
                <a:solidFill>
                  <a:schemeClr val="bg1"/>
                </a:solidFill>
                <a:ea typeface="ＭＳ Ｐゴシック" pitchFamily="34" charset="-128"/>
              </a:rPr>
              <a:t>+ Distributor Base</a:t>
            </a:r>
          </a:p>
          <a:p>
            <a:pPr algn="just">
              <a:spcBef>
                <a:spcPct val="0"/>
              </a:spcBef>
            </a:pPr>
            <a:endParaRPr lang="en-US" dirty="0" smtClean="0">
              <a:ea typeface="ＭＳ Ｐゴシック" pitchFamily="34" charset="-128"/>
            </a:endParaRPr>
          </a:p>
          <a:p>
            <a:pPr algn="just">
              <a:spcBef>
                <a:spcPct val="0"/>
              </a:spcBef>
            </a:pPr>
            <a:r>
              <a:rPr lang="en-US" b="1" dirty="0" smtClean="0">
                <a:solidFill>
                  <a:schemeClr val="bg1"/>
                </a:solidFill>
                <a:ea typeface="ＭＳ Ｐゴシック" pitchFamily="34" charset="-128"/>
              </a:rPr>
              <a:t>International offices in Nepal and Dubai</a:t>
            </a:r>
          </a:p>
        </p:txBody>
      </p:sp>
      <p:sp>
        <p:nvSpPr>
          <p:cNvPr id="3" name="TextBox 2"/>
          <p:cNvSpPr txBox="1"/>
          <p:nvPr/>
        </p:nvSpPr>
        <p:spPr>
          <a:xfrm>
            <a:off x="533400" y="304800"/>
            <a:ext cx="2501326" cy="553998"/>
          </a:xfrm>
          <a:prstGeom prst="rect">
            <a:avLst/>
          </a:prstGeom>
          <a:noFill/>
        </p:spPr>
        <p:txBody>
          <a:bodyPr wrap="none" rtlCol="0">
            <a:spAutoFit/>
          </a:bodyPr>
          <a:lstStyle/>
          <a:p>
            <a:r>
              <a:rPr lang="en-US" sz="3000" dirty="0" smtClean="0"/>
              <a:t>THE COMPANY</a:t>
            </a:r>
            <a:endParaRPr lang="en-US" sz="3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4.bp.blogspot.com/__NddmR2QiGo/THjLaqoDM2I/AAAAAAAABJo/wMO3crRGwvs/s1600/Neem_leaves.jpg"/>
          <p:cNvPicPr>
            <a:picLocks noChangeAspect="1" noChangeArrowheads="1"/>
          </p:cNvPicPr>
          <p:nvPr/>
        </p:nvPicPr>
        <p:blipFill>
          <a:blip r:embed="rId2" cstate="print"/>
          <a:srcRect/>
          <a:stretch>
            <a:fillRect/>
          </a:stretch>
        </p:blipFill>
        <p:spPr bwMode="auto">
          <a:xfrm rot="12643746">
            <a:off x="3251823" y="3911835"/>
            <a:ext cx="2135981" cy="1981200"/>
          </a:xfrm>
          <a:prstGeom prst="rect">
            <a:avLst/>
          </a:prstGeom>
          <a:noFill/>
        </p:spPr>
      </p:pic>
      <p:pic>
        <p:nvPicPr>
          <p:cNvPr id="10" name="Picture 9" descr="Neem1.jpg"/>
          <p:cNvPicPr>
            <a:picLocks noChangeAspect="1"/>
          </p:cNvPicPr>
          <p:nvPr/>
        </p:nvPicPr>
        <p:blipFill>
          <a:blip r:embed="rId3" cstate="print"/>
          <a:srcRect l="42500" t="25000" r="35000" b="25000"/>
          <a:stretch>
            <a:fillRect/>
          </a:stretch>
        </p:blipFill>
        <p:spPr>
          <a:xfrm>
            <a:off x="5715000" y="1600200"/>
            <a:ext cx="2792730" cy="4137378"/>
          </a:xfrm>
          <a:prstGeom prst="rect">
            <a:avLst/>
          </a:prstGeom>
        </p:spPr>
      </p:pic>
      <p:sp>
        <p:nvSpPr>
          <p:cNvPr id="3" name="Rectangle 3"/>
          <p:cNvSpPr>
            <a:spLocks noChangeArrowheads="1"/>
          </p:cNvSpPr>
          <p:nvPr/>
        </p:nvSpPr>
        <p:spPr bwMode="auto">
          <a:xfrm>
            <a:off x="381000" y="1398587"/>
            <a:ext cx="2054919" cy="461665"/>
          </a:xfrm>
          <a:prstGeom prst="rect">
            <a:avLst/>
          </a:prstGeom>
          <a:noFill/>
          <a:ln w="9525">
            <a:noFill/>
            <a:miter lim="800000"/>
            <a:headEnd/>
            <a:tailEnd/>
          </a:ln>
        </p:spPr>
        <p:txBody>
          <a:bodyPr wrap="none">
            <a:spAutoFit/>
          </a:bodyPr>
          <a:lstStyle/>
          <a:p>
            <a:r>
              <a:rPr lang="en-GB" sz="2400" dirty="0">
                <a:solidFill>
                  <a:schemeClr val="accent6"/>
                </a:solidFill>
                <a:latin typeface="+mj-lt"/>
              </a:rPr>
              <a:t>VESTIGE NEEM</a:t>
            </a:r>
          </a:p>
        </p:txBody>
      </p:sp>
      <p:sp>
        <p:nvSpPr>
          <p:cNvPr id="4" name="Rectangle 4"/>
          <p:cNvSpPr>
            <a:spLocks noChangeArrowheads="1"/>
          </p:cNvSpPr>
          <p:nvPr/>
        </p:nvSpPr>
        <p:spPr bwMode="auto">
          <a:xfrm>
            <a:off x="457200" y="2057400"/>
            <a:ext cx="5791200" cy="1785104"/>
          </a:xfrm>
          <a:prstGeom prst="rect">
            <a:avLst/>
          </a:prstGeom>
          <a:noFill/>
          <a:ln w="9525">
            <a:noFill/>
            <a:miter lim="800000"/>
            <a:headEnd/>
            <a:tailEnd/>
          </a:ln>
        </p:spPr>
        <p:txBody>
          <a:bodyPr wrap="square">
            <a:spAutoFit/>
          </a:bodyPr>
          <a:lstStyle/>
          <a:p>
            <a:pPr marL="342900" indent="-342900">
              <a:spcBef>
                <a:spcPts val="1200"/>
              </a:spcBef>
              <a:buFont typeface="Arial" pitchFamily="34" charset="0"/>
              <a:buChar char="•"/>
            </a:pPr>
            <a:r>
              <a:rPr lang="en-US" sz="2000" dirty="0" smtClean="0">
                <a:latin typeface="+mj-lt"/>
              </a:rPr>
              <a:t>Powerful </a:t>
            </a:r>
            <a:r>
              <a:rPr lang="en-US" sz="2000" dirty="0">
                <a:latin typeface="+mj-lt"/>
              </a:rPr>
              <a:t>blood </a:t>
            </a:r>
            <a:r>
              <a:rPr lang="en-US" sz="2000" dirty="0" smtClean="0">
                <a:latin typeface="+mj-lt"/>
              </a:rPr>
              <a:t>purifier</a:t>
            </a:r>
          </a:p>
          <a:p>
            <a:pPr marL="342900" indent="-342900">
              <a:spcBef>
                <a:spcPts val="1200"/>
              </a:spcBef>
              <a:buFont typeface="Arial" pitchFamily="34" charset="0"/>
              <a:buChar char="•"/>
            </a:pPr>
            <a:r>
              <a:rPr lang="en-US" sz="2000" dirty="0" smtClean="0">
                <a:latin typeface="+mj-lt"/>
              </a:rPr>
              <a:t>Anti-bacterial &amp;  Anti-fungal</a:t>
            </a:r>
            <a:endParaRPr lang="en-US" sz="2000" dirty="0">
              <a:latin typeface="+mj-lt"/>
            </a:endParaRPr>
          </a:p>
          <a:p>
            <a:pPr marL="342900" indent="-342900">
              <a:spcBef>
                <a:spcPts val="1200"/>
              </a:spcBef>
              <a:buFont typeface="Arial" pitchFamily="34" charset="0"/>
              <a:buChar char="•"/>
            </a:pPr>
            <a:r>
              <a:rPr lang="en-US" sz="2000" dirty="0" smtClean="0">
                <a:latin typeface="+mj-lt"/>
              </a:rPr>
              <a:t>Helps </a:t>
            </a:r>
            <a:r>
              <a:rPr lang="en-US" sz="2000" dirty="0">
                <a:latin typeface="+mj-lt"/>
              </a:rPr>
              <a:t>to regulate blood sugar </a:t>
            </a:r>
            <a:r>
              <a:rPr lang="en-US" sz="2000" dirty="0" smtClean="0">
                <a:latin typeface="+mj-lt"/>
              </a:rPr>
              <a:t>levels</a:t>
            </a:r>
          </a:p>
          <a:p>
            <a:pPr marL="342900" indent="-342900">
              <a:spcBef>
                <a:spcPts val="1200"/>
              </a:spcBef>
              <a:buFont typeface="Arial" pitchFamily="34" charset="0"/>
              <a:buChar char="•"/>
            </a:pPr>
            <a:r>
              <a:rPr lang="en-US" sz="2000" dirty="0" smtClean="0"/>
              <a:t>Useful in treating blemishes and skin disorders</a:t>
            </a:r>
            <a:endParaRPr lang="en-GB" sz="2000" dirty="0">
              <a:latin typeface="+mj-lt"/>
            </a:endParaRPr>
          </a:p>
        </p:txBody>
      </p:sp>
      <p:sp>
        <p:nvSpPr>
          <p:cNvPr id="7" name="Rectangle 6"/>
          <p:cNvSpPr/>
          <p:nvPr/>
        </p:nvSpPr>
        <p:spPr>
          <a:xfrm>
            <a:off x="8686800" y="0"/>
            <a:ext cx="457200" cy="182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8017582" y="714046"/>
            <a:ext cx="1707775" cy="369332"/>
          </a:xfrm>
          <a:prstGeom prst="rect">
            <a:avLst/>
          </a:prstGeom>
          <a:noFill/>
        </p:spPr>
        <p:txBody>
          <a:bodyPr wrap="none" rtlCol="0">
            <a:spAutoFit/>
          </a:bodyPr>
          <a:lstStyle/>
          <a:p>
            <a:r>
              <a:rPr lang="en-US" dirty="0" smtClean="0">
                <a:solidFill>
                  <a:schemeClr val="bg1"/>
                </a:solidFill>
              </a:rPr>
              <a:t>Glycemic Health</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12" name="Picture 4" descr="http://www.bytheplanet.com/Images/Neem/fruit2.jpg"/>
          <p:cNvPicPr>
            <a:picLocks noChangeAspect="1" noChangeArrowheads="1"/>
          </p:cNvPicPr>
          <p:nvPr/>
        </p:nvPicPr>
        <p:blipFill>
          <a:blip r:embed="rId4"/>
          <a:srcRect/>
          <a:stretch>
            <a:fillRect/>
          </a:stretch>
        </p:blipFill>
        <p:spPr bwMode="auto">
          <a:xfrm>
            <a:off x="838201" y="4303831"/>
            <a:ext cx="2359224" cy="1792169"/>
          </a:xfrm>
          <a:prstGeom prst="rect">
            <a:avLst/>
          </a:prstGeom>
          <a:noFill/>
          <a:ln w="9525">
            <a:noFill/>
            <a:miter lim="800000"/>
            <a:headEnd/>
            <a:tailEnd/>
          </a:ln>
        </p:spPr>
      </p:pic>
      <p:sp>
        <p:nvSpPr>
          <p:cNvPr id="13" name="Action Button: Document 12">
            <a:hlinkClick r:id="rId5" action="ppaction://hlinkpres?slideindex=1&amp;slidetitle=" highlightClick="1"/>
          </p:cNvPr>
          <p:cNvSpPr/>
          <p:nvPr/>
        </p:nvSpPr>
        <p:spPr>
          <a:xfrm>
            <a:off x="3733800" y="6400800"/>
            <a:ext cx="1600200"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BENEFITS OF NEEM</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tevia-benefits.jpg (400×300)"/>
          <p:cNvPicPr>
            <a:picLocks noChangeAspect="1" noChangeArrowheads="1"/>
          </p:cNvPicPr>
          <p:nvPr/>
        </p:nvPicPr>
        <p:blipFill>
          <a:blip r:embed="rId2" cstate="print"/>
          <a:srcRect/>
          <a:stretch>
            <a:fillRect/>
          </a:stretch>
        </p:blipFill>
        <p:spPr bwMode="auto">
          <a:xfrm>
            <a:off x="3352800" y="4419600"/>
            <a:ext cx="2438400" cy="1828800"/>
          </a:xfrm>
          <a:prstGeom prst="rect">
            <a:avLst/>
          </a:prstGeom>
          <a:noFill/>
        </p:spPr>
      </p:pic>
      <p:sp>
        <p:nvSpPr>
          <p:cNvPr id="3" name="Rectangle 2"/>
          <p:cNvSpPr>
            <a:spLocks noChangeArrowheads="1"/>
          </p:cNvSpPr>
          <p:nvPr/>
        </p:nvSpPr>
        <p:spPr bwMode="auto">
          <a:xfrm>
            <a:off x="533400" y="1447800"/>
            <a:ext cx="2164475" cy="461665"/>
          </a:xfrm>
          <a:prstGeom prst="rect">
            <a:avLst/>
          </a:prstGeom>
          <a:noFill/>
          <a:ln w="9525">
            <a:noFill/>
            <a:miter lim="800000"/>
            <a:headEnd/>
            <a:tailEnd/>
          </a:ln>
        </p:spPr>
        <p:txBody>
          <a:bodyPr wrap="none">
            <a:spAutoFit/>
          </a:bodyPr>
          <a:lstStyle/>
          <a:p>
            <a:r>
              <a:rPr lang="en-GB" sz="2400" dirty="0">
                <a:solidFill>
                  <a:schemeClr val="accent6"/>
                </a:solidFill>
                <a:latin typeface="+mj-lt"/>
              </a:rPr>
              <a:t>VESTIGE STEVIA</a:t>
            </a:r>
          </a:p>
        </p:txBody>
      </p:sp>
      <p:sp>
        <p:nvSpPr>
          <p:cNvPr id="4" name="Rectangle 3"/>
          <p:cNvSpPr>
            <a:spLocks noChangeArrowheads="1"/>
          </p:cNvSpPr>
          <p:nvPr/>
        </p:nvSpPr>
        <p:spPr bwMode="auto">
          <a:xfrm>
            <a:off x="609600" y="1981200"/>
            <a:ext cx="5638800" cy="2708434"/>
          </a:xfrm>
          <a:prstGeom prst="rect">
            <a:avLst/>
          </a:prstGeom>
          <a:noFill/>
          <a:ln w="9525">
            <a:noFill/>
            <a:miter lim="800000"/>
            <a:headEnd/>
            <a:tailEnd/>
          </a:ln>
        </p:spPr>
        <p:txBody>
          <a:bodyPr wrap="square">
            <a:spAutoFit/>
          </a:bodyPr>
          <a:lstStyle/>
          <a:p>
            <a:pPr marL="457200" indent="-457200">
              <a:spcBef>
                <a:spcPts val="1200"/>
              </a:spcBef>
              <a:buFont typeface="Arial" pitchFamily="34" charset="0"/>
              <a:buChar char="•"/>
            </a:pPr>
            <a:r>
              <a:rPr lang="en-US" sz="2000" dirty="0" smtClean="0">
                <a:latin typeface="+mj-lt"/>
              </a:rPr>
              <a:t>100</a:t>
            </a:r>
            <a:r>
              <a:rPr lang="en-US" sz="2000" dirty="0">
                <a:latin typeface="+mj-lt"/>
              </a:rPr>
              <a:t>% natural sugar substitute</a:t>
            </a:r>
          </a:p>
          <a:p>
            <a:pPr marL="457200" indent="-457200">
              <a:spcBef>
                <a:spcPts val="1200"/>
              </a:spcBef>
              <a:buFont typeface="Arial" pitchFamily="34" charset="0"/>
              <a:buChar char="•"/>
            </a:pPr>
            <a:r>
              <a:rPr lang="en-US" sz="2000" dirty="0" smtClean="0">
                <a:latin typeface="+mj-lt"/>
              </a:rPr>
              <a:t>Calorie </a:t>
            </a:r>
            <a:r>
              <a:rPr lang="en-US" sz="2000" dirty="0">
                <a:latin typeface="+mj-lt"/>
              </a:rPr>
              <a:t>free</a:t>
            </a:r>
          </a:p>
          <a:p>
            <a:pPr marL="457200" indent="-457200">
              <a:spcBef>
                <a:spcPts val="1200"/>
              </a:spcBef>
              <a:buFont typeface="Arial" pitchFamily="34" charset="0"/>
              <a:buChar char="•"/>
            </a:pPr>
            <a:r>
              <a:rPr lang="en-US" sz="2000" dirty="0" smtClean="0">
                <a:latin typeface="+mj-lt"/>
              </a:rPr>
              <a:t>Fat </a:t>
            </a:r>
            <a:r>
              <a:rPr lang="en-US" sz="2000" dirty="0">
                <a:latin typeface="+mj-lt"/>
              </a:rPr>
              <a:t>free</a:t>
            </a:r>
          </a:p>
          <a:p>
            <a:pPr marL="457200" indent="-457200">
              <a:spcBef>
                <a:spcPts val="1200"/>
              </a:spcBef>
              <a:buFont typeface="Arial" pitchFamily="34" charset="0"/>
              <a:buChar char="•"/>
            </a:pPr>
            <a:r>
              <a:rPr lang="en-US" sz="2000" dirty="0" smtClean="0">
                <a:latin typeface="+mj-lt"/>
              </a:rPr>
              <a:t>Useful </a:t>
            </a:r>
            <a:r>
              <a:rPr lang="en-US" sz="2000" dirty="0">
                <a:latin typeface="+mj-lt"/>
              </a:rPr>
              <a:t>for diabetics and weight conscious</a:t>
            </a:r>
          </a:p>
          <a:p>
            <a:pPr marL="457200" indent="-457200">
              <a:spcBef>
                <a:spcPts val="1200"/>
              </a:spcBef>
              <a:buFont typeface="Arial" pitchFamily="34" charset="0"/>
              <a:buChar char="•"/>
            </a:pPr>
            <a:r>
              <a:rPr lang="en-US" sz="2000" dirty="0" smtClean="0">
                <a:latin typeface="+mj-lt"/>
              </a:rPr>
              <a:t>100-300 </a:t>
            </a:r>
            <a:r>
              <a:rPr lang="en-US" sz="2000" dirty="0">
                <a:latin typeface="+mj-lt"/>
              </a:rPr>
              <a:t>times sweeter than sugar</a:t>
            </a:r>
          </a:p>
          <a:p>
            <a:pPr marL="457200" indent="-457200">
              <a:spcBef>
                <a:spcPts val="1200"/>
              </a:spcBef>
              <a:buFont typeface="Arial" pitchFamily="34" charset="0"/>
              <a:buChar char="•"/>
            </a:pPr>
            <a:r>
              <a:rPr lang="en-US" sz="2000" dirty="0" smtClean="0">
                <a:latin typeface="+mj-lt"/>
              </a:rPr>
              <a:t>No </a:t>
            </a:r>
            <a:r>
              <a:rPr lang="en-US" sz="2000" dirty="0">
                <a:latin typeface="+mj-lt"/>
              </a:rPr>
              <a:t>bitter after taste</a:t>
            </a:r>
            <a:endParaRPr lang="en-GB" sz="2000" dirty="0">
              <a:latin typeface="+mj-lt"/>
            </a:endParaRPr>
          </a:p>
        </p:txBody>
      </p:sp>
      <p:pic>
        <p:nvPicPr>
          <p:cNvPr id="6" name="Picture 3"/>
          <p:cNvPicPr>
            <a:picLocks noChangeAspect="1" noChangeArrowheads="1"/>
          </p:cNvPicPr>
          <p:nvPr/>
        </p:nvPicPr>
        <p:blipFill>
          <a:blip r:embed="rId3" cstate="email"/>
          <a:srcRect/>
          <a:stretch>
            <a:fillRect/>
          </a:stretch>
        </p:blipFill>
        <p:spPr bwMode="auto">
          <a:xfrm>
            <a:off x="656248" y="4724400"/>
            <a:ext cx="2239352" cy="1486549"/>
          </a:xfrm>
          <a:prstGeom prst="rect">
            <a:avLst/>
          </a:prstGeom>
          <a:noFill/>
          <a:ln w="9525">
            <a:noFill/>
            <a:miter lim="800000"/>
            <a:headEnd/>
            <a:tailEnd/>
          </a:ln>
        </p:spPr>
      </p:pic>
      <p:sp>
        <p:nvSpPr>
          <p:cNvPr id="10" name="Rectangle 9"/>
          <p:cNvSpPr/>
          <p:nvPr/>
        </p:nvSpPr>
        <p:spPr>
          <a:xfrm>
            <a:off x="8686800" y="0"/>
            <a:ext cx="457200" cy="182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1" name="TextBox 10"/>
          <p:cNvSpPr txBox="1"/>
          <p:nvPr/>
        </p:nvSpPr>
        <p:spPr>
          <a:xfrm rot="16200000">
            <a:off x="8017582" y="714046"/>
            <a:ext cx="1707775" cy="369332"/>
          </a:xfrm>
          <a:prstGeom prst="rect">
            <a:avLst/>
          </a:prstGeom>
          <a:noFill/>
        </p:spPr>
        <p:txBody>
          <a:bodyPr wrap="none" rtlCol="0">
            <a:spAutoFit/>
          </a:bodyPr>
          <a:lstStyle/>
          <a:p>
            <a:r>
              <a:rPr lang="en-US" dirty="0" err="1" smtClean="0">
                <a:solidFill>
                  <a:schemeClr val="bg1"/>
                </a:solidFill>
              </a:rPr>
              <a:t>Glycemic</a:t>
            </a:r>
            <a:r>
              <a:rPr lang="en-US" dirty="0" smtClean="0">
                <a:solidFill>
                  <a:schemeClr val="bg1"/>
                </a:solidFill>
              </a:rPr>
              <a:t> Health</a:t>
            </a:r>
            <a:endParaRPr lang="en-US" dirty="0">
              <a:solidFill>
                <a:schemeClr val="bg1"/>
              </a:solidFill>
            </a:endParaRPr>
          </a:p>
        </p:txBody>
      </p:sp>
      <p:pic>
        <p:nvPicPr>
          <p:cNvPr id="9" name="Picture 8" descr="sachet.jpg"/>
          <p:cNvPicPr>
            <a:picLocks noChangeAspect="1"/>
          </p:cNvPicPr>
          <p:nvPr/>
        </p:nvPicPr>
        <p:blipFill>
          <a:blip r:embed="rId4" cstate="print"/>
          <a:srcRect l="38333" t="18750" r="36667" b="23750"/>
          <a:stretch>
            <a:fillRect/>
          </a:stretch>
        </p:blipFill>
        <p:spPr>
          <a:xfrm>
            <a:off x="5715000" y="1295400"/>
            <a:ext cx="2743200" cy="4206240"/>
          </a:xfrm>
          <a:prstGeom prst="rect">
            <a:avLst/>
          </a:prstGeom>
        </p:spPr>
      </p:pic>
      <p:sp>
        <p:nvSpPr>
          <p:cNvPr id="12" name="Rectangle 11"/>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Kapil\Vestige\CNT\Products\Fitness.jpg"/>
          <p:cNvPicPr>
            <a:picLocks noChangeAspect="1" noChangeArrowheads="1"/>
          </p:cNvPicPr>
          <p:nvPr/>
        </p:nvPicPr>
        <p:blipFill>
          <a:blip r:embed="rId2" cstate="print"/>
          <a:srcRect l="4667" r="2000"/>
          <a:stretch>
            <a:fillRect/>
          </a:stretch>
        </p:blipFill>
        <p:spPr bwMode="auto">
          <a:xfrm>
            <a:off x="0" y="0"/>
            <a:ext cx="9144000" cy="6858000"/>
          </a:xfrm>
          <a:prstGeom prst="rect">
            <a:avLst/>
          </a:prstGeom>
          <a:noFill/>
        </p:spPr>
      </p:pic>
      <p:sp>
        <p:nvSpPr>
          <p:cNvPr id="4" name="Rounded Rectangle 3"/>
          <p:cNvSpPr/>
          <p:nvPr/>
        </p:nvSpPr>
        <p:spPr>
          <a:xfrm>
            <a:off x="1962150" y="457200"/>
            <a:ext cx="5219700" cy="762000"/>
          </a:xfrm>
          <a:prstGeom prst="roundRect">
            <a:avLst/>
          </a:prstGeom>
          <a:solidFill>
            <a:schemeClr val="bg2"/>
          </a:solidFill>
          <a:ln>
            <a:solidFill>
              <a:srgbClr val="C00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41077" y="511314"/>
            <a:ext cx="5121723"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FITNESS + DIET</a:t>
            </a:r>
            <a:endParaRPr lang="en-GB" sz="4000" b="1" spc="1000" dirty="0">
              <a:latin typeface="+mj-lt"/>
            </a:endParaRPr>
          </a:p>
        </p:txBody>
      </p:sp>
      <p:pic>
        <p:nvPicPr>
          <p:cNvPr id="2" name="Picture 1" descr="slimming-capsules new.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19600" y="2667000"/>
            <a:ext cx="1676400" cy="314406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3400" y="1219200"/>
            <a:ext cx="4660250" cy="461665"/>
          </a:xfrm>
          <a:prstGeom prst="rect">
            <a:avLst/>
          </a:prstGeom>
          <a:noFill/>
          <a:ln w="9525">
            <a:noFill/>
            <a:miter lim="800000"/>
            <a:headEnd/>
            <a:tailEnd/>
          </a:ln>
        </p:spPr>
        <p:txBody>
          <a:bodyPr wrap="none">
            <a:spAutoFit/>
          </a:bodyPr>
          <a:lstStyle/>
          <a:p>
            <a:r>
              <a:rPr lang="en-GB" sz="2400" dirty="0" smtClean="0">
                <a:solidFill>
                  <a:srgbClr val="FF0000"/>
                </a:solidFill>
                <a:latin typeface="+mj-lt"/>
              </a:rPr>
              <a:t>IMPORTANCE OF FITNESS AND DIET</a:t>
            </a:r>
            <a:endParaRPr lang="en-GB" sz="2400" dirty="0">
              <a:solidFill>
                <a:srgbClr val="FF0000"/>
              </a:solidFill>
              <a:latin typeface="+mj-lt"/>
            </a:endParaRPr>
          </a:p>
        </p:txBody>
      </p:sp>
      <p:sp>
        <p:nvSpPr>
          <p:cNvPr id="6" name="Rectangle 5"/>
          <p:cNvSpPr/>
          <p:nvPr/>
        </p:nvSpPr>
        <p:spPr>
          <a:xfrm>
            <a:off x="8686800" y="0"/>
            <a:ext cx="457200"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8148963" y="616828"/>
            <a:ext cx="1445011" cy="369332"/>
          </a:xfrm>
          <a:prstGeom prst="rect">
            <a:avLst/>
          </a:prstGeom>
          <a:noFill/>
        </p:spPr>
        <p:txBody>
          <a:bodyPr wrap="none" rtlCol="0">
            <a:spAutoFit/>
          </a:bodyPr>
          <a:lstStyle/>
          <a:p>
            <a:r>
              <a:rPr lang="en-US" dirty="0" smtClean="0">
                <a:solidFill>
                  <a:schemeClr val="bg1"/>
                </a:solidFill>
              </a:rPr>
              <a:t>Fitness + Diet</a:t>
            </a:r>
            <a:endParaRPr lang="en-US" dirty="0">
              <a:solidFill>
                <a:schemeClr val="bg1"/>
              </a:solidFill>
            </a:endParaRPr>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7" name="Rectangle 4"/>
          <p:cNvSpPr>
            <a:spLocks noChangeArrowheads="1"/>
          </p:cNvSpPr>
          <p:nvPr/>
        </p:nvSpPr>
        <p:spPr bwMode="auto">
          <a:xfrm>
            <a:off x="457200" y="1676400"/>
            <a:ext cx="8077200" cy="4555093"/>
          </a:xfrm>
          <a:prstGeom prst="rect">
            <a:avLst/>
          </a:prstGeom>
          <a:noFill/>
          <a:ln w="9525">
            <a:noFill/>
            <a:miter lim="800000"/>
            <a:headEnd/>
            <a:tailEnd/>
          </a:ln>
        </p:spPr>
        <p:txBody>
          <a:bodyPr wrap="square">
            <a:spAutoFit/>
          </a:bodyPr>
          <a:lstStyle/>
          <a:p>
            <a:pPr marL="342900" indent="-342900">
              <a:spcBef>
                <a:spcPts val="1200"/>
              </a:spcBef>
              <a:buFont typeface="Arial" pitchFamily="34" charset="0"/>
              <a:buChar char="•"/>
            </a:pPr>
            <a:r>
              <a:rPr lang="en-US" sz="2000" dirty="0" smtClean="0">
                <a:latin typeface="+mj-lt"/>
              </a:rPr>
              <a:t>Right nutrition and physical activity are key to a healthy mind and body</a:t>
            </a:r>
          </a:p>
          <a:p>
            <a:pPr marL="342900" indent="-342900">
              <a:spcBef>
                <a:spcPts val="1200"/>
              </a:spcBef>
              <a:buFont typeface="Arial" pitchFamily="34" charset="0"/>
              <a:buChar char="•"/>
            </a:pPr>
            <a:r>
              <a:rPr lang="en-US" sz="2000" dirty="0" smtClean="0"/>
              <a:t>Fitness can make all the difference in how your body looks and feels</a:t>
            </a:r>
          </a:p>
          <a:p>
            <a:pPr marL="342900" indent="-342900" algn="just">
              <a:spcBef>
                <a:spcPts val="1200"/>
              </a:spcBef>
              <a:buFont typeface="Arial" pitchFamily="34" charset="0"/>
              <a:buChar char="•"/>
            </a:pPr>
            <a:r>
              <a:rPr lang="en-US" sz="2000" dirty="0" smtClean="0"/>
              <a:t>Gaining control over your weight improves your self-esteem and renews your confidence </a:t>
            </a:r>
          </a:p>
          <a:p>
            <a:pPr marL="342900" indent="-342900">
              <a:spcBef>
                <a:spcPts val="1200"/>
              </a:spcBef>
              <a:buFont typeface="Arial" pitchFamily="34" charset="0"/>
              <a:buChar char="•"/>
            </a:pPr>
            <a:r>
              <a:rPr lang="en-US" sz="2000" dirty="0" smtClean="0">
                <a:latin typeface="+mj-lt"/>
              </a:rPr>
              <a:t>Increased or over weight may also be associated with several other health conditions:</a:t>
            </a:r>
          </a:p>
          <a:p>
            <a:pPr marL="800100" lvl="1" indent="-342900">
              <a:spcBef>
                <a:spcPts val="1200"/>
              </a:spcBef>
              <a:buFont typeface="Wingdings" pitchFamily="2" charset="2"/>
              <a:buChar char="Ø"/>
            </a:pPr>
            <a:r>
              <a:rPr lang="en-US" dirty="0" smtClean="0">
                <a:latin typeface="+mj-lt"/>
              </a:rPr>
              <a:t>High blood pressure </a:t>
            </a:r>
          </a:p>
          <a:p>
            <a:pPr marL="800100" lvl="1" indent="-342900">
              <a:spcBef>
                <a:spcPts val="1200"/>
              </a:spcBef>
              <a:buFont typeface="Wingdings" pitchFamily="2" charset="2"/>
              <a:buChar char="Ø"/>
            </a:pPr>
            <a:r>
              <a:rPr lang="en-US" dirty="0" smtClean="0">
                <a:latin typeface="+mj-lt"/>
              </a:rPr>
              <a:t>High cholesterol </a:t>
            </a:r>
          </a:p>
          <a:p>
            <a:pPr marL="800100" lvl="1" indent="-342900">
              <a:spcBef>
                <a:spcPts val="1200"/>
              </a:spcBef>
              <a:buFont typeface="Wingdings" pitchFamily="2" charset="2"/>
              <a:buChar char="Ø"/>
            </a:pPr>
            <a:r>
              <a:rPr lang="en-US" dirty="0" smtClean="0">
                <a:latin typeface="+mj-lt"/>
              </a:rPr>
              <a:t>Type 2 diabetes </a:t>
            </a:r>
          </a:p>
          <a:p>
            <a:pPr marL="800100" lvl="1" indent="-342900">
              <a:spcBef>
                <a:spcPts val="1200"/>
              </a:spcBef>
              <a:buFont typeface="Wingdings" pitchFamily="2" charset="2"/>
              <a:buChar char="Ø"/>
            </a:pPr>
            <a:r>
              <a:rPr lang="en-US" dirty="0" smtClean="0">
                <a:latin typeface="+mj-lt"/>
              </a:rPr>
              <a:t>Sleep disorders</a:t>
            </a:r>
          </a:p>
          <a:p>
            <a:pPr marL="800100" lvl="1" indent="-342900">
              <a:spcBef>
                <a:spcPts val="1200"/>
              </a:spcBef>
              <a:buFont typeface="Wingdings" pitchFamily="2" charset="2"/>
              <a:buChar char="Ø"/>
            </a:pPr>
            <a:r>
              <a:rPr lang="en-US" dirty="0" smtClean="0">
                <a:latin typeface="+mj-lt"/>
              </a:rPr>
              <a:t>Respiratory problems</a:t>
            </a:r>
          </a:p>
        </p:txBody>
      </p:sp>
      <p:sp>
        <p:nvSpPr>
          <p:cNvPr id="10" name="Action Button: Document 9">
            <a:hlinkClick r:id="rId2" action="ppaction://hlinkpres?slideindex=1&amp;slidetitle=What is meant by being Overweight?" highlightClick="1"/>
          </p:cNvPr>
          <p:cNvSpPr/>
          <p:nvPr/>
        </p:nvSpPr>
        <p:spPr>
          <a:xfrm>
            <a:off x="40386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BMI</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3400" y="1219200"/>
            <a:ext cx="3611836" cy="461665"/>
          </a:xfrm>
          <a:prstGeom prst="rect">
            <a:avLst/>
          </a:prstGeom>
          <a:noFill/>
          <a:ln w="9525">
            <a:noFill/>
            <a:miter lim="800000"/>
            <a:headEnd/>
            <a:tailEnd/>
          </a:ln>
        </p:spPr>
        <p:txBody>
          <a:bodyPr wrap="none">
            <a:spAutoFit/>
          </a:bodyPr>
          <a:lstStyle/>
          <a:p>
            <a:r>
              <a:rPr lang="en-GB" sz="2400" dirty="0">
                <a:solidFill>
                  <a:srgbClr val="FF0000"/>
                </a:solidFill>
                <a:latin typeface="+mj-lt"/>
              </a:rPr>
              <a:t>VESTIGE PROTEIN POWDER</a:t>
            </a:r>
          </a:p>
        </p:txBody>
      </p:sp>
      <p:sp>
        <p:nvSpPr>
          <p:cNvPr id="4" name="Rectangle 3"/>
          <p:cNvSpPr>
            <a:spLocks noChangeArrowheads="1"/>
          </p:cNvSpPr>
          <p:nvPr/>
        </p:nvSpPr>
        <p:spPr bwMode="auto">
          <a:xfrm>
            <a:off x="609600" y="1796296"/>
            <a:ext cx="4343400" cy="2246769"/>
          </a:xfrm>
          <a:prstGeom prst="rect">
            <a:avLst/>
          </a:prstGeom>
          <a:noFill/>
          <a:ln w="9525">
            <a:noFill/>
            <a:miter lim="800000"/>
            <a:headEnd/>
            <a:tailEnd/>
          </a:ln>
        </p:spPr>
        <p:txBody>
          <a:bodyPr>
            <a:spAutoFit/>
          </a:bodyPr>
          <a:lstStyle/>
          <a:p>
            <a:pPr marL="457200" indent="-457200">
              <a:spcBef>
                <a:spcPts val="600"/>
              </a:spcBef>
              <a:buFont typeface="Arial" pitchFamily="34" charset="0"/>
              <a:buChar char="•"/>
              <a:tabLst>
                <a:tab pos="457200" algn="l"/>
              </a:tabLst>
            </a:pPr>
            <a:r>
              <a:rPr lang="en-US" sz="2000" dirty="0" smtClean="0">
                <a:latin typeface="+mj-lt"/>
              </a:rPr>
              <a:t>Rich </a:t>
            </a:r>
            <a:r>
              <a:rPr lang="en-US" sz="2000" dirty="0">
                <a:latin typeface="+mj-lt"/>
              </a:rPr>
              <a:t>source of 20 amino </a:t>
            </a:r>
            <a:r>
              <a:rPr lang="en-US" sz="2000" dirty="0" smtClean="0">
                <a:latin typeface="+mj-lt"/>
              </a:rPr>
              <a:t>acids</a:t>
            </a:r>
            <a:endParaRPr lang="en-US" sz="2000" dirty="0">
              <a:latin typeface="+mj-lt"/>
            </a:endParaRPr>
          </a:p>
          <a:p>
            <a:pPr marL="457200" indent="-457200">
              <a:spcBef>
                <a:spcPts val="600"/>
              </a:spcBef>
              <a:buFont typeface="Arial" pitchFamily="34" charset="0"/>
              <a:buChar char="•"/>
              <a:tabLst>
                <a:tab pos="457200" algn="l"/>
              </a:tabLst>
            </a:pPr>
            <a:r>
              <a:rPr lang="en-US" sz="2000" dirty="0" smtClean="0">
                <a:latin typeface="+mj-lt"/>
              </a:rPr>
              <a:t>Contains </a:t>
            </a:r>
            <a:r>
              <a:rPr lang="en-US" sz="2000" dirty="0">
                <a:latin typeface="+mj-lt"/>
              </a:rPr>
              <a:t>Whey Protein and Soy </a:t>
            </a:r>
            <a:r>
              <a:rPr lang="en-US" sz="2000" dirty="0" smtClean="0">
                <a:latin typeface="+mj-lt"/>
              </a:rPr>
              <a:t>Isolate</a:t>
            </a:r>
          </a:p>
          <a:p>
            <a:pPr marL="457200" indent="-457200">
              <a:spcBef>
                <a:spcPts val="600"/>
              </a:spcBef>
              <a:buFont typeface="Arial" pitchFamily="34" charset="0"/>
              <a:buChar char="•"/>
              <a:tabLst>
                <a:tab pos="457200" algn="l"/>
              </a:tabLst>
            </a:pPr>
            <a:r>
              <a:rPr lang="en-US" sz="2000" dirty="0" smtClean="0">
                <a:latin typeface="+mj-lt"/>
              </a:rPr>
              <a:t>Low in fat </a:t>
            </a:r>
            <a:r>
              <a:rPr lang="en-US" sz="2000" dirty="0">
                <a:latin typeface="+mj-lt"/>
              </a:rPr>
              <a:t>&amp; </a:t>
            </a:r>
            <a:r>
              <a:rPr lang="en-US" sz="2000" dirty="0" smtClean="0">
                <a:latin typeface="+mj-lt"/>
              </a:rPr>
              <a:t>high in protein</a:t>
            </a:r>
          </a:p>
          <a:p>
            <a:pPr marL="457200" indent="-457200">
              <a:spcBef>
                <a:spcPts val="600"/>
              </a:spcBef>
              <a:buFont typeface="Arial" pitchFamily="34" charset="0"/>
              <a:buChar char="•"/>
              <a:tabLst>
                <a:tab pos="457200" algn="l"/>
              </a:tabLst>
            </a:pPr>
            <a:r>
              <a:rPr lang="en-US" sz="2000" dirty="0" smtClean="0">
                <a:latin typeface="+mj-lt"/>
              </a:rPr>
              <a:t>Easy </a:t>
            </a:r>
            <a:r>
              <a:rPr lang="en-US" sz="2000" dirty="0">
                <a:latin typeface="+mj-lt"/>
              </a:rPr>
              <a:t>to </a:t>
            </a:r>
            <a:r>
              <a:rPr lang="en-US" sz="2000" dirty="0" smtClean="0">
                <a:latin typeface="+mj-lt"/>
              </a:rPr>
              <a:t>digest</a:t>
            </a:r>
          </a:p>
          <a:p>
            <a:pPr marL="457200" indent="-457200">
              <a:spcBef>
                <a:spcPts val="600"/>
              </a:spcBef>
              <a:buFont typeface="Arial" pitchFamily="34" charset="0"/>
              <a:buChar char="•"/>
              <a:tabLst>
                <a:tab pos="457200" algn="l"/>
              </a:tabLst>
            </a:pPr>
            <a:r>
              <a:rPr lang="en-US" sz="2000" dirty="0" smtClean="0">
                <a:latin typeface="+mj-lt"/>
              </a:rPr>
              <a:t>Aids </a:t>
            </a:r>
            <a:r>
              <a:rPr lang="en-US" sz="2000" dirty="0">
                <a:latin typeface="+mj-lt"/>
              </a:rPr>
              <a:t>in weight management</a:t>
            </a:r>
            <a:endParaRPr lang="en-GB" sz="2000" dirty="0">
              <a:latin typeface="+mj-lt"/>
            </a:endParaRPr>
          </a:p>
        </p:txBody>
      </p:sp>
      <p:pic>
        <p:nvPicPr>
          <p:cNvPr id="7" name="Picture 6" descr="C:\Documents and Settings\Administrator\Desktop\jpg\Protain Powder.jpg"/>
          <p:cNvPicPr>
            <a:picLocks noChangeAspect="1" noChangeArrowheads="1"/>
          </p:cNvPicPr>
          <p:nvPr/>
        </p:nvPicPr>
        <p:blipFill>
          <a:blip r:embed="rId2" cstate="email"/>
          <a:srcRect/>
          <a:stretch>
            <a:fillRect/>
          </a:stretch>
        </p:blipFill>
        <p:spPr bwMode="auto">
          <a:xfrm>
            <a:off x="5410200" y="1410528"/>
            <a:ext cx="2667000" cy="4029489"/>
          </a:xfrm>
          <a:prstGeom prst="rect">
            <a:avLst/>
          </a:prstGeom>
          <a:noFill/>
        </p:spPr>
      </p:pic>
      <p:sp>
        <p:nvSpPr>
          <p:cNvPr id="6" name="Rectangle 5"/>
          <p:cNvSpPr/>
          <p:nvPr/>
        </p:nvSpPr>
        <p:spPr>
          <a:xfrm>
            <a:off x="8686800" y="0"/>
            <a:ext cx="457200"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8148963" y="616828"/>
            <a:ext cx="1445011" cy="369332"/>
          </a:xfrm>
          <a:prstGeom prst="rect">
            <a:avLst/>
          </a:prstGeom>
          <a:noFill/>
        </p:spPr>
        <p:txBody>
          <a:bodyPr wrap="none" rtlCol="0">
            <a:spAutoFit/>
          </a:bodyPr>
          <a:lstStyle/>
          <a:p>
            <a:r>
              <a:rPr lang="en-US" dirty="0" smtClean="0">
                <a:solidFill>
                  <a:schemeClr val="bg1"/>
                </a:solidFill>
              </a:rPr>
              <a:t>Fitness + Diet</a:t>
            </a:r>
            <a:endParaRPr lang="en-US" dirty="0">
              <a:solidFill>
                <a:schemeClr val="bg1"/>
              </a:solidFill>
            </a:endParaRPr>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0" name="Action Button: Document 9">
            <a:hlinkClick r:id="rId3" action="ppaction://hlinkpres?slideindex=1&amp;slidetitle=VESTIGE  PROTEIN POWDER" highlightClick="1"/>
          </p:cNvPr>
          <p:cNvSpPr/>
          <p:nvPr/>
        </p:nvSpPr>
        <p:spPr>
          <a:xfrm>
            <a:off x="39624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3400" y="1371600"/>
            <a:ext cx="4364446" cy="461665"/>
          </a:xfrm>
          <a:prstGeom prst="rect">
            <a:avLst/>
          </a:prstGeom>
          <a:noFill/>
          <a:ln w="9525">
            <a:noFill/>
            <a:miter lim="800000"/>
            <a:headEnd/>
            <a:tailEnd/>
          </a:ln>
        </p:spPr>
        <p:txBody>
          <a:bodyPr wrap="none">
            <a:spAutoFit/>
          </a:bodyPr>
          <a:lstStyle/>
          <a:p>
            <a:r>
              <a:rPr lang="en-GB" sz="2400" dirty="0">
                <a:solidFill>
                  <a:srgbClr val="FF0000"/>
                </a:solidFill>
                <a:latin typeface="+mj-lt"/>
              </a:rPr>
              <a:t>VESTIGE </a:t>
            </a:r>
            <a:r>
              <a:rPr lang="en-GB" sz="2400" dirty="0" smtClean="0">
                <a:solidFill>
                  <a:srgbClr val="FF0000"/>
                </a:solidFill>
                <a:latin typeface="+mj-lt"/>
              </a:rPr>
              <a:t>HOODIA PLUS </a:t>
            </a:r>
            <a:r>
              <a:rPr lang="en-GB" sz="2400" dirty="0">
                <a:solidFill>
                  <a:srgbClr val="FF0000"/>
                </a:solidFill>
                <a:latin typeface="+mj-lt"/>
              </a:rPr>
              <a:t>CAPSULES</a:t>
            </a:r>
          </a:p>
        </p:txBody>
      </p:sp>
      <p:sp>
        <p:nvSpPr>
          <p:cNvPr id="4" name="Rectangle 3"/>
          <p:cNvSpPr>
            <a:spLocks noChangeArrowheads="1"/>
          </p:cNvSpPr>
          <p:nvPr/>
        </p:nvSpPr>
        <p:spPr bwMode="auto">
          <a:xfrm>
            <a:off x="609600" y="2057400"/>
            <a:ext cx="4191000" cy="2708434"/>
          </a:xfrm>
          <a:prstGeom prst="rect">
            <a:avLst/>
          </a:prstGeom>
          <a:noFill/>
          <a:ln w="9525">
            <a:noFill/>
            <a:miter lim="800000"/>
            <a:headEnd/>
            <a:tailEnd/>
          </a:ln>
        </p:spPr>
        <p:txBody>
          <a:bodyPr>
            <a:spAutoFit/>
          </a:bodyPr>
          <a:lstStyle/>
          <a:p>
            <a:pPr marL="400050" indent="-400050">
              <a:spcBef>
                <a:spcPts val="1200"/>
              </a:spcBef>
              <a:buFont typeface="Arial" pitchFamily="34" charset="0"/>
              <a:buChar char="•"/>
              <a:tabLst>
                <a:tab pos="400050" algn="l"/>
              </a:tabLst>
            </a:pPr>
            <a:r>
              <a:rPr lang="en-US" sz="2000" dirty="0" smtClean="0">
                <a:latin typeface="+mj-lt"/>
              </a:rPr>
              <a:t>Naturally </a:t>
            </a:r>
            <a:r>
              <a:rPr lang="en-US" sz="2000" dirty="0">
                <a:latin typeface="+mj-lt"/>
              </a:rPr>
              <a:t>suppresses </a:t>
            </a:r>
            <a:r>
              <a:rPr lang="en-US" sz="2000" dirty="0" smtClean="0">
                <a:latin typeface="+mj-lt"/>
              </a:rPr>
              <a:t>appetite</a:t>
            </a:r>
          </a:p>
          <a:p>
            <a:pPr marL="400050" indent="-400050">
              <a:spcBef>
                <a:spcPts val="1200"/>
              </a:spcBef>
              <a:buFont typeface="Arial" pitchFamily="34" charset="0"/>
              <a:buChar char="•"/>
              <a:tabLst>
                <a:tab pos="400050" algn="l"/>
              </a:tabLst>
            </a:pPr>
            <a:r>
              <a:rPr lang="en-US" sz="2000" dirty="0" smtClean="0">
                <a:latin typeface="+mj-lt"/>
              </a:rPr>
              <a:t>Converts </a:t>
            </a:r>
            <a:r>
              <a:rPr lang="en-US" sz="2000" dirty="0">
                <a:latin typeface="+mj-lt"/>
              </a:rPr>
              <a:t>fat into </a:t>
            </a:r>
            <a:r>
              <a:rPr lang="en-US" sz="2000" dirty="0" smtClean="0">
                <a:latin typeface="+mj-lt"/>
              </a:rPr>
              <a:t>usable energy</a:t>
            </a:r>
          </a:p>
          <a:p>
            <a:pPr marL="400050" indent="-400050">
              <a:spcBef>
                <a:spcPts val="1200"/>
              </a:spcBef>
              <a:buFont typeface="Arial" pitchFamily="34" charset="0"/>
              <a:buChar char="•"/>
              <a:tabLst>
                <a:tab pos="400050" algn="l"/>
              </a:tabLst>
            </a:pPr>
            <a:r>
              <a:rPr lang="en-US" sz="2000" dirty="0" smtClean="0">
                <a:latin typeface="+mj-lt"/>
              </a:rPr>
              <a:t>Increases </a:t>
            </a:r>
            <a:r>
              <a:rPr lang="en-US" sz="2000" dirty="0">
                <a:latin typeface="+mj-lt"/>
              </a:rPr>
              <a:t>stamina and </a:t>
            </a:r>
            <a:r>
              <a:rPr lang="en-US" sz="2000" dirty="0" smtClean="0">
                <a:latin typeface="+mj-lt"/>
              </a:rPr>
              <a:t>endurance</a:t>
            </a:r>
          </a:p>
          <a:p>
            <a:pPr marL="400050" indent="-400050">
              <a:spcBef>
                <a:spcPts val="1200"/>
              </a:spcBef>
              <a:buFont typeface="Arial" pitchFamily="34" charset="0"/>
              <a:buChar char="•"/>
              <a:tabLst>
                <a:tab pos="400050" algn="l"/>
              </a:tabLst>
            </a:pPr>
            <a:r>
              <a:rPr lang="en-US" sz="2000" dirty="0" smtClean="0">
                <a:latin typeface="+mj-lt"/>
              </a:rPr>
              <a:t>Improves metabolism</a:t>
            </a:r>
          </a:p>
          <a:p>
            <a:pPr marL="400050" indent="-400050">
              <a:spcBef>
                <a:spcPts val="1200"/>
              </a:spcBef>
              <a:buFont typeface="Arial" pitchFamily="34" charset="0"/>
              <a:buChar char="•"/>
              <a:tabLst>
                <a:tab pos="400050" algn="l"/>
              </a:tabLst>
            </a:pPr>
            <a:r>
              <a:rPr lang="en-US" sz="2000" dirty="0" smtClean="0">
                <a:latin typeface="+mj-lt"/>
              </a:rPr>
              <a:t>Strengthens immunity</a:t>
            </a:r>
          </a:p>
          <a:p>
            <a:pPr marL="400050" indent="-400050">
              <a:spcBef>
                <a:spcPts val="1200"/>
              </a:spcBef>
              <a:buFont typeface="Arial" pitchFamily="34" charset="0"/>
              <a:buChar char="•"/>
              <a:tabLst>
                <a:tab pos="400050" algn="l"/>
              </a:tabLst>
            </a:pPr>
            <a:r>
              <a:rPr lang="en-US" sz="2000" dirty="0" smtClean="0">
                <a:latin typeface="+mj-lt"/>
              </a:rPr>
              <a:t>Helps </a:t>
            </a:r>
            <a:r>
              <a:rPr lang="en-US" sz="2000" dirty="0">
                <a:latin typeface="+mj-lt"/>
              </a:rPr>
              <a:t>in weight </a:t>
            </a:r>
            <a:r>
              <a:rPr lang="en-US" sz="2000" dirty="0" smtClean="0">
                <a:latin typeface="+mj-lt"/>
              </a:rPr>
              <a:t>management</a:t>
            </a:r>
          </a:p>
        </p:txBody>
      </p:sp>
      <p:sp>
        <p:nvSpPr>
          <p:cNvPr id="9" name="Rectangle 8"/>
          <p:cNvSpPr/>
          <p:nvPr/>
        </p:nvSpPr>
        <p:spPr>
          <a:xfrm>
            <a:off x="8686800" y="0"/>
            <a:ext cx="457200" cy="1600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0" name="TextBox 9"/>
          <p:cNvSpPr txBox="1"/>
          <p:nvPr/>
        </p:nvSpPr>
        <p:spPr>
          <a:xfrm rot="16200000">
            <a:off x="8148963" y="616828"/>
            <a:ext cx="1445011" cy="369332"/>
          </a:xfrm>
          <a:prstGeom prst="rect">
            <a:avLst/>
          </a:prstGeom>
          <a:noFill/>
        </p:spPr>
        <p:txBody>
          <a:bodyPr wrap="none" rtlCol="0">
            <a:spAutoFit/>
          </a:bodyPr>
          <a:lstStyle/>
          <a:p>
            <a:r>
              <a:rPr lang="en-US" dirty="0" smtClean="0">
                <a:solidFill>
                  <a:schemeClr val="bg1"/>
                </a:solidFill>
              </a:rPr>
              <a:t>Fitness + Diet</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12" name="Picture 11" descr="slimming-capsules new.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38800" y="1219200"/>
            <a:ext cx="2362200" cy="4430279"/>
          </a:xfrm>
          <a:prstGeom prst="rect">
            <a:avLst/>
          </a:prstGeom>
        </p:spPr>
      </p:pic>
      <p:pic>
        <p:nvPicPr>
          <p:cNvPr id="8" name="Picture 4" descr="D:\vestige\Hoodia\reference images\hoodia_gordonii_plant.jpg">
            <a:hlinkClick r:id="rId3" action="ppaction://hlinkpres?slideindex=1&amp;slidetitle="/>
          </p:cNvPr>
          <p:cNvPicPr>
            <a:picLocks noChangeAspect="1" noChangeArrowheads="1"/>
          </p:cNvPicPr>
          <p:nvPr/>
        </p:nvPicPr>
        <p:blipFill>
          <a:blip r:embed="rId4"/>
          <a:srcRect/>
          <a:stretch>
            <a:fillRect/>
          </a:stretch>
        </p:blipFill>
        <p:spPr bwMode="auto">
          <a:xfrm>
            <a:off x="533400" y="4953000"/>
            <a:ext cx="1066800" cy="1200150"/>
          </a:xfrm>
          <a:prstGeom prst="rect">
            <a:avLst/>
          </a:prstGeom>
          <a:noFill/>
          <a:ln w="9525">
            <a:noFill/>
            <a:miter lim="800000"/>
            <a:headEnd/>
            <a:tailEnd/>
          </a:ln>
        </p:spPr>
      </p:pic>
      <p:pic>
        <p:nvPicPr>
          <p:cNvPr id="13" name="Picture 4" descr="D:\vestige\Hoodia\reference images\garcinia.jpg">
            <a:hlinkClick r:id="rId5" action="ppaction://hlinkpres?slideindex=1&amp;slidetitle="/>
          </p:cNvPr>
          <p:cNvPicPr>
            <a:picLocks noChangeAspect="1" noChangeArrowheads="1"/>
          </p:cNvPicPr>
          <p:nvPr/>
        </p:nvPicPr>
        <p:blipFill>
          <a:blip r:embed="rId6"/>
          <a:srcRect/>
          <a:stretch>
            <a:fillRect/>
          </a:stretch>
        </p:blipFill>
        <p:spPr bwMode="auto">
          <a:xfrm>
            <a:off x="1828800" y="4953000"/>
            <a:ext cx="1143000" cy="1219200"/>
          </a:xfrm>
          <a:prstGeom prst="rect">
            <a:avLst/>
          </a:prstGeom>
          <a:ln>
            <a:noFill/>
          </a:ln>
          <a:effectLst>
            <a:outerShdw blurRad="292100" dist="139700" dir="2700000" algn="tl" rotWithShape="0">
              <a:srgbClr val="333333">
                <a:alpha val="65000"/>
              </a:srgbClr>
            </a:outerShdw>
          </a:effectLst>
        </p:spPr>
      </p:pic>
      <p:pic>
        <p:nvPicPr>
          <p:cNvPr id="14" name="Picture 4" descr="D:\vestige\Hoodia\reference images\Coleus-Forskohlii.jpg">
            <a:hlinkClick r:id="rId7" action="ppaction://hlinkpres?slideindex=1&amp;slidetitle="/>
          </p:cNvPr>
          <p:cNvPicPr>
            <a:picLocks noChangeAspect="1" noChangeArrowheads="1"/>
          </p:cNvPicPr>
          <p:nvPr/>
        </p:nvPicPr>
        <p:blipFill>
          <a:blip r:embed="rId8"/>
          <a:srcRect/>
          <a:stretch>
            <a:fillRect/>
          </a:stretch>
        </p:blipFill>
        <p:spPr bwMode="auto">
          <a:xfrm>
            <a:off x="3200400" y="4953000"/>
            <a:ext cx="1066800" cy="1219200"/>
          </a:xfrm>
          <a:prstGeom prst="rect">
            <a:avLst/>
          </a:prstGeom>
          <a:noFill/>
          <a:ln w="9525">
            <a:noFill/>
            <a:miter lim="800000"/>
            <a:headEnd/>
            <a:tailEnd/>
          </a:ln>
        </p:spPr>
      </p:pic>
      <p:sp>
        <p:nvSpPr>
          <p:cNvPr id="15" name="Action Button: Movie 14">
            <a:hlinkClick r:id="rId9" action="ppaction://hlinkfile" highlightClick="1"/>
          </p:cNvPr>
          <p:cNvSpPr/>
          <p:nvPr/>
        </p:nvSpPr>
        <p:spPr>
          <a:xfrm>
            <a:off x="27432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VEDIO</a:t>
            </a:r>
            <a:endParaRPr lang="en-US" sz="1400" dirty="0">
              <a:solidFill>
                <a:schemeClr val="tx1"/>
              </a:solidFill>
            </a:endParaRPr>
          </a:p>
        </p:txBody>
      </p:sp>
      <p:sp>
        <p:nvSpPr>
          <p:cNvPr id="16" name="Action Button: Document 15">
            <a:hlinkClick r:id="rId10" action="ppaction://hlinkpres?slideindex=1&amp;slidetitle=Slide 1" highlightClick="1"/>
          </p:cNvPr>
          <p:cNvSpPr/>
          <p:nvPr/>
        </p:nvSpPr>
        <p:spPr>
          <a:xfrm>
            <a:off x="51816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4382" t="10751" r="28681" b="8926"/>
          <a:stretch/>
        </p:blipFill>
        <p:spPr>
          <a:xfrm flipV="1">
            <a:off x="0" y="0"/>
            <a:ext cx="9144000" cy="6858000"/>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4382" t="48436" r="28681" b="8926"/>
          <a:stretch/>
        </p:blipFill>
        <p:spPr>
          <a:xfrm>
            <a:off x="0" y="3250201"/>
            <a:ext cx="9144000" cy="3640455"/>
          </a:xfrm>
          <a:prstGeom prst="rect">
            <a:avLst/>
          </a:prstGeom>
        </p:spPr>
      </p:pic>
      <p:grpSp>
        <p:nvGrpSpPr>
          <p:cNvPr id="3" name="Group 2"/>
          <p:cNvGrpSpPr/>
          <p:nvPr/>
        </p:nvGrpSpPr>
        <p:grpSpPr>
          <a:xfrm>
            <a:off x="0" y="304800"/>
            <a:ext cx="9144000" cy="5890805"/>
            <a:chOff x="0" y="304800"/>
            <a:chExt cx="9144000" cy="5890805"/>
          </a:xfrm>
        </p:grpSpPr>
        <p:pic>
          <p:nvPicPr>
            <p:cNvPr id="5" name="Picture 4" descr="immunity boost.jpg"/>
            <p:cNvPicPr>
              <a:picLocks noChangeAspect="1"/>
            </p:cNvPicPr>
            <p:nvPr/>
          </p:nvPicPr>
          <p:blipFill rotWithShape="1">
            <a:blip r:embed="rId3" cstate="print"/>
            <a:srcRect l="15392" t="1" r="20175" b="-1"/>
            <a:stretch/>
          </p:blipFill>
          <p:spPr>
            <a:xfrm>
              <a:off x="0" y="304800"/>
              <a:ext cx="9144000" cy="5890805"/>
            </a:xfrm>
            <a:prstGeom prst="rect">
              <a:avLst/>
            </a:prstGeom>
          </p:spPr>
        </p:pic>
        <p:pic>
          <p:nvPicPr>
            <p:cNvPr id="7" name="Picture 1" descr="\\KAPIL-PC\Shared Folder\Pubali\Amla.png"/>
            <p:cNvPicPr>
              <a:picLocks noChangeAspect="1" noChangeArrowheads="1"/>
            </p:cNvPicPr>
            <p:nvPr/>
          </p:nvPicPr>
          <p:blipFill>
            <a:blip r:embed="rId4" cstate="screen"/>
            <a:srcRect l="8529" t="3427" r="19422" b="29444"/>
            <a:stretch>
              <a:fillRect/>
            </a:stretch>
          </p:blipFill>
          <p:spPr bwMode="auto">
            <a:xfrm>
              <a:off x="380171" y="2819400"/>
              <a:ext cx="1830457" cy="3078495"/>
            </a:xfrm>
            <a:prstGeom prst="rect">
              <a:avLst/>
            </a:prstGeom>
            <a:noFill/>
          </p:spPr>
        </p:pic>
      </p:grpSp>
      <p:sp>
        <p:nvSpPr>
          <p:cNvPr id="6" name="Rounded Rectangle 5"/>
          <p:cNvSpPr/>
          <p:nvPr/>
        </p:nvSpPr>
        <p:spPr>
          <a:xfrm>
            <a:off x="1409700" y="685800"/>
            <a:ext cx="6324600" cy="762000"/>
          </a:xfrm>
          <a:prstGeom prst="roundRect">
            <a:avLst/>
          </a:prstGeom>
          <a:solidFill>
            <a:schemeClr val="bg2"/>
          </a:solidFill>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607984" y="739914"/>
            <a:ext cx="5928033"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IMMUNITY BOOST</a:t>
            </a:r>
            <a:endParaRPr lang="en-GB" sz="4000" b="1" spc="1000" dirty="0">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1143000"/>
            <a:ext cx="3762568" cy="461665"/>
          </a:xfrm>
          <a:prstGeom prst="rect">
            <a:avLst/>
          </a:prstGeom>
          <a:noFill/>
          <a:ln w="9525">
            <a:noFill/>
            <a:miter lim="800000"/>
            <a:headEnd/>
            <a:tailEnd/>
          </a:ln>
        </p:spPr>
        <p:txBody>
          <a:bodyPr wrap="none">
            <a:spAutoFit/>
          </a:bodyPr>
          <a:lstStyle/>
          <a:p>
            <a:r>
              <a:rPr lang="en-GB" sz="2400" dirty="0" smtClean="0">
                <a:solidFill>
                  <a:srgbClr val="00B0F0"/>
                </a:solidFill>
                <a:latin typeface="+mj-lt"/>
              </a:rPr>
              <a:t>IMPORTANCE OF IMMUNITY</a:t>
            </a:r>
            <a:endParaRPr lang="en-GB" sz="2400" dirty="0">
              <a:solidFill>
                <a:srgbClr val="00B0F0"/>
              </a:solidFill>
              <a:latin typeface="+mj-lt"/>
            </a:endParaRPr>
          </a:p>
        </p:txBody>
      </p:sp>
      <p:sp>
        <p:nvSpPr>
          <p:cNvPr id="9" name="Rectangle 8"/>
          <p:cNvSpPr/>
          <p:nvPr/>
        </p:nvSpPr>
        <p:spPr>
          <a:xfrm>
            <a:off x="8686800" y="0"/>
            <a:ext cx="4572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0" name="TextBox 9"/>
          <p:cNvSpPr txBox="1"/>
          <p:nvPr/>
        </p:nvSpPr>
        <p:spPr>
          <a:xfrm rot="16200000">
            <a:off x="8034220" y="728783"/>
            <a:ext cx="1674497" cy="369332"/>
          </a:xfrm>
          <a:prstGeom prst="rect">
            <a:avLst/>
          </a:prstGeom>
          <a:noFill/>
        </p:spPr>
        <p:txBody>
          <a:bodyPr wrap="none" rtlCol="0">
            <a:spAutoFit/>
          </a:bodyPr>
          <a:lstStyle/>
          <a:p>
            <a:r>
              <a:rPr lang="en-US" dirty="0" smtClean="0">
                <a:solidFill>
                  <a:schemeClr val="bg1"/>
                </a:solidFill>
              </a:rPr>
              <a:t>Immunity Boost</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2" name="TextBox 11"/>
          <p:cNvSpPr txBox="1"/>
          <p:nvPr/>
        </p:nvSpPr>
        <p:spPr>
          <a:xfrm>
            <a:off x="304800" y="1600200"/>
            <a:ext cx="5562600" cy="4708981"/>
          </a:xfrm>
          <a:prstGeom prst="rect">
            <a:avLst/>
          </a:prstGeom>
          <a:noFill/>
        </p:spPr>
        <p:txBody>
          <a:bodyPr wrap="square" rtlCol="0">
            <a:spAutoFit/>
          </a:bodyPr>
          <a:lstStyle/>
          <a:p>
            <a:pPr marL="346075" indent="-346075" algn="just">
              <a:spcBef>
                <a:spcPts val="1200"/>
              </a:spcBef>
              <a:buFont typeface="Arial" pitchFamily="34" charset="0"/>
              <a:buChar char="•"/>
            </a:pPr>
            <a:r>
              <a:rPr lang="en-US" sz="2000" dirty="0" smtClean="0"/>
              <a:t>Human body has an ability to protect itself from infections that causes diseases – which is called immunity</a:t>
            </a:r>
          </a:p>
          <a:p>
            <a:pPr marL="346075" indent="-346075" algn="just">
              <a:spcBef>
                <a:spcPts val="1200"/>
              </a:spcBef>
              <a:buFont typeface="Arial" pitchFamily="34" charset="0"/>
              <a:buChar char="•"/>
            </a:pPr>
            <a:r>
              <a:rPr lang="en-US" sz="2000" dirty="0" smtClean="0"/>
              <a:t>A healthy immune system is vital for a healthy body, free of disease </a:t>
            </a:r>
          </a:p>
          <a:p>
            <a:pPr marL="346075" indent="-346075" algn="just">
              <a:spcBef>
                <a:spcPts val="1200"/>
              </a:spcBef>
              <a:buFont typeface="Arial" pitchFamily="34" charset="0"/>
              <a:buChar char="•"/>
            </a:pPr>
            <a:r>
              <a:rPr lang="en-US" sz="2000" dirty="0" smtClean="0"/>
              <a:t>It also helps to flush out harmful toxins from the body</a:t>
            </a:r>
          </a:p>
          <a:p>
            <a:pPr marL="346075" indent="-346075" algn="just">
              <a:spcBef>
                <a:spcPts val="1200"/>
              </a:spcBef>
              <a:buFont typeface="Arial" pitchFamily="34" charset="0"/>
              <a:buChar char="•"/>
            </a:pPr>
            <a:r>
              <a:rPr lang="en-US" sz="2000" dirty="0" smtClean="0"/>
              <a:t>Immunity starts at birth, when the mother’s first milk is expressed in the form of colostrum</a:t>
            </a:r>
          </a:p>
          <a:p>
            <a:pPr marL="346075" indent="-346075" algn="just">
              <a:spcBef>
                <a:spcPts val="1200"/>
              </a:spcBef>
              <a:buFont typeface="Arial" pitchFamily="34" charset="0"/>
              <a:buChar char="•"/>
            </a:pPr>
            <a:r>
              <a:rPr lang="en-US" sz="2000" dirty="0" smtClean="0"/>
              <a:t>Vestige offers a wide range of immunity boosting food supplements that helps build a strong immune system and supply the body with adequate nutrients </a:t>
            </a:r>
          </a:p>
        </p:txBody>
      </p:sp>
      <p:pic>
        <p:nvPicPr>
          <p:cNvPr id="7" name="Picture 6" descr="immunity.jpg"/>
          <p:cNvPicPr>
            <a:picLocks noChangeAspect="1"/>
          </p:cNvPicPr>
          <p:nvPr/>
        </p:nvPicPr>
        <p:blipFill>
          <a:blip r:embed="rId2"/>
          <a:srcRect l="19964" r="16733"/>
          <a:stretch>
            <a:fillRect/>
          </a:stretch>
        </p:blipFill>
        <p:spPr>
          <a:xfrm>
            <a:off x="6172200" y="2209800"/>
            <a:ext cx="2590800" cy="31242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1447800"/>
            <a:ext cx="1819857" cy="430887"/>
          </a:xfrm>
          <a:prstGeom prst="rect">
            <a:avLst/>
          </a:prstGeom>
          <a:noFill/>
          <a:ln w="9525">
            <a:noFill/>
            <a:miter lim="800000"/>
            <a:headEnd/>
            <a:tailEnd/>
          </a:ln>
        </p:spPr>
        <p:txBody>
          <a:bodyPr wrap="none">
            <a:spAutoFit/>
          </a:bodyPr>
          <a:lstStyle/>
          <a:p>
            <a:r>
              <a:rPr lang="en-GB" sz="2200" dirty="0">
                <a:solidFill>
                  <a:srgbClr val="00B0F0"/>
                </a:solidFill>
                <a:latin typeface="+mj-lt"/>
              </a:rPr>
              <a:t>VESTIGE NONI</a:t>
            </a:r>
          </a:p>
        </p:txBody>
      </p:sp>
      <p:sp>
        <p:nvSpPr>
          <p:cNvPr id="4" name="Rectangle 8"/>
          <p:cNvSpPr>
            <a:spLocks noChangeArrowheads="1"/>
          </p:cNvSpPr>
          <p:nvPr/>
        </p:nvSpPr>
        <p:spPr bwMode="auto">
          <a:xfrm>
            <a:off x="3810000" y="1439862"/>
            <a:ext cx="3429000" cy="430887"/>
          </a:xfrm>
          <a:prstGeom prst="rect">
            <a:avLst/>
          </a:prstGeom>
          <a:noFill/>
          <a:ln w="9525">
            <a:noFill/>
            <a:miter lim="800000"/>
            <a:headEnd/>
            <a:tailEnd/>
          </a:ln>
        </p:spPr>
        <p:txBody>
          <a:bodyPr wrap="square">
            <a:spAutoFit/>
          </a:bodyPr>
          <a:lstStyle/>
          <a:p>
            <a:r>
              <a:rPr lang="en-GB" sz="2200" dirty="0">
                <a:solidFill>
                  <a:srgbClr val="00B0F0"/>
                </a:solidFill>
                <a:latin typeface="+mj-lt"/>
              </a:rPr>
              <a:t>Benefits of  Vestige </a:t>
            </a:r>
            <a:r>
              <a:rPr lang="en-GB" sz="2200" dirty="0" smtClean="0">
                <a:solidFill>
                  <a:srgbClr val="00B0F0"/>
                </a:solidFill>
                <a:latin typeface="+mj-lt"/>
              </a:rPr>
              <a:t>NONI </a:t>
            </a:r>
            <a:endParaRPr lang="en-GB" sz="2200" dirty="0">
              <a:solidFill>
                <a:srgbClr val="00B0F0"/>
              </a:solidFill>
              <a:latin typeface="+mj-lt"/>
            </a:endParaRPr>
          </a:p>
        </p:txBody>
      </p:sp>
      <p:cxnSp>
        <p:nvCxnSpPr>
          <p:cNvPr id="5" name="Straight Connector 4"/>
          <p:cNvCxnSpPr/>
          <p:nvPr/>
        </p:nvCxnSpPr>
        <p:spPr>
          <a:xfrm rot="5400000">
            <a:off x="1639094" y="3694907"/>
            <a:ext cx="419100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3" descr="C:\Documents and Settings\All Users\Documents\new products\noni capsules copy.jpg"/>
          <p:cNvPicPr>
            <a:picLocks noChangeAspect="1" noChangeArrowheads="1"/>
          </p:cNvPicPr>
          <p:nvPr/>
        </p:nvPicPr>
        <p:blipFill>
          <a:blip r:embed="rId2" cstate="print"/>
          <a:srcRect t="304"/>
          <a:stretch>
            <a:fillRect/>
          </a:stretch>
        </p:blipFill>
        <p:spPr bwMode="auto">
          <a:xfrm>
            <a:off x="7010400" y="2133600"/>
            <a:ext cx="1960356" cy="3352800"/>
          </a:xfrm>
          <a:prstGeom prst="rect">
            <a:avLst/>
          </a:prstGeom>
          <a:noFill/>
          <a:ln w="9525">
            <a:noFill/>
            <a:miter lim="800000"/>
            <a:headEnd/>
            <a:tailEnd/>
          </a:ln>
        </p:spPr>
      </p:pic>
      <p:sp>
        <p:nvSpPr>
          <p:cNvPr id="8" name="Rectangle 9"/>
          <p:cNvSpPr>
            <a:spLocks noChangeArrowheads="1"/>
          </p:cNvSpPr>
          <p:nvPr/>
        </p:nvSpPr>
        <p:spPr bwMode="auto">
          <a:xfrm>
            <a:off x="3733800" y="1905000"/>
            <a:ext cx="3429000" cy="3477875"/>
          </a:xfrm>
          <a:prstGeom prst="rect">
            <a:avLst/>
          </a:prstGeom>
          <a:noFill/>
          <a:ln w="9525">
            <a:noFill/>
            <a:miter lim="800000"/>
            <a:headEnd/>
            <a:tailEnd/>
          </a:ln>
        </p:spPr>
        <p:txBody>
          <a:bodyPr>
            <a:spAutoFit/>
          </a:bodyPr>
          <a:lstStyle/>
          <a:p>
            <a:pPr marL="228600" indent="-228600">
              <a:buFont typeface="Arial" charset="0"/>
              <a:buChar char="•"/>
            </a:pPr>
            <a:r>
              <a:rPr lang="en-GB" sz="2000" dirty="0">
                <a:latin typeface="+mj-lt"/>
              </a:rPr>
              <a:t> Strengthens the immune system as it contains a number of essential vitamins and </a:t>
            </a:r>
            <a:r>
              <a:rPr lang="en-GB" sz="2000" dirty="0" smtClean="0">
                <a:latin typeface="+mj-lt"/>
              </a:rPr>
              <a:t>minerals</a:t>
            </a:r>
            <a:endParaRPr lang="en-GB" sz="2000" dirty="0">
              <a:latin typeface="+mj-lt"/>
            </a:endParaRPr>
          </a:p>
          <a:p>
            <a:pPr marL="228600" indent="-228600">
              <a:buFont typeface="Arial" charset="0"/>
              <a:buChar char="•"/>
            </a:pPr>
            <a:r>
              <a:rPr lang="en-GB" sz="2000" dirty="0">
                <a:latin typeface="+mj-lt"/>
              </a:rPr>
              <a:t>People suffering from respiratory problems benefit </a:t>
            </a:r>
            <a:r>
              <a:rPr lang="en-GB" sz="2000" dirty="0" smtClean="0">
                <a:latin typeface="+mj-lt"/>
              </a:rPr>
              <a:t>from its consumption</a:t>
            </a:r>
            <a:endParaRPr lang="en-GB" sz="2000" dirty="0">
              <a:latin typeface="+mj-lt"/>
            </a:endParaRPr>
          </a:p>
          <a:p>
            <a:pPr marL="228600" indent="-228600">
              <a:buFont typeface="Arial" charset="0"/>
              <a:buChar char="•"/>
            </a:pPr>
            <a:r>
              <a:rPr lang="en-GB" sz="2000" dirty="0">
                <a:latin typeface="+mj-lt"/>
              </a:rPr>
              <a:t>Helps in case of </a:t>
            </a:r>
            <a:r>
              <a:rPr lang="en-GB" sz="2000" dirty="0" smtClean="0">
                <a:latin typeface="+mj-lt"/>
              </a:rPr>
              <a:t>various skin diseases </a:t>
            </a:r>
            <a:endParaRPr lang="en-GB" sz="2000" dirty="0">
              <a:latin typeface="+mj-lt"/>
            </a:endParaRPr>
          </a:p>
          <a:p>
            <a:pPr marL="228600" indent="-228600">
              <a:buFont typeface="Arial" charset="0"/>
              <a:buChar char="•"/>
            </a:pPr>
            <a:r>
              <a:rPr lang="en-GB" sz="2000" dirty="0" smtClean="0">
                <a:latin typeface="+mj-lt"/>
              </a:rPr>
              <a:t>Helps promote a healthy digestive system </a:t>
            </a:r>
            <a:endParaRPr lang="en-GB" sz="2000" dirty="0">
              <a:latin typeface="+mj-lt"/>
            </a:endParaRPr>
          </a:p>
        </p:txBody>
      </p:sp>
      <p:sp>
        <p:nvSpPr>
          <p:cNvPr id="10" name="Rectangle 3"/>
          <p:cNvSpPr>
            <a:spLocks noChangeArrowheads="1"/>
          </p:cNvSpPr>
          <p:nvPr/>
        </p:nvSpPr>
        <p:spPr bwMode="auto">
          <a:xfrm>
            <a:off x="381000" y="1981200"/>
            <a:ext cx="2819400" cy="2246313"/>
          </a:xfrm>
          <a:prstGeom prst="rect">
            <a:avLst/>
          </a:prstGeom>
          <a:noFill/>
          <a:ln w="9525">
            <a:noFill/>
            <a:miter lim="800000"/>
            <a:headEnd/>
            <a:tailEnd/>
          </a:ln>
        </p:spPr>
        <p:txBody>
          <a:bodyPr>
            <a:spAutoFit/>
          </a:bodyPr>
          <a:lstStyle/>
          <a:p>
            <a:r>
              <a:rPr lang="en-US" sz="2000" dirty="0" err="1">
                <a:latin typeface="+mj-lt"/>
              </a:rPr>
              <a:t>Xeronine</a:t>
            </a:r>
            <a:r>
              <a:rPr lang="en-US" sz="2000" dirty="0">
                <a:latin typeface="+mj-lt"/>
              </a:rPr>
              <a:t> in </a:t>
            </a:r>
            <a:r>
              <a:rPr lang="en-US" sz="2000" dirty="0" err="1">
                <a:latin typeface="+mj-lt"/>
              </a:rPr>
              <a:t>Noni</a:t>
            </a:r>
            <a:r>
              <a:rPr lang="en-US" sz="2000" dirty="0">
                <a:latin typeface="+mj-lt"/>
              </a:rPr>
              <a:t> enlarges the pores in the walls of the human cells to enable nutrients to enter the cells easily &amp; increase the absorption of nutrients.</a:t>
            </a:r>
            <a:endParaRPr lang="en-GB" sz="2000" dirty="0">
              <a:latin typeface="+mj-lt"/>
            </a:endParaRPr>
          </a:p>
        </p:txBody>
      </p:sp>
      <p:pic>
        <p:nvPicPr>
          <p:cNvPr id="11" name="Picture 3"/>
          <p:cNvPicPr>
            <a:picLocks noChangeAspect="1" noChangeArrowheads="1"/>
          </p:cNvPicPr>
          <p:nvPr/>
        </p:nvPicPr>
        <p:blipFill>
          <a:blip r:embed="rId3" cstate="email"/>
          <a:srcRect/>
          <a:stretch>
            <a:fillRect/>
          </a:stretch>
        </p:blipFill>
        <p:spPr bwMode="auto">
          <a:xfrm>
            <a:off x="381000" y="4343400"/>
            <a:ext cx="1441450" cy="1406525"/>
          </a:xfrm>
          <a:prstGeom prst="rect">
            <a:avLst/>
          </a:prstGeom>
          <a:noFill/>
          <a:ln w="9525">
            <a:noFill/>
            <a:miter lim="800000"/>
            <a:headEnd/>
            <a:tailEnd/>
          </a:ln>
        </p:spPr>
      </p:pic>
      <p:sp>
        <p:nvSpPr>
          <p:cNvPr id="12" name="Rectangle 11"/>
          <p:cNvSpPr/>
          <p:nvPr/>
        </p:nvSpPr>
        <p:spPr>
          <a:xfrm>
            <a:off x="8686800" y="0"/>
            <a:ext cx="4572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3" name="TextBox 12"/>
          <p:cNvSpPr txBox="1"/>
          <p:nvPr/>
        </p:nvSpPr>
        <p:spPr>
          <a:xfrm rot="16200000">
            <a:off x="8034220" y="728783"/>
            <a:ext cx="1674497" cy="369332"/>
          </a:xfrm>
          <a:prstGeom prst="rect">
            <a:avLst/>
          </a:prstGeom>
          <a:noFill/>
        </p:spPr>
        <p:txBody>
          <a:bodyPr wrap="none" rtlCol="0">
            <a:spAutoFit/>
          </a:bodyPr>
          <a:lstStyle/>
          <a:p>
            <a:r>
              <a:rPr lang="en-US" dirty="0" smtClean="0">
                <a:solidFill>
                  <a:schemeClr val="bg1"/>
                </a:solidFill>
              </a:rPr>
              <a:t>Immunity Boost</a:t>
            </a:r>
            <a:endParaRPr lang="en-US" dirty="0">
              <a:solidFill>
                <a:schemeClr val="bg1"/>
              </a:solidFill>
            </a:endParaRPr>
          </a:p>
        </p:txBody>
      </p:sp>
      <p:sp>
        <p:nvSpPr>
          <p:cNvPr id="14" name="Rectangle 13"/>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6" name="Action Button: Movie 15">
            <a:hlinkClick r:id="rId4" action="ppaction://hlinkfile" highlightClick="1"/>
          </p:cNvPr>
          <p:cNvSpPr/>
          <p:nvPr/>
        </p:nvSpPr>
        <p:spPr>
          <a:xfrm>
            <a:off x="24384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NONI (ASSAMESE)</a:t>
            </a:r>
            <a:endParaRPr lang="en-US" sz="1100" dirty="0">
              <a:solidFill>
                <a:schemeClr val="tx1"/>
              </a:solidFill>
            </a:endParaRPr>
          </a:p>
        </p:txBody>
      </p:sp>
      <p:sp>
        <p:nvSpPr>
          <p:cNvPr id="17" name="Action Button: Movie 16">
            <a:hlinkClick r:id="rId5" action="ppaction://hlinkfile" highlightClick="1"/>
          </p:cNvPr>
          <p:cNvSpPr/>
          <p:nvPr/>
        </p:nvSpPr>
        <p:spPr>
          <a:xfrm>
            <a:off x="38862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NONI (ENGLISH)</a:t>
            </a:r>
            <a:endParaRPr lang="en-US" sz="1100" dirty="0">
              <a:solidFill>
                <a:schemeClr val="tx1"/>
              </a:solidFill>
            </a:endParaRPr>
          </a:p>
        </p:txBody>
      </p:sp>
      <p:sp>
        <p:nvSpPr>
          <p:cNvPr id="18" name="Action Button: Document 17">
            <a:hlinkClick r:id="rId6" action="ppaction://hlinkpres?slideindex=1&amp;slidetitle=" highlightClick="1"/>
          </p:cNvPr>
          <p:cNvSpPr/>
          <p:nvPr/>
        </p:nvSpPr>
        <p:spPr>
          <a:xfrm>
            <a:off x="5486400" y="6400800"/>
            <a:ext cx="990600"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NONI BENEFITS</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04800" y="1474787"/>
            <a:ext cx="2621230" cy="461665"/>
          </a:xfrm>
          <a:prstGeom prst="rect">
            <a:avLst/>
          </a:prstGeom>
          <a:noFill/>
          <a:ln w="9525">
            <a:noFill/>
            <a:miter lim="800000"/>
            <a:headEnd/>
            <a:tailEnd/>
          </a:ln>
        </p:spPr>
        <p:txBody>
          <a:bodyPr wrap="none">
            <a:spAutoFit/>
          </a:bodyPr>
          <a:lstStyle/>
          <a:p>
            <a:r>
              <a:rPr lang="en-GB" sz="2400" dirty="0">
                <a:solidFill>
                  <a:srgbClr val="00B0F0"/>
                </a:solidFill>
                <a:latin typeface="+mj-lt"/>
              </a:rPr>
              <a:t>VESTIGE SPIRULINA </a:t>
            </a:r>
          </a:p>
        </p:txBody>
      </p:sp>
      <p:sp>
        <p:nvSpPr>
          <p:cNvPr id="5" name="Rectangle 10"/>
          <p:cNvSpPr>
            <a:spLocks noChangeArrowheads="1"/>
          </p:cNvSpPr>
          <p:nvPr/>
        </p:nvSpPr>
        <p:spPr bwMode="auto">
          <a:xfrm>
            <a:off x="3810000" y="1447800"/>
            <a:ext cx="3962400" cy="461665"/>
          </a:xfrm>
          <a:prstGeom prst="rect">
            <a:avLst/>
          </a:prstGeom>
          <a:noFill/>
          <a:ln w="9525">
            <a:noFill/>
            <a:miter lim="800000"/>
            <a:headEnd/>
            <a:tailEnd/>
          </a:ln>
        </p:spPr>
        <p:txBody>
          <a:bodyPr wrap="square">
            <a:spAutoFit/>
          </a:bodyPr>
          <a:lstStyle/>
          <a:p>
            <a:r>
              <a:rPr lang="en-GB" sz="2400" dirty="0">
                <a:solidFill>
                  <a:srgbClr val="00B0F0"/>
                </a:solidFill>
                <a:latin typeface="+mj-lt"/>
              </a:rPr>
              <a:t>Benefits of  Vestige </a:t>
            </a:r>
            <a:r>
              <a:rPr lang="en-GB" sz="2400" dirty="0" smtClean="0">
                <a:solidFill>
                  <a:srgbClr val="00B0F0"/>
                </a:solidFill>
                <a:latin typeface="+mj-lt"/>
              </a:rPr>
              <a:t>SPIRULINA </a:t>
            </a:r>
            <a:endParaRPr lang="en-GB" sz="2400" dirty="0">
              <a:solidFill>
                <a:srgbClr val="00B0F0"/>
              </a:solidFill>
              <a:latin typeface="+mj-lt"/>
            </a:endParaRPr>
          </a:p>
        </p:txBody>
      </p:sp>
      <p:cxnSp>
        <p:nvCxnSpPr>
          <p:cNvPr id="6" name="Straight Connector 5"/>
          <p:cNvCxnSpPr/>
          <p:nvPr/>
        </p:nvCxnSpPr>
        <p:spPr>
          <a:xfrm rot="5400000">
            <a:off x="1639094" y="3694907"/>
            <a:ext cx="4191002"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11"/>
          <p:cNvSpPr>
            <a:spLocks noChangeArrowheads="1"/>
          </p:cNvSpPr>
          <p:nvPr/>
        </p:nvSpPr>
        <p:spPr bwMode="auto">
          <a:xfrm>
            <a:off x="3886200" y="2095143"/>
            <a:ext cx="3352800" cy="2400657"/>
          </a:xfrm>
          <a:prstGeom prst="rect">
            <a:avLst/>
          </a:prstGeom>
          <a:noFill/>
          <a:ln w="9525">
            <a:noFill/>
            <a:miter lim="800000"/>
            <a:headEnd/>
            <a:tailEnd/>
          </a:ln>
        </p:spPr>
        <p:txBody>
          <a:bodyPr wrap="square">
            <a:spAutoFit/>
          </a:bodyPr>
          <a:lstStyle/>
          <a:p>
            <a:pPr marL="228600" indent="-228600">
              <a:buFont typeface="Arial" charset="0"/>
              <a:buChar char="•"/>
            </a:pPr>
            <a:r>
              <a:rPr lang="en-GB" sz="2000" dirty="0" smtClean="0">
                <a:latin typeface="Calibri" pitchFamily="34" charset="0"/>
              </a:rPr>
              <a:t>Strengthens </a:t>
            </a:r>
            <a:r>
              <a:rPr lang="en-GB" sz="2000" dirty="0">
                <a:latin typeface="Calibri" pitchFamily="34" charset="0"/>
              </a:rPr>
              <a:t>the immune system </a:t>
            </a:r>
            <a:endParaRPr lang="en-GB" sz="2000" dirty="0" smtClean="0">
              <a:latin typeface="Calibri" pitchFamily="34" charset="0"/>
            </a:endParaRPr>
          </a:p>
          <a:p>
            <a:pPr marL="228600" indent="-228600">
              <a:spcBef>
                <a:spcPts val="1200"/>
              </a:spcBef>
              <a:buFont typeface="Arial" charset="0"/>
              <a:buChar char="•"/>
            </a:pPr>
            <a:r>
              <a:rPr lang="en-GB" sz="2000" dirty="0" smtClean="0">
                <a:latin typeface="Calibri" pitchFamily="34" charset="0"/>
              </a:rPr>
              <a:t>Improves digestive </a:t>
            </a:r>
            <a:r>
              <a:rPr lang="en-GB" sz="2000" dirty="0">
                <a:latin typeface="Calibri" pitchFamily="34" charset="0"/>
              </a:rPr>
              <a:t>health</a:t>
            </a:r>
          </a:p>
          <a:p>
            <a:pPr marL="228600" indent="-228600">
              <a:spcBef>
                <a:spcPts val="1200"/>
              </a:spcBef>
              <a:buFont typeface="Arial" charset="0"/>
              <a:buChar char="•"/>
            </a:pPr>
            <a:r>
              <a:rPr lang="en-GB" sz="2000" dirty="0" smtClean="0">
                <a:latin typeface="Calibri" pitchFamily="34" charset="0"/>
              </a:rPr>
              <a:t>Enhances </a:t>
            </a:r>
            <a:r>
              <a:rPr lang="en-GB" sz="2000" dirty="0">
                <a:latin typeface="Calibri" pitchFamily="34" charset="0"/>
              </a:rPr>
              <a:t>natural cleansing &amp; detoxification </a:t>
            </a:r>
          </a:p>
          <a:p>
            <a:pPr marL="228600" indent="-228600">
              <a:spcBef>
                <a:spcPts val="1200"/>
              </a:spcBef>
              <a:buFont typeface="Arial" charset="0"/>
              <a:buChar char="•"/>
            </a:pPr>
            <a:r>
              <a:rPr lang="en-US" sz="2000" dirty="0" smtClean="0">
                <a:latin typeface="Calibri" pitchFamily="34" charset="0"/>
              </a:rPr>
              <a:t>Rich in antioxidants </a:t>
            </a:r>
            <a:endParaRPr lang="en-GB" sz="2000" dirty="0">
              <a:latin typeface="Calibri" pitchFamily="34" charset="0"/>
            </a:endParaRPr>
          </a:p>
        </p:txBody>
      </p:sp>
      <p:pic>
        <p:nvPicPr>
          <p:cNvPr id="9" name="Picture 2" descr="C:\Documents and Settings\All Users\Documents\new products\spirulina copy.jpg"/>
          <p:cNvPicPr>
            <a:picLocks noChangeAspect="1" noChangeArrowheads="1"/>
          </p:cNvPicPr>
          <p:nvPr/>
        </p:nvPicPr>
        <p:blipFill>
          <a:blip r:embed="rId2" cstate="print"/>
          <a:srcRect l="8794" t="925"/>
          <a:stretch>
            <a:fillRect/>
          </a:stretch>
        </p:blipFill>
        <p:spPr bwMode="auto">
          <a:xfrm>
            <a:off x="7314690" y="2362200"/>
            <a:ext cx="1676910" cy="3055938"/>
          </a:xfrm>
          <a:prstGeom prst="rect">
            <a:avLst/>
          </a:prstGeom>
          <a:noFill/>
          <a:ln w="9525">
            <a:noFill/>
            <a:miter lim="800000"/>
            <a:headEnd/>
            <a:tailEnd/>
          </a:ln>
        </p:spPr>
      </p:pic>
      <p:sp>
        <p:nvSpPr>
          <p:cNvPr id="8" name="TextBox 7"/>
          <p:cNvSpPr txBox="1"/>
          <p:nvPr/>
        </p:nvSpPr>
        <p:spPr>
          <a:xfrm>
            <a:off x="457200" y="2057400"/>
            <a:ext cx="2971800" cy="2246769"/>
          </a:xfrm>
          <a:prstGeom prst="rect">
            <a:avLst/>
          </a:prstGeom>
          <a:noFill/>
        </p:spPr>
        <p:txBody>
          <a:bodyPr wrap="square" rtlCol="0">
            <a:spAutoFit/>
          </a:bodyPr>
          <a:lstStyle/>
          <a:p>
            <a:pPr marL="225425" indent="-225425"/>
            <a:r>
              <a:rPr lang="en-US" sz="2000" dirty="0" smtClean="0">
                <a:latin typeface="+mj-lt"/>
              </a:rPr>
              <a:t>Contains: </a:t>
            </a:r>
          </a:p>
          <a:p>
            <a:pPr marL="225425" indent="-225425">
              <a:buFont typeface="Arial" pitchFamily="34" charset="0"/>
              <a:buChar char="•"/>
            </a:pPr>
            <a:r>
              <a:rPr lang="en-US" sz="2000" dirty="0" smtClean="0">
                <a:latin typeface="+mj-lt"/>
              </a:rPr>
              <a:t>13  Vitamins</a:t>
            </a:r>
          </a:p>
          <a:p>
            <a:pPr marL="225425" indent="-225425">
              <a:buFont typeface="Arial" pitchFamily="34" charset="0"/>
              <a:buChar char="•"/>
            </a:pPr>
            <a:r>
              <a:rPr lang="en-US" sz="2000" dirty="0" smtClean="0">
                <a:latin typeface="+mj-lt"/>
              </a:rPr>
              <a:t>13 Minerals</a:t>
            </a:r>
          </a:p>
          <a:p>
            <a:pPr marL="225425" indent="-225425">
              <a:buFont typeface="Arial" pitchFamily="34" charset="0"/>
              <a:buChar char="•"/>
            </a:pPr>
            <a:r>
              <a:rPr lang="en-US" sz="2000" dirty="0" smtClean="0">
                <a:latin typeface="+mj-lt"/>
              </a:rPr>
              <a:t>3 Natural Pigments </a:t>
            </a:r>
          </a:p>
          <a:p>
            <a:pPr marL="225425" indent="-225425">
              <a:buFont typeface="Arial" pitchFamily="34" charset="0"/>
              <a:buChar char="•"/>
            </a:pPr>
            <a:r>
              <a:rPr lang="en-US" sz="2000" dirty="0" smtClean="0">
                <a:latin typeface="+mj-lt"/>
              </a:rPr>
              <a:t>4 Natural </a:t>
            </a:r>
            <a:r>
              <a:rPr lang="en-US" sz="2000" dirty="0" err="1" smtClean="0">
                <a:latin typeface="+mj-lt"/>
              </a:rPr>
              <a:t>Phytonutrients</a:t>
            </a:r>
            <a:endParaRPr lang="en-US" sz="2000" dirty="0" smtClean="0">
              <a:latin typeface="+mj-lt"/>
            </a:endParaRPr>
          </a:p>
          <a:p>
            <a:pPr marL="225425" indent="-225425">
              <a:buFont typeface="Arial" pitchFamily="34" charset="0"/>
              <a:buChar char="•"/>
            </a:pPr>
            <a:r>
              <a:rPr lang="en-US" sz="2000" dirty="0" smtClean="0">
                <a:latin typeface="+mj-lt"/>
              </a:rPr>
              <a:t>8 Natural </a:t>
            </a:r>
            <a:r>
              <a:rPr lang="en-US" sz="2000" dirty="0" err="1" smtClean="0">
                <a:latin typeface="+mj-lt"/>
              </a:rPr>
              <a:t>Carotenoids</a:t>
            </a:r>
            <a:endParaRPr lang="en-US" sz="2000" dirty="0" smtClean="0">
              <a:latin typeface="+mj-lt"/>
            </a:endParaRPr>
          </a:p>
          <a:p>
            <a:pPr marL="225425" indent="-225425">
              <a:buFont typeface="Arial" pitchFamily="34" charset="0"/>
              <a:buChar char="•"/>
            </a:pPr>
            <a:r>
              <a:rPr lang="en-US" sz="2000" dirty="0" smtClean="0">
                <a:latin typeface="+mj-lt"/>
              </a:rPr>
              <a:t>18  Amino Acids</a:t>
            </a:r>
            <a:endParaRPr lang="en-US" sz="2000" dirty="0">
              <a:latin typeface="+mj-lt"/>
            </a:endParaRPr>
          </a:p>
        </p:txBody>
      </p:sp>
      <p:sp>
        <p:nvSpPr>
          <p:cNvPr id="12" name="Rectangle 11"/>
          <p:cNvSpPr/>
          <p:nvPr/>
        </p:nvSpPr>
        <p:spPr>
          <a:xfrm>
            <a:off x="8686800" y="0"/>
            <a:ext cx="4572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3" name="TextBox 12"/>
          <p:cNvSpPr txBox="1"/>
          <p:nvPr/>
        </p:nvSpPr>
        <p:spPr>
          <a:xfrm rot="16200000">
            <a:off x="8034220" y="728783"/>
            <a:ext cx="1674497" cy="369332"/>
          </a:xfrm>
          <a:prstGeom prst="rect">
            <a:avLst/>
          </a:prstGeom>
          <a:noFill/>
        </p:spPr>
        <p:txBody>
          <a:bodyPr wrap="none" rtlCol="0">
            <a:spAutoFit/>
          </a:bodyPr>
          <a:lstStyle/>
          <a:p>
            <a:r>
              <a:rPr lang="en-US" dirty="0" smtClean="0">
                <a:solidFill>
                  <a:schemeClr val="bg1"/>
                </a:solidFill>
              </a:rPr>
              <a:t>Immunity Boost</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14" name="Picture 1030" descr="C:\Documents and Settings\Gbali.MYVESTIGE\My Documents\My Pictures\spirulina.jpg"/>
          <p:cNvPicPr>
            <a:picLocks noChangeAspect="1" noChangeArrowheads="1"/>
          </p:cNvPicPr>
          <p:nvPr/>
        </p:nvPicPr>
        <p:blipFill>
          <a:blip r:embed="rId3"/>
          <a:srcRect/>
          <a:stretch>
            <a:fillRect/>
          </a:stretch>
        </p:blipFill>
        <p:spPr bwMode="auto">
          <a:xfrm>
            <a:off x="412750" y="4800600"/>
            <a:ext cx="2863850" cy="1219200"/>
          </a:xfrm>
          <a:prstGeom prst="rect">
            <a:avLst/>
          </a:prstGeom>
          <a:noFill/>
          <a:ln w="9525">
            <a:noFill/>
            <a:miter lim="800000"/>
            <a:headEnd/>
            <a:tailEnd/>
          </a:ln>
        </p:spPr>
      </p:pic>
      <p:sp>
        <p:nvSpPr>
          <p:cNvPr id="15" name="Action Button: Document 14">
            <a:hlinkClick r:id="rId4" action="ppaction://hlinkpres?slideindex=1&amp;slidetitle=" highlightClick="1"/>
          </p:cNvPr>
          <p:cNvSpPr/>
          <p:nvPr/>
        </p:nvSpPr>
        <p:spPr>
          <a:xfrm>
            <a:off x="5891784"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VALUE</a:t>
            </a:r>
            <a:endParaRPr lang="en-US" sz="1400" dirty="0">
              <a:solidFill>
                <a:schemeClr val="tx1"/>
              </a:solidFill>
            </a:endParaRPr>
          </a:p>
        </p:txBody>
      </p:sp>
      <p:sp>
        <p:nvSpPr>
          <p:cNvPr id="16" name="Action Button: Movie 15">
            <a:hlinkClick r:id="rId5" action="ppaction://hlinkfile" highlightClick="1"/>
          </p:cNvPr>
          <p:cNvSpPr/>
          <p:nvPr/>
        </p:nvSpPr>
        <p:spPr>
          <a:xfrm>
            <a:off x="1981200" y="6400800"/>
            <a:ext cx="1143000"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SPIRULINA (ASSAMESE)</a:t>
            </a:r>
            <a:endParaRPr lang="en-US" sz="1400" dirty="0">
              <a:solidFill>
                <a:schemeClr val="tx1"/>
              </a:solidFill>
            </a:endParaRPr>
          </a:p>
        </p:txBody>
      </p:sp>
      <p:sp>
        <p:nvSpPr>
          <p:cNvPr id="17" name="Action Button: Movie 16">
            <a:hlinkClick r:id="rId6" action="ppaction://hlinkfile" highlightClick="1"/>
          </p:cNvPr>
          <p:cNvSpPr/>
          <p:nvPr/>
        </p:nvSpPr>
        <p:spPr>
          <a:xfrm>
            <a:off x="3581400" y="6400800"/>
            <a:ext cx="1143000"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SPIRULINA (ENGLISH)</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 y="3083052"/>
            <a:ext cx="1524000" cy="5334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9600" y="1143000"/>
            <a:ext cx="1295400" cy="5334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9600" y="1143000"/>
            <a:ext cx="4800600" cy="3354765"/>
          </a:xfrm>
          <a:prstGeom prst="rect">
            <a:avLst/>
          </a:prstGeom>
        </p:spPr>
        <p:txBody>
          <a:bodyPr wrap="square">
            <a:spAutoFit/>
          </a:bodyPr>
          <a:lstStyle/>
          <a:p>
            <a:pPr algn="just">
              <a:defRPr/>
            </a:pPr>
            <a:r>
              <a:rPr lang="en-US" sz="2400" b="1" dirty="0" smtClean="0">
                <a:solidFill>
                  <a:schemeClr val="bg1"/>
                </a:solidFill>
              </a:rPr>
              <a:t>VISION</a:t>
            </a:r>
          </a:p>
          <a:p>
            <a:pPr algn="just">
              <a:buFont typeface="Arial" pitchFamily="34" charset="0"/>
              <a:buChar char="•"/>
              <a:defRPr/>
            </a:pPr>
            <a:endParaRPr lang="en-US" dirty="0" smtClean="0"/>
          </a:p>
          <a:p>
            <a:pPr algn="just">
              <a:defRPr/>
            </a:pPr>
            <a:r>
              <a:rPr lang="en-US" sz="2000" dirty="0"/>
              <a:t>To help people live a life of economic independence on their own terms.</a:t>
            </a:r>
            <a:endParaRPr lang="en-US" dirty="0" smtClean="0"/>
          </a:p>
          <a:p>
            <a:pPr algn="just">
              <a:defRPr/>
            </a:pPr>
            <a:endParaRPr lang="en-US" sz="2400" b="1" dirty="0" smtClean="0">
              <a:solidFill>
                <a:schemeClr val="bg1"/>
              </a:solidFill>
            </a:endParaRPr>
          </a:p>
          <a:p>
            <a:pPr algn="just">
              <a:defRPr/>
            </a:pPr>
            <a:endParaRPr lang="en-US" sz="2400" b="1" dirty="0" smtClean="0">
              <a:solidFill>
                <a:schemeClr val="bg1"/>
              </a:solidFill>
            </a:endParaRPr>
          </a:p>
          <a:p>
            <a:pPr algn="just">
              <a:defRPr/>
            </a:pPr>
            <a:r>
              <a:rPr lang="en-US" sz="2400" b="1" dirty="0" smtClean="0">
                <a:solidFill>
                  <a:schemeClr val="bg1"/>
                </a:solidFill>
              </a:rPr>
              <a:t>MISSION</a:t>
            </a:r>
          </a:p>
          <a:p>
            <a:pPr algn="just">
              <a:buFont typeface="Arial" pitchFamily="34" charset="0"/>
              <a:buChar char="•"/>
              <a:defRPr/>
            </a:pPr>
            <a:endParaRPr lang="en-US" dirty="0" smtClean="0"/>
          </a:p>
          <a:p>
            <a:pPr algn="just">
              <a:defRPr/>
            </a:pPr>
            <a:r>
              <a:rPr lang="en-US" sz="2000" dirty="0" smtClean="0"/>
              <a:t>To grow to a global scale and become the benchmark in direct selling by 2018.</a:t>
            </a:r>
          </a:p>
        </p:txBody>
      </p:sp>
      <p:pic>
        <p:nvPicPr>
          <p:cNvPr id="13314" name="Picture 2" descr="Vision.jpg (4016×2657)"/>
          <p:cNvPicPr>
            <a:picLocks noChangeAspect="1" noChangeArrowheads="1"/>
          </p:cNvPicPr>
          <p:nvPr/>
        </p:nvPicPr>
        <p:blipFill>
          <a:blip r:embed="rId2" cstate="print"/>
          <a:srcRect/>
          <a:stretch>
            <a:fillRect/>
          </a:stretch>
        </p:blipFill>
        <p:spPr bwMode="auto">
          <a:xfrm>
            <a:off x="5486400" y="1143000"/>
            <a:ext cx="2649017" cy="1752600"/>
          </a:xfrm>
          <a:prstGeom prst="rect">
            <a:avLst/>
          </a:prstGeom>
          <a:noFill/>
        </p:spPr>
      </p:pic>
      <p:pic>
        <p:nvPicPr>
          <p:cNvPr id="13316" name="Picture 4" descr="mission1.jpg (380×285)"/>
          <p:cNvPicPr>
            <a:picLocks noChangeAspect="1" noChangeArrowheads="1"/>
          </p:cNvPicPr>
          <p:nvPr/>
        </p:nvPicPr>
        <p:blipFill>
          <a:blip r:embed="rId3"/>
          <a:srcRect/>
          <a:stretch>
            <a:fillRect/>
          </a:stretch>
        </p:blipFill>
        <p:spPr bwMode="auto">
          <a:xfrm>
            <a:off x="5410200" y="3581400"/>
            <a:ext cx="2743200" cy="2057401"/>
          </a:xfrm>
          <a:prstGeom prst="rect">
            <a:avLst/>
          </a:prstGeom>
          <a:noFill/>
        </p:spPr>
      </p:pic>
      <p:sp>
        <p:nvSpPr>
          <p:cNvPr id="7" name="TextBox 6"/>
          <p:cNvSpPr txBox="1"/>
          <p:nvPr/>
        </p:nvSpPr>
        <p:spPr>
          <a:xfrm>
            <a:off x="533400" y="304800"/>
            <a:ext cx="2501326" cy="553998"/>
          </a:xfrm>
          <a:prstGeom prst="rect">
            <a:avLst/>
          </a:prstGeom>
          <a:noFill/>
        </p:spPr>
        <p:txBody>
          <a:bodyPr wrap="none" rtlCol="0">
            <a:spAutoFit/>
          </a:bodyPr>
          <a:lstStyle/>
          <a:p>
            <a:r>
              <a:rPr lang="en-US" sz="3000" dirty="0" smtClean="0"/>
              <a:t>THE COMPANY</a:t>
            </a:r>
            <a:endParaRPr lang="en-US" sz="3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1371600"/>
            <a:ext cx="2912727" cy="461665"/>
          </a:xfrm>
          <a:prstGeom prst="rect">
            <a:avLst/>
          </a:prstGeom>
          <a:noFill/>
          <a:ln w="9525">
            <a:noFill/>
            <a:miter lim="800000"/>
            <a:headEnd/>
            <a:tailEnd/>
          </a:ln>
        </p:spPr>
        <p:txBody>
          <a:bodyPr wrap="none">
            <a:spAutoFit/>
          </a:bodyPr>
          <a:lstStyle/>
          <a:p>
            <a:r>
              <a:rPr lang="en-GB" sz="2400" dirty="0">
                <a:solidFill>
                  <a:srgbClr val="00B0F0"/>
                </a:solidFill>
                <a:latin typeface="+mj-lt"/>
              </a:rPr>
              <a:t>VESTIGE COLOSTRUM</a:t>
            </a:r>
          </a:p>
        </p:txBody>
      </p:sp>
      <p:sp>
        <p:nvSpPr>
          <p:cNvPr id="3" name="Rectangle 2"/>
          <p:cNvSpPr/>
          <p:nvPr/>
        </p:nvSpPr>
        <p:spPr>
          <a:xfrm>
            <a:off x="457200" y="2057400"/>
            <a:ext cx="5562600" cy="2092881"/>
          </a:xfrm>
          <a:prstGeom prst="rect">
            <a:avLst/>
          </a:prstGeom>
        </p:spPr>
        <p:txBody>
          <a:bodyPr wrap="square">
            <a:spAutoFit/>
          </a:bodyPr>
          <a:lstStyle/>
          <a:p>
            <a:pPr marL="457200" indent="-457200" fontAlgn="auto">
              <a:spcBef>
                <a:spcPts val="1200"/>
              </a:spcBef>
              <a:spcAft>
                <a:spcPts val="0"/>
              </a:spcAft>
              <a:buFont typeface="Arial" pitchFamily="34" charset="0"/>
              <a:buChar char="•"/>
              <a:tabLst>
                <a:tab pos="457200" algn="l"/>
              </a:tabLst>
              <a:defRPr/>
            </a:pPr>
            <a:r>
              <a:rPr lang="en-US" sz="2000" dirty="0" smtClean="0"/>
              <a:t>Helps boost the body’s immune system</a:t>
            </a:r>
          </a:p>
          <a:p>
            <a:pPr marL="457200" indent="-457200" fontAlgn="auto">
              <a:spcBef>
                <a:spcPts val="1200"/>
              </a:spcBef>
              <a:spcAft>
                <a:spcPts val="0"/>
              </a:spcAft>
              <a:buFont typeface="Arial" pitchFamily="34" charset="0"/>
              <a:buChar char="•"/>
              <a:tabLst>
                <a:tab pos="457200" algn="l"/>
              </a:tabLst>
              <a:defRPr/>
            </a:pPr>
            <a:r>
              <a:rPr lang="en-US" sz="2000" dirty="0" smtClean="0"/>
              <a:t>Rebuilds &amp; repairs cellular tissues</a:t>
            </a:r>
          </a:p>
          <a:p>
            <a:pPr marL="457200" indent="-457200" fontAlgn="auto">
              <a:spcBef>
                <a:spcPts val="1200"/>
              </a:spcBef>
              <a:spcAft>
                <a:spcPts val="0"/>
              </a:spcAft>
              <a:buFont typeface="Arial" pitchFamily="34" charset="0"/>
              <a:buChar char="•"/>
              <a:tabLst>
                <a:tab pos="457200" algn="l"/>
              </a:tabLst>
              <a:defRPr/>
            </a:pPr>
            <a:r>
              <a:rPr lang="en-US" sz="2000" dirty="0" smtClean="0"/>
              <a:t>Energizes the body</a:t>
            </a:r>
            <a:endParaRPr lang="en-US" sz="2000" dirty="0" smtClean="0">
              <a:latin typeface="+mj-lt"/>
            </a:endParaRPr>
          </a:p>
          <a:p>
            <a:pPr marL="457200" indent="-457200" fontAlgn="auto">
              <a:spcBef>
                <a:spcPts val="1200"/>
              </a:spcBef>
              <a:spcAft>
                <a:spcPts val="0"/>
              </a:spcAft>
              <a:buFont typeface="Arial" pitchFamily="34" charset="0"/>
              <a:buChar char="•"/>
              <a:tabLst>
                <a:tab pos="457200" algn="l"/>
              </a:tabLst>
              <a:defRPr/>
            </a:pPr>
            <a:r>
              <a:rPr lang="en-US" sz="2000" dirty="0" smtClean="0">
                <a:latin typeface="+mj-lt"/>
              </a:rPr>
              <a:t>Contains </a:t>
            </a:r>
            <a:r>
              <a:rPr lang="en-US" sz="2000" dirty="0">
                <a:latin typeface="+mj-lt"/>
              </a:rPr>
              <a:t>5 vital </a:t>
            </a:r>
            <a:r>
              <a:rPr lang="en-US" sz="2000" dirty="0" err="1">
                <a:latin typeface="+mj-lt"/>
              </a:rPr>
              <a:t>Immunoglobulins</a:t>
            </a:r>
            <a:r>
              <a:rPr lang="en-US" sz="2000" dirty="0">
                <a:latin typeface="+mj-lt"/>
              </a:rPr>
              <a:t> &amp; protease </a:t>
            </a:r>
            <a:r>
              <a:rPr lang="en-US" sz="2000" dirty="0" smtClean="0">
                <a:latin typeface="+mj-lt"/>
              </a:rPr>
              <a:t>inhibitors</a:t>
            </a:r>
            <a:endParaRPr lang="en-US" sz="2000" dirty="0">
              <a:latin typeface="+mj-lt"/>
            </a:endParaRPr>
          </a:p>
        </p:txBody>
      </p:sp>
      <p:pic>
        <p:nvPicPr>
          <p:cNvPr id="5" name="Picture 3"/>
          <p:cNvPicPr>
            <a:picLocks noChangeAspect="1" noChangeArrowheads="1"/>
          </p:cNvPicPr>
          <p:nvPr/>
        </p:nvPicPr>
        <p:blipFill>
          <a:blip r:embed="rId2" cstate="email"/>
          <a:srcRect/>
          <a:stretch>
            <a:fillRect/>
          </a:stretch>
        </p:blipFill>
        <p:spPr bwMode="auto">
          <a:xfrm>
            <a:off x="533400" y="4876800"/>
            <a:ext cx="1277539" cy="1371600"/>
          </a:xfrm>
          <a:prstGeom prst="rect">
            <a:avLst/>
          </a:prstGeom>
          <a:noFill/>
          <a:ln w="9525">
            <a:noFill/>
            <a:miter lim="800000"/>
            <a:headEnd/>
            <a:tailEnd/>
          </a:ln>
        </p:spPr>
      </p:pic>
      <p:pic>
        <p:nvPicPr>
          <p:cNvPr id="1026" name="Picture 2" descr="C:\Documents and Settings\Administrator\Desktop\jpg\colostrum.png"/>
          <p:cNvPicPr>
            <a:picLocks noChangeAspect="1" noChangeArrowheads="1"/>
          </p:cNvPicPr>
          <p:nvPr/>
        </p:nvPicPr>
        <p:blipFill>
          <a:blip r:embed="rId3" cstate="email"/>
          <a:srcRect/>
          <a:stretch>
            <a:fillRect/>
          </a:stretch>
        </p:blipFill>
        <p:spPr bwMode="auto">
          <a:xfrm>
            <a:off x="4419600" y="1905000"/>
            <a:ext cx="4267200" cy="3657600"/>
          </a:xfrm>
          <a:prstGeom prst="rect">
            <a:avLst/>
          </a:prstGeom>
          <a:noFill/>
        </p:spPr>
      </p:pic>
      <p:sp>
        <p:nvSpPr>
          <p:cNvPr id="9" name="Rectangle 8"/>
          <p:cNvSpPr/>
          <p:nvPr/>
        </p:nvSpPr>
        <p:spPr>
          <a:xfrm>
            <a:off x="8686800" y="0"/>
            <a:ext cx="4572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0" name="TextBox 9"/>
          <p:cNvSpPr txBox="1"/>
          <p:nvPr/>
        </p:nvSpPr>
        <p:spPr>
          <a:xfrm rot="16200000">
            <a:off x="8034220" y="728783"/>
            <a:ext cx="1674497" cy="369332"/>
          </a:xfrm>
          <a:prstGeom prst="rect">
            <a:avLst/>
          </a:prstGeom>
          <a:noFill/>
        </p:spPr>
        <p:txBody>
          <a:bodyPr wrap="none" rtlCol="0">
            <a:spAutoFit/>
          </a:bodyPr>
          <a:lstStyle/>
          <a:p>
            <a:r>
              <a:rPr lang="en-US" dirty="0" smtClean="0">
                <a:solidFill>
                  <a:schemeClr val="bg1"/>
                </a:solidFill>
              </a:rPr>
              <a:t>Immunity Boost</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2" name="Action Button: Document 11">
            <a:hlinkClick r:id="rId4" action="ppaction://hlinkpres?slideindex=1&amp;slidetitle=" highlightClick="1"/>
          </p:cNvPr>
          <p:cNvSpPr/>
          <p:nvPr/>
        </p:nvSpPr>
        <p:spPr>
          <a:xfrm>
            <a:off x="5129784"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BRIEF</a:t>
            </a:r>
            <a:endParaRPr lang="en-US" sz="1400" dirty="0">
              <a:solidFill>
                <a:schemeClr val="tx1"/>
              </a:solidFill>
            </a:endParaRPr>
          </a:p>
        </p:txBody>
      </p:sp>
      <p:sp>
        <p:nvSpPr>
          <p:cNvPr id="13" name="Action Button: Document 12">
            <a:hlinkClick r:id="rId5" action="ppaction://hlinkpres?slideindex=1&amp;slidetitle=Slide 1" highlightClick="1"/>
          </p:cNvPr>
          <p:cNvSpPr/>
          <p:nvPr/>
        </p:nvSpPr>
        <p:spPr>
          <a:xfrm>
            <a:off x="3505200" y="6400800"/>
            <a:ext cx="1143000"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COLOSTRUM PPT</a:t>
            </a:r>
            <a:endParaRPr lang="en-US" sz="1400" dirty="0">
              <a:solidFill>
                <a:schemeClr val="tx1"/>
              </a:solidFill>
            </a:endParaRPr>
          </a:p>
        </p:txBody>
      </p:sp>
      <p:pic>
        <p:nvPicPr>
          <p:cNvPr id="14" name="Picture 2"/>
          <p:cNvPicPr>
            <a:picLocks noChangeAspect="1" noChangeArrowheads="1"/>
          </p:cNvPicPr>
          <p:nvPr/>
        </p:nvPicPr>
        <p:blipFill>
          <a:blip r:embed="rId6"/>
          <a:srcRect/>
          <a:stretch>
            <a:fillRect/>
          </a:stretch>
        </p:blipFill>
        <p:spPr bwMode="auto">
          <a:xfrm>
            <a:off x="3352800" y="4191000"/>
            <a:ext cx="1828800" cy="1974850"/>
          </a:xfrm>
          <a:prstGeom prst="rect">
            <a:avLst/>
          </a:prstGeom>
          <a:noFill/>
          <a:ln w="9525">
            <a:noFill/>
            <a:miter lim="800000"/>
            <a:headEnd/>
            <a:tailEnd/>
          </a:ln>
        </p:spPr>
      </p:pic>
      <p:sp>
        <p:nvSpPr>
          <p:cNvPr id="15" name="Action Button: Movie 14">
            <a:hlinkClick r:id="rId7" action="ppaction://hlinkfile" highlightClick="1"/>
          </p:cNvPr>
          <p:cNvSpPr/>
          <p:nvPr/>
        </p:nvSpPr>
        <p:spPr>
          <a:xfrm>
            <a:off x="1981200" y="6477000"/>
            <a:ext cx="1042416"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VEDIO</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dministrator\Desktop\jpg\aloe vera.TIF"/>
          <p:cNvPicPr>
            <a:picLocks noChangeAspect="1" noChangeArrowheads="1"/>
          </p:cNvPicPr>
          <p:nvPr/>
        </p:nvPicPr>
        <p:blipFill>
          <a:blip r:embed="rId2" cstate="email"/>
          <a:srcRect/>
          <a:stretch>
            <a:fillRect/>
          </a:stretch>
        </p:blipFill>
        <p:spPr bwMode="auto">
          <a:xfrm>
            <a:off x="5867400" y="1447800"/>
            <a:ext cx="2605392" cy="4038600"/>
          </a:xfrm>
          <a:prstGeom prst="rect">
            <a:avLst/>
          </a:prstGeom>
          <a:noFill/>
        </p:spPr>
      </p:pic>
      <p:sp>
        <p:nvSpPr>
          <p:cNvPr id="3" name="Rectangle 3"/>
          <p:cNvSpPr>
            <a:spLocks noChangeArrowheads="1"/>
          </p:cNvSpPr>
          <p:nvPr/>
        </p:nvSpPr>
        <p:spPr bwMode="auto">
          <a:xfrm>
            <a:off x="455612" y="1398587"/>
            <a:ext cx="2698175" cy="461665"/>
          </a:xfrm>
          <a:prstGeom prst="rect">
            <a:avLst/>
          </a:prstGeom>
          <a:noFill/>
          <a:ln w="9525">
            <a:noFill/>
            <a:miter lim="800000"/>
            <a:headEnd/>
            <a:tailEnd/>
          </a:ln>
        </p:spPr>
        <p:txBody>
          <a:bodyPr wrap="none">
            <a:spAutoFit/>
          </a:bodyPr>
          <a:lstStyle/>
          <a:p>
            <a:r>
              <a:rPr lang="en-GB" sz="2400" dirty="0">
                <a:solidFill>
                  <a:srgbClr val="00B0F0"/>
                </a:solidFill>
                <a:latin typeface="+mj-lt"/>
              </a:rPr>
              <a:t>VESTIGE ALOE VERA</a:t>
            </a:r>
          </a:p>
        </p:txBody>
      </p:sp>
      <p:sp>
        <p:nvSpPr>
          <p:cNvPr id="4" name="Rectangle 4"/>
          <p:cNvSpPr>
            <a:spLocks noChangeArrowheads="1"/>
          </p:cNvSpPr>
          <p:nvPr/>
        </p:nvSpPr>
        <p:spPr bwMode="auto">
          <a:xfrm>
            <a:off x="457200" y="1981200"/>
            <a:ext cx="5638800" cy="2554545"/>
          </a:xfrm>
          <a:prstGeom prst="rect">
            <a:avLst/>
          </a:prstGeom>
          <a:noFill/>
          <a:ln w="9525">
            <a:noFill/>
            <a:miter lim="800000"/>
            <a:headEnd/>
            <a:tailEnd/>
          </a:ln>
        </p:spPr>
        <p:txBody>
          <a:bodyPr wrap="square">
            <a:spAutoFit/>
          </a:bodyPr>
          <a:lstStyle/>
          <a:p>
            <a:pPr marL="342900" indent="-342900">
              <a:spcBef>
                <a:spcPts val="1200"/>
              </a:spcBef>
              <a:tabLst>
                <a:tab pos="342900" algn="l"/>
              </a:tabLst>
            </a:pPr>
            <a:r>
              <a:rPr lang="en-US" sz="2000" dirty="0">
                <a:latin typeface="+mj-lt"/>
              </a:rPr>
              <a:t>• </a:t>
            </a:r>
            <a:r>
              <a:rPr lang="en-US" sz="2000" dirty="0" smtClean="0">
                <a:latin typeface="+mj-lt"/>
              </a:rPr>
              <a:t>	Contains </a:t>
            </a:r>
            <a:r>
              <a:rPr lang="en-US" sz="2000" dirty="0">
                <a:latin typeface="+mj-lt"/>
              </a:rPr>
              <a:t>more than 20 Amino  Acids </a:t>
            </a:r>
          </a:p>
          <a:p>
            <a:pPr marL="342900" indent="-342900">
              <a:spcBef>
                <a:spcPts val="1200"/>
              </a:spcBef>
              <a:tabLst>
                <a:tab pos="342900" algn="l"/>
              </a:tabLst>
            </a:pPr>
            <a:r>
              <a:rPr lang="en-US" sz="2000" dirty="0">
                <a:latin typeface="+mj-lt"/>
              </a:rPr>
              <a:t>• </a:t>
            </a:r>
            <a:r>
              <a:rPr lang="en-US" sz="2000" dirty="0" smtClean="0">
                <a:latin typeface="+mj-lt"/>
              </a:rPr>
              <a:t>	Aids </a:t>
            </a:r>
            <a:r>
              <a:rPr lang="en-US" sz="2000" dirty="0">
                <a:latin typeface="+mj-lt"/>
              </a:rPr>
              <a:t>in proper digestion</a:t>
            </a:r>
          </a:p>
          <a:p>
            <a:pPr marL="342900" indent="-342900">
              <a:spcBef>
                <a:spcPts val="1200"/>
              </a:spcBef>
              <a:tabLst>
                <a:tab pos="342900" algn="l"/>
              </a:tabLst>
            </a:pPr>
            <a:r>
              <a:rPr lang="en-US" sz="2000" dirty="0">
                <a:latin typeface="+mj-lt"/>
              </a:rPr>
              <a:t>• </a:t>
            </a:r>
            <a:r>
              <a:rPr lang="en-US" sz="2000" dirty="0" smtClean="0">
                <a:latin typeface="+mj-lt"/>
              </a:rPr>
              <a:t>	Useful </a:t>
            </a:r>
            <a:r>
              <a:rPr lang="en-US" sz="2000" dirty="0">
                <a:latin typeface="+mj-lt"/>
              </a:rPr>
              <a:t>in the cases of constipation, </a:t>
            </a:r>
            <a:r>
              <a:rPr lang="en-US" sz="2000" dirty="0" smtClean="0">
                <a:latin typeface="+mj-lt"/>
              </a:rPr>
              <a:t>acidity</a:t>
            </a:r>
            <a:r>
              <a:rPr lang="en-US" sz="2000" dirty="0">
                <a:latin typeface="+mj-lt"/>
              </a:rPr>
              <a:t>, liver weakness and dyspepsia</a:t>
            </a:r>
          </a:p>
          <a:p>
            <a:pPr marL="342900" indent="-342900">
              <a:spcBef>
                <a:spcPts val="1200"/>
              </a:spcBef>
              <a:tabLst>
                <a:tab pos="342900" algn="l"/>
              </a:tabLst>
            </a:pPr>
            <a:r>
              <a:rPr lang="en-US" sz="2000" dirty="0">
                <a:latin typeface="+mj-lt"/>
              </a:rPr>
              <a:t>• </a:t>
            </a:r>
            <a:r>
              <a:rPr lang="en-US" sz="2000" dirty="0" smtClean="0">
                <a:latin typeface="+mj-lt"/>
              </a:rPr>
              <a:t>	Helps </a:t>
            </a:r>
            <a:r>
              <a:rPr lang="en-US" sz="2000" dirty="0">
                <a:latin typeface="+mj-lt"/>
              </a:rPr>
              <a:t>treat skin disorders </a:t>
            </a:r>
          </a:p>
          <a:p>
            <a:pPr marL="342900" indent="-342900">
              <a:spcBef>
                <a:spcPts val="1200"/>
              </a:spcBef>
              <a:tabLst>
                <a:tab pos="342900" algn="l"/>
              </a:tabLst>
            </a:pPr>
            <a:r>
              <a:rPr lang="en-US" sz="2000" dirty="0">
                <a:latin typeface="+mj-lt"/>
              </a:rPr>
              <a:t>• </a:t>
            </a:r>
            <a:r>
              <a:rPr lang="en-US" sz="2000" dirty="0" smtClean="0">
                <a:latin typeface="+mj-lt"/>
              </a:rPr>
              <a:t>	Suitable </a:t>
            </a:r>
            <a:r>
              <a:rPr lang="en-US" sz="2000" dirty="0">
                <a:latin typeface="+mj-lt"/>
              </a:rPr>
              <a:t>for </a:t>
            </a:r>
            <a:r>
              <a:rPr lang="en-US" sz="2000" dirty="0" smtClean="0">
                <a:latin typeface="+mj-lt"/>
              </a:rPr>
              <a:t>hair </a:t>
            </a:r>
            <a:r>
              <a:rPr lang="en-US" sz="2000" dirty="0">
                <a:latin typeface="+mj-lt"/>
              </a:rPr>
              <a:t>related problems </a:t>
            </a:r>
            <a:endParaRPr lang="en-GB" sz="2000" dirty="0">
              <a:latin typeface="+mj-lt"/>
            </a:endParaRPr>
          </a:p>
        </p:txBody>
      </p:sp>
      <p:sp>
        <p:nvSpPr>
          <p:cNvPr id="8" name="Rectangle 7"/>
          <p:cNvSpPr/>
          <p:nvPr/>
        </p:nvSpPr>
        <p:spPr>
          <a:xfrm>
            <a:off x="8686800" y="0"/>
            <a:ext cx="4572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8034220" y="728783"/>
            <a:ext cx="1674497" cy="369332"/>
          </a:xfrm>
          <a:prstGeom prst="rect">
            <a:avLst/>
          </a:prstGeom>
          <a:noFill/>
        </p:spPr>
        <p:txBody>
          <a:bodyPr wrap="none" rtlCol="0">
            <a:spAutoFit/>
          </a:bodyPr>
          <a:lstStyle/>
          <a:p>
            <a:r>
              <a:rPr lang="en-US" dirty="0" smtClean="0">
                <a:solidFill>
                  <a:schemeClr val="bg1"/>
                </a:solidFill>
              </a:rPr>
              <a:t>Immunity Boost</a:t>
            </a:r>
            <a:endParaRPr lang="en-US" dirty="0">
              <a:solidFill>
                <a:schemeClr val="bg1"/>
              </a:solidFill>
            </a:endParaRPr>
          </a:p>
        </p:txBody>
      </p:sp>
      <p:pic>
        <p:nvPicPr>
          <p:cNvPr id="38914" name="Picture 2" descr="tumblr_lz8rocxEtt1qieyfc.jpg (425×282)"/>
          <p:cNvPicPr>
            <a:picLocks noChangeAspect="1" noChangeArrowheads="1"/>
          </p:cNvPicPr>
          <p:nvPr/>
        </p:nvPicPr>
        <p:blipFill>
          <a:blip r:embed="rId3" cstate="print"/>
          <a:srcRect l="7529" t="11347" r="9647" b="9220"/>
          <a:stretch>
            <a:fillRect/>
          </a:stretch>
        </p:blipFill>
        <p:spPr bwMode="auto">
          <a:xfrm>
            <a:off x="609600" y="4495800"/>
            <a:ext cx="2754086" cy="1752600"/>
          </a:xfrm>
          <a:prstGeom prst="rect">
            <a:avLst/>
          </a:prstGeom>
          <a:noFill/>
        </p:spPr>
      </p:pic>
      <p:sp>
        <p:nvSpPr>
          <p:cNvPr id="10" name="Rectangle 9"/>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1" name="Action Button: Document 10">
            <a:hlinkClick r:id="rId4" action="ppaction://hlinkpres?slideindex=1&amp;slidetitle=" highlightClick="1"/>
          </p:cNvPr>
          <p:cNvSpPr/>
          <p:nvPr/>
        </p:nvSpPr>
        <p:spPr>
          <a:xfrm>
            <a:off x="4038600" y="6425184"/>
            <a:ext cx="1042416" cy="432816"/>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BENEFITS</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11007" t="6133" r="9499"/>
          <a:stretch/>
        </p:blipFill>
        <p:spPr>
          <a:xfrm>
            <a:off x="5334000" y="4459233"/>
            <a:ext cx="1681315" cy="1712967"/>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3" name="Rectangle 3"/>
          <p:cNvSpPr>
            <a:spLocks noChangeArrowheads="1"/>
          </p:cNvSpPr>
          <p:nvPr/>
        </p:nvSpPr>
        <p:spPr bwMode="auto">
          <a:xfrm>
            <a:off x="455612" y="1234787"/>
            <a:ext cx="2044149" cy="461665"/>
          </a:xfrm>
          <a:prstGeom prst="rect">
            <a:avLst/>
          </a:prstGeom>
          <a:noFill/>
          <a:ln w="9525">
            <a:noFill/>
            <a:miter lim="800000"/>
            <a:headEnd/>
            <a:tailEnd/>
          </a:ln>
        </p:spPr>
        <p:txBody>
          <a:bodyPr wrap="none">
            <a:spAutoFit/>
          </a:bodyPr>
          <a:lstStyle/>
          <a:p>
            <a:r>
              <a:rPr lang="en-GB" sz="2400" dirty="0">
                <a:solidFill>
                  <a:srgbClr val="00B0F0"/>
                </a:solidFill>
                <a:latin typeface="+mj-lt"/>
              </a:rPr>
              <a:t>VESTIGE </a:t>
            </a:r>
            <a:r>
              <a:rPr lang="en-GB" sz="2400" dirty="0" smtClean="0">
                <a:solidFill>
                  <a:srgbClr val="00B0F0"/>
                </a:solidFill>
                <a:latin typeface="+mj-lt"/>
              </a:rPr>
              <a:t>AMLA</a:t>
            </a:r>
            <a:endParaRPr lang="en-GB" sz="2400" dirty="0">
              <a:solidFill>
                <a:srgbClr val="00B0F0"/>
              </a:solidFill>
              <a:latin typeface="+mj-lt"/>
            </a:endParaRPr>
          </a:p>
        </p:txBody>
      </p:sp>
      <p:sp>
        <p:nvSpPr>
          <p:cNvPr id="4" name="Rectangle 4"/>
          <p:cNvSpPr>
            <a:spLocks noChangeArrowheads="1"/>
          </p:cNvSpPr>
          <p:nvPr/>
        </p:nvSpPr>
        <p:spPr bwMode="auto">
          <a:xfrm>
            <a:off x="457200" y="1893600"/>
            <a:ext cx="6477000" cy="2862322"/>
          </a:xfrm>
          <a:prstGeom prst="rect">
            <a:avLst/>
          </a:prstGeom>
          <a:noFill/>
          <a:ln w="9525">
            <a:noFill/>
            <a:miter lim="800000"/>
            <a:headEnd/>
            <a:tailEnd/>
          </a:ln>
        </p:spPr>
        <p:txBody>
          <a:bodyPr wrap="square">
            <a:spAutoFit/>
          </a:bodyPr>
          <a:lstStyle/>
          <a:p>
            <a:pPr marL="401638" lvl="0" indent="-401638" algn="just">
              <a:spcBef>
                <a:spcPts val="600"/>
              </a:spcBef>
              <a:buFont typeface="Arial" pitchFamily="34" charset="0"/>
              <a:buChar char="•"/>
            </a:pPr>
            <a:r>
              <a:rPr lang="en-US" sz="2000" dirty="0" smtClean="0"/>
              <a:t>The rich antioxidant content of </a:t>
            </a:r>
            <a:r>
              <a:rPr lang="en-US" sz="2000" dirty="0" err="1" smtClean="0"/>
              <a:t>Amla</a:t>
            </a:r>
            <a:r>
              <a:rPr lang="en-US" sz="2000" dirty="0" smtClean="0"/>
              <a:t> supports the immune system and prevent premature ageing</a:t>
            </a:r>
          </a:p>
          <a:p>
            <a:pPr marL="401638" lvl="0" indent="-401638" algn="just">
              <a:spcBef>
                <a:spcPts val="600"/>
              </a:spcBef>
              <a:buFont typeface="Arial" pitchFamily="34" charset="0"/>
              <a:buChar char="•"/>
            </a:pPr>
            <a:r>
              <a:rPr lang="en-US" sz="2000" dirty="0" smtClean="0"/>
              <a:t>A rich source of Vitamin C that help fight cold and coughs naturally</a:t>
            </a:r>
          </a:p>
          <a:p>
            <a:pPr marL="401638" lvl="0" indent="-401638" algn="just">
              <a:spcBef>
                <a:spcPts val="600"/>
              </a:spcBef>
              <a:buFont typeface="Arial" pitchFamily="34" charset="0"/>
              <a:buChar char="•"/>
            </a:pPr>
            <a:r>
              <a:rPr lang="en-US" sz="2000" dirty="0" smtClean="0"/>
              <a:t>It detoxifies the digestive system and GI tract</a:t>
            </a:r>
          </a:p>
          <a:p>
            <a:pPr marL="401638" lvl="0" indent="-401638" algn="just">
              <a:spcBef>
                <a:spcPts val="600"/>
              </a:spcBef>
              <a:buFont typeface="Arial" pitchFamily="34" charset="0"/>
              <a:buChar char="•"/>
            </a:pPr>
            <a:r>
              <a:rPr lang="en-US" sz="2000" dirty="0" smtClean="0"/>
              <a:t>It reduces acidity by balancing pH levels and supporting healthy liver function </a:t>
            </a:r>
          </a:p>
          <a:p>
            <a:pPr marL="401638" lvl="0" indent="-401638" algn="just">
              <a:spcBef>
                <a:spcPts val="600"/>
              </a:spcBef>
              <a:buFont typeface="Arial" pitchFamily="34" charset="0"/>
              <a:buChar char="•"/>
            </a:pPr>
            <a:r>
              <a:rPr lang="en-US" sz="2000" dirty="0" smtClean="0"/>
              <a:t>It is good for the skin and Lustrous hair</a:t>
            </a:r>
            <a:endParaRPr lang="en-GB" sz="2000" dirty="0">
              <a:latin typeface="+mj-lt"/>
            </a:endParaRPr>
          </a:p>
        </p:txBody>
      </p:sp>
      <p:sp>
        <p:nvSpPr>
          <p:cNvPr id="8" name="Rectangle 7"/>
          <p:cNvSpPr/>
          <p:nvPr/>
        </p:nvSpPr>
        <p:spPr>
          <a:xfrm>
            <a:off x="8686800" y="0"/>
            <a:ext cx="4572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8034220" y="728783"/>
            <a:ext cx="1674497" cy="369332"/>
          </a:xfrm>
          <a:prstGeom prst="rect">
            <a:avLst/>
          </a:prstGeom>
          <a:noFill/>
        </p:spPr>
        <p:txBody>
          <a:bodyPr wrap="none" rtlCol="0">
            <a:spAutoFit/>
          </a:bodyPr>
          <a:lstStyle/>
          <a:p>
            <a:r>
              <a:rPr lang="en-US" dirty="0" smtClean="0">
                <a:solidFill>
                  <a:schemeClr val="bg1"/>
                </a:solidFill>
              </a:rPr>
              <a:t>Immunity Boost</a:t>
            </a:r>
            <a:endParaRPr lang="en-US" dirty="0">
              <a:solidFill>
                <a:schemeClr val="bg1"/>
              </a:solidFill>
            </a:endParaRPr>
          </a:p>
        </p:txBody>
      </p:sp>
      <p:sp>
        <p:nvSpPr>
          <p:cNvPr id="10" name="Rectangle 9"/>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11" name="Picture 1" descr="\\KAPIL-PC\Shared Folder\Pubali\Amla.png"/>
          <p:cNvPicPr>
            <a:picLocks noChangeAspect="1" noChangeArrowheads="1"/>
          </p:cNvPicPr>
          <p:nvPr/>
        </p:nvPicPr>
        <p:blipFill>
          <a:blip r:embed="rId3" cstate="screen"/>
          <a:srcRect l="8529" t="3427" r="19422" b="29444"/>
          <a:stretch>
            <a:fillRect/>
          </a:stretch>
        </p:blipFill>
        <p:spPr bwMode="auto">
          <a:xfrm>
            <a:off x="7051869" y="2057400"/>
            <a:ext cx="2067845" cy="3477739"/>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0"/>
            <a:ext cx="9144000" cy="6858000"/>
            <a:chOff x="0" y="0"/>
            <a:chExt cx="9144000" cy="6858000"/>
          </a:xfrm>
        </p:grpSpPr>
        <p:pic>
          <p:nvPicPr>
            <p:cNvPr id="1026" name="Picture 2" descr="D:\G\catalogue psd_new\Catalogue Page PSD\8 copy.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348"/>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4250062" y="1844305"/>
              <a:ext cx="3827138" cy="3437776"/>
            </a:xfrm>
            <a:prstGeom prst="rect">
              <a:avLst/>
            </a:prstGeom>
          </p:spPr>
        </p:pic>
      </p:grpSp>
      <p:sp>
        <p:nvSpPr>
          <p:cNvPr id="4" name="Rounded Rectangle 3"/>
          <p:cNvSpPr/>
          <p:nvPr/>
        </p:nvSpPr>
        <p:spPr>
          <a:xfrm>
            <a:off x="457200" y="457200"/>
            <a:ext cx="8229600" cy="762000"/>
          </a:xfrm>
          <a:prstGeom prst="roundRect">
            <a:avLst/>
          </a:prstGeom>
          <a:solidFill>
            <a:schemeClr val="bg2"/>
          </a:solidFill>
          <a:ln>
            <a:solidFill>
              <a:srgbClr val="92D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9521" y="457200"/>
            <a:ext cx="8044959"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DETOX &amp; REJUVENATION</a:t>
            </a:r>
            <a:endParaRPr lang="en-GB" sz="4000" b="1" spc="1000" dirty="0">
              <a:latin typeface="+mj-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7350" y="1295400"/>
            <a:ext cx="4502555" cy="461665"/>
          </a:xfrm>
          <a:prstGeom prst="rect">
            <a:avLst/>
          </a:prstGeom>
          <a:noFill/>
          <a:ln w="9525">
            <a:noFill/>
            <a:miter lim="800000"/>
            <a:headEnd/>
            <a:tailEnd/>
          </a:ln>
        </p:spPr>
        <p:txBody>
          <a:bodyPr wrap="none">
            <a:spAutoFit/>
          </a:bodyPr>
          <a:lstStyle/>
          <a:p>
            <a:r>
              <a:rPr lang="en-GB" sz="2400" dirty="0" smtClean="0">
                <a:solidFill>
                  <a:srgbClr val="009900"/>
                </a:solidFill>
                <a:latin typeface="+mj-lt"/>
              </a:rPr>
              <a:t>IMPORTANCE OF DETOXIFICATION</a:t>
            </a:r>
            <a:endParaRPr lang="en-GB" sz="2400" dirty="0">
              <a:solidFill>
                <a:srgbClr val="009900"/>
              </a:solidFill>
              <a:latin typeface="+mj-lt"/>
            </a:endParaRPr>
          </a:p>
        </p:txBody>
      </p:sp>
      <p:sp>
        <p:nvSpPr>
          <p:cNvPr id="7" name="Rectangle 6"/>
          <p:cNvSpPr/>
          <p:nvPr/>
        </p:nvSpPr>
        <p:spPr>
          <a:xfrm>
            <a:off x="8686800" y="0"/>
            <a:ext cx="457200" cy="23622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7756580" y="986445"/>
            <a:ext cx="2229778" cy="369332"/>
          </a:xfrm>
          <a:prstGeom prst="rect">
            <a:avLst/>
          </a:prstGeom>
          <a:noFill/>
        </p:spPr>
        <p:txBody>
          <a:bodyPr wrap="none" rtlCol="0">
            <a:spAutoFit/>
          </a:bodyPr>
          <a:lstStyle/>
          <a:p>
            <a:r>
              <a:rPr lang="en-US" dirty="0" err="1" smtClean="0">
                <a:solidFill>
                  <a:schemeClr val="bg1"/>
                </a:solidFill>
              </a:rPr>
              <a:t>Detox</a:t>
            </a:r>
            <a:r>
              <a:rPr lang="en-US" dirty="0" smtClean="0">
                <a:solidFill>
                  <a:schemeClr val="bg1"/>
                </a:solidFill>
              </a:rPr>
              <a:t> &amp; Rejuvenation</a:t>
            </a:r>
            <a:endParaRPr lang="en-US" dirty="0">
              <a:solidFill>
                <a:schemeClr val="bg1"/>
              </a:solidFill>
            </a:endParaRPr>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0" name="Rectangle 9"/>
          <p:cNvSpPr/>
          <p:nvPr/>
        </p:nvSpPr>
        <p:spPr>
          <a:xfrm>
            <a:off x="457200" y="1905000"/>
            <a:ext cx="5486400" cy="5324535"/>
          </a:xfrm>
          <a:prstGeom prst="rect">
            <a:avLst/>
          </a:prstGeom>
        </p:spPr>
        <p:txBody>
          <a:bodyPr wrap="square">
            <a:spAutoFit/>
          </a:bodyPr>
          <a:lstStyle/>
          <a:p>
            <a:pPr marL="457200" indent="-274320" fontAlgn="auto">
              <a:spcBef>
                <a:spcPts val="1200"/>
              </a:spcBef>
              <a:spcAft>
                <a:spcPts val="0"/>
              </a:spcAft>
              <a:buFont typeface="Arial" pitchFamily="34" charset="0"/>
              <a:buChar char="•"/>
              <a:tabLst>
                <a:tab pos="457200" algn="l"/>
              </a:tabLst>
              <a:defRPr/>
            </a:pPr>
            <a:r>
              <a:rPr lang="en-US" sz="2000" dirty="0" smtClean="0"/>
              <a:t>Throughout the day our body is in constant contact with environmental toxins</a:t>
            </a:r>
          </a:p>
          <a:p>
            <a:pPr marL="457200" indent="-274320" fontAlgn="auto">
              <a:spcBef>
                <a:spcPts val="1200"/>
              </a:spcBef>
              <a:spcAft>
                <a:spcPts val="0"/>
              </a:spcAft>
              <a:buFont typeface="Arial" pitchFamily="34" charset="0"/>
              <a:buChar char="•"/>
              <a:tabLst>
                <a:tab pos="457200" algn="l"/>
              </a:tabLst>
              <a:defRPr/>
            </a:pPr>
            <a:r>
              <a:rPr lang="en-US" sz="2000" dirty="0" smtClean="0"/>
              <a:t>We absorb toxins through our skin, from the air we breathe, the chemicals in our foods, and from the chemicals released in our homes and workplaces</a:t>
            </a:r>
          </a:p>
          <a:p>
            <a:pPr marL="457200" indent="-274320" fontAlgn="auto">
              <a:spcBef>
                <a:spcPts val="1200"/>
              </a:spcBef>
              <a:spcAft>
                <a:spcPts val="0"/>
              </a:spcAft>
              <a:buFont typeface="Arial" pitchFamily="34" charset="0"/>
              <a:buChar char="•"/>
              <a:tabLst>
                <a:tab pos="457200" algn="l"/>
              </a:tabLst>
              <a:defRPr/>
            </a:pPr>
            <a:r>
              <a:rPr lang="en-US" sz="2000" dirty="0" smtClean="0"/>
              <a:t>These toxins can harm our body in several ways and lead to many diseases</a:t>
            </a:r>
          </a:p>
          <a:p>
            <a:pPr marL="457200" indent="-274320" fontAlgn="auto">
              <a:spcBef>
                <a:spcPts val="1200"/>
              </a:spcBef>
              <a:spcAft>
                <a:spcPts val="0"/>
              </a:spcAft>
              <a:buFont typeface="Arial" pitchFamily="34" charset="0"/>
              <a:buChar char="•"/>
              <a:tabLst>
                <a:tab pos="457200" algn="l"/>
              </a:tabLst>
              <a:defRPr/>
            </a:pPr>
            <a:r>
              <a:rPr lang="en-US" sz="2000" dirty="0" smtClean="0"/>
              <a:t>Detoxification helps in normalizing these toxins and helps process and excrete these toxins out of our system</a:t>
            </a:r>
          </a:p>
          <a:p>
            <a:pPr marL="457200" indent="-274320" fontAlgn="auto">
              <a:spcBef>
                <a:spcPts val="1200"/>
              </a:spcBef>
              <a:spcAft>
                <a:spcPts val="0"/>
              </a:spcAft>
              <a:tabLst>
                <a:tab pos="457200" algn="l"/>
              </a:tabLst>
              <a:defRPr/>
            </a:pPr>
            <a:endParaRPr lang="en-US" sz="2000" dirty="0" smtClean="0">
              <a:latin typeface="+mj-lt"/>
            </a:endParaRPr>
          </a:p>
          <a:p>
            <a:pPr marL="457200" indent="-274320" fontAlgn="auto">
              <a:spcBef>
                <a:spcPts val="1200"/>
              </a:spcBef>
              <a:spcAft>
                <a:spcPts val="0"/>
              </a:spcAft>
              <a:tabLst>
                <a:tab pos="457200" algn="l"/>
              </a:tabLst>
              <a:defRPr/>
            </a:pPr>
            <a:endParaRPr lang="en-US" sz="2000" dirty="0" smtClean="0">
              <a:latin typeface="+mj-lt"/>
            </a:endParaRPr>
          </a:p>
          <a:p>
            <a:pPr marL="457200" indent="-274320" fontAlgn="auto">
              <a:spcBef>
                <a:spcPts val="1200"/>
              </a:spcBef>
              <a:spcAft>
                <a:spcPts val="0"/>
              </a:spcAft>
              <a:tabLst>
                <a:tab pos="457200" algn="l"/>
              </a:tabLst>
              <a:defRPr/>
            </a:pPr>
            <a:endParaRPr lang="en-US" sz="2000" dirty="0" smtClean="0">
              <a:latin typeface="+mj-lt"/>
            </a:endParaRPr>
          </a:p>
        </p:txBody>
      </p:sp>
      <p:pic>
        <p:nvPicPr>
          <p:cNvPr id="2" name="Picture 1"/>
          <p:cNvPicPr>
            <a:picLocks noChangeAspect="1"/>
          </p:cNvPicPr>
          <p:nvPr/>
        </p:nvPicPr>
        <p:blipFill>
          <a:blip r:embed="rId2" cstate="print"/>
          <a:stretch>
            <a:fillRect/>
          </a:stretch>
        </p:blipFill>
        <p:spPr>
          <a:xfrm>
            <a:off x="5943600" y="1981200"/>
            <a:ext cx="2672214" cy="36449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7350" y="1295400"/>
            <a:ext cx="3018775" cy="461665"/>
          </a:xfrm>
          <a:prstGeom prst="rect">
            <a:avLst/>
          </a:prstGeom>
          <a:noFill/>
          <a:ln w="9525">
            <a:noFill/>
            <a:miter lim="800000"/>
            <a:headEnd/>
            <a:tailEnd/>
          </a:ln>
        </p:spPr>
        <p:txBody>
          <a:bodyPr wrap="none">
            <a:spAutoFit/>
          </a:bodyPr>
          <a:lstStyle/>
          <a:p>
            <a:r>
              <a:rPr lang="en-GB" sz="2400" dirty="0">
                <a:solidFill>
                  <a:srgbClr val="009900"/>
                </a:solidFill>
                <a:latin typeface="+mj-lt"/>
              </a:rPr>
              <a:t>VESTIGE GANODERMA</a:t>
            </a:r>
          </a:p>
        </p:txBody>
      </p:sp>
      <p:sp>
        <p:nvSpPr>
          <p:cNvPr id="4" name="Rectangle 3"/>
          <p:cNvSpPr>
            <a:spLocks noChangeArrowheads="1"/>
          </p:cNvSpPr>
          <p:nvPr/>
        </p:nvSpPr>
        <p:spPr bwMode="auto">
          <a:xfrm>
            <a:off x="609600" y="1905000"/>
            <a:ext cx="6629400" cy="1785104"/>
          </a:xfrm>
          <a:prstGeom prst="rect">
            <a:avLst/>
          </a:prstGeom>
          <a:noFill/>
          <a:ln w="9525">
            <a:noFill/>
            <a:miter lim="800000"/>
            <a:headEnd/>
            <a:tailEnd/>
          </a:ln>
        </p:spPr>
        <p:txBody>
          <a:bodyPr wrap="square">
            <a:spAutoFit/>
          </a:bodyPr>
          <a:lstStyle/>
          <a:p>
            <a:pPr indent="-274320">
              <a:spcBef>
                <a:spcPts val="1200"/>
              </a:spcBef>
              <a:buFont typeface="Arial" pitchFamily="34" charset="0"/>
              <a:buChar char="•"/>
              <a:tabLst>
                <a:tab pos="400050" algn="l"/>
              </a:tabLst>
            </a:pPr>
            <a:r>
              <a:rPr lang="en-US" sz="2000" dirty="0" smtClean="0">
                <a:latin typeface="+mj-lt"/>
              </a:rPr>
              <a:t>Also known as the king </a:t>
            </a:r>
            <a:r>
              <a:rPr lang="en-US" sz="2000" dirty="0">
                <a:latin typeface="+mj-lt"/>
              </a:rPr>
              <a:t>of </a:t>
            </a:r>
            <a:r>
              <a:rPr lang="en-US" sz="2000" dirty="0" smtClean="0">
                <a:latin typeface="+mj-lt"/>
              </a:rPr>
              <a:t>herbs</a:t>
            </a:r>
            <a:endParaRPr lang="en-US" sz="2000" dirty="0">
              <a:latin typeface="+mj-lt"/>
            </a:endParaRPr>
          </a:p>
          <a:p>
            <a:pPr indent="-274320">
              <a:spcBef>
                <a:spcPts val="1200"/>
              </a:spcBef>
              <a:buFont typeface="Arial" pitchFamily="34" charset="0"/>
              <a:buChar char="•"/>
              <a:tabLst>
                <a:tab pos="400050" algn="l"/>
              </a:tabLst>
            </a:pPr>
            <a:r>
              <a:rPr lang="en-US" sz="2000" dirty="0" smtClean="0"/>
              <a:t>Regenerates and revitalizes cells by removing free radicals</a:t>
            </a:r>
            <a:endParaRPr lang="en-US" sz="2000" dirty="0" smtClean="0">
              <a:latin typeface="+mj-lt"/>
            </a:endParaRPr>
          </a:p>
          <a:p>
            <a:pPr indent="-274320">
              <a:spcBef>
                <a:spcPts val="1200"/>
              </a:spcBef>
              <a:buFont typeface="Arial" pitchFamily="34" charset="0"/>
              <a:buChar char="•"/>
              <a:tabLst>
                <a:tab pos="400050" algn="l"/>
              </a:tabLst>
            </a:pPr>
            <a:r>
              <a:rPr lang="en-US" sz="2000" dirty="0" smtClean="0">
                <a:latin typeface="+mj-lt"/>
              </a:rPr>
              <a:t>Scans</a:t>
            </a:r>
            <a:r>
              <a:rPr lang="en-US" sz="2000" dirty="0">
                <a:latin typeface="+mj-lt"/>
              </a:rPr>
              <a:t>, checks and detects body </a:t>
            </a:r>
            <a:r>
              <a:rPr lang="en-US" sz="2000" dirty="0" smtClean="0">
                <a:latin typeface="+mj-lt"/>
              </a:rPr>
              <a:t>disorders</a:t>
            </a:r>
          </a:p>
          <a:p>
            <a:pPr indent="-274320">
              <a:spcBef>
                <a:spcPts val="1200"/>
              </a:spcBef>
              <a:buFont typeface="Arial" pitchFamily="34" charset="0"/>
              <a:buChar char="•"/>
              <a:tabLst>
                <a:tab pos="400050" algn="l"/>
              </a:tabLst>
            </a:pPr>
            <a:r>
              <a:rPr lang="en-US" sz="2000" dirty="0" smtClean="0">
                <a:latin typeface="+mj-lt"/>
              </a:rPr>
              <a:t>Builds </a:t>
            </a:r>
            <a:r>
              <a:rPr lang="en-US" sz="2000" dirty="0">
                <a:latin typeface="+mj-lt"/>
              </a:rPr>
              <a:t>immunity </a:t>
            </a:r>
          </a:p>
        </p:txBody>
      </p:sp>
      <p:pic>
        <p:nvPicPr>
          <p:cNvPr id="5" name="Picture 3"/>
          <p:cNvPicPr>
            <a:picLocks noChangeAspect="1" noChangeArrowheads="1"/>
          </p:cNvPicPr>
          <p:nvPr/>
        </p:nvPicPr>
        <p:blipFill>
          <a:blip r:embed="rId2" cstate="email"/>
          <a:srcRect/>
          <a:stretch>
            <a:fillRect/>
          </a:stretch>
        </p:blipFill>
        <p:spPr bwMode="auto">
          <a:xfrm>
            <a:off x="533400" y="3930770"/>
            <a:ext cx="2362200" cy="2317630"/>
          </a:xfrm>
          <a:prstGeom prst="rect">
            <a:avLst/>
          </a:prstGeom>
          <a:noFill/>
          <a:ln w="9525">
            <a:noFill/>
            <a:miter lim="800000"/>
            <a:headEnd/>
            <a:tailEnd/>
          </a:ln>
        </p:spPr>
      </p:pic>
      <p:pic>
        <p:nvPicPr>
          <p:cNvPr id="6" name="Picture 2" descr="C:\Documents and Settings\All Users\Documents\new products\ganoderma  copy.jpg"/>
          <p:cNvPicPr>
            <a:picLocks noChangeAspect="1" noChangeArrowheads="1"/>
          </p:cNvPicPr>
          <p:nvPr/>
        </p:nvPicPr>
        <p:blipFill>
          <a:blip r:embed="rId3" cstate="print"/>
          <a:stretch>
            <a:fillRect/>
          </a:stretch>
        </p:blipFill>
        <p:spPr bwMode="auto">
          <a:xfrm>
            <a:off x="5410200" y="990600"/>
            <a:ext cx="3733800" cy="3884587"/>
          </a:xfrm>
          <a:prstGeom prst="rect">
            <a:avLst/>
          </a:prstGeom>
          <a:noFill/>
          <a:ln w="9525">
            <a:noFill/>
            <a:miter lim="800000"/>
            <a:headEnd/>
            <a:tailEnd/>
          </a:ln>
        </p:spPr>
      </p:pic>
      <p:sp>
        <p:nvSpPr>
          <p:cNvPr id="7" name="Rectangle 6"/>
          <p:cNvSpPr/>
          <p:nvPr/>
        </p:nvSpPr>
        <p:spPr>
          <a:xfrm>
            <a:off x="8686800" y="0"/>
            <a:ext cx="457200" cy="23622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7756580" y="986445"/>
            <a:ext cx="2229778" cy="369332"/>
          </a:xfrm>
          <a:prstGeom prst="rect">
            <a:avLst/>
          </a:prstGeom>
          <a:noFill/>
        </p:spPr>
        <p:txBody>
          <a:bodyPr wrap="none" rtlCol="0">
            <a:spAutoFit/>
          </a:bodyPr>
          <a:lstStyle/>
          <a:p>
            <a:r>
              <a:rPr lang="en-US" dirty="0" err="1" smtClean="0">
                <a:solidFill>
                  <a:schemeClr val="bg1"/>
                </a:solidFill>
              </a:rPr>
              <a:t>Detox</a:t>
            </a:r>
            <a:r>
              <a:rPr lang="en-US" dirty="0" smtClean="0">
                <a:solidFill>
                  <a:schemeClr val="bg1"/>
                </a:solidFill>
              </a:rPr>
              <a:t> &amp; Rejuvenation</a:t>
            </a:r>
            <a:endParaRPr lang="en-US" dirty="0">
              <a:solidFill>
                <a:schemeClr val="bg1"/>
              </a:solidFill>
            </a:endParaRPr>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10" name="Picture 5" descr="C:\Documents and Settings\Administrator\Desktop\training pres pics\12778-ganoderma-lucidum-reishi-mycelium-extract-polysaccharides-spore-powder-1.jpg"/>
          <p:cNvPicPr>
            <a:picLocks noChangeAspect="1" noChangeArrowheads="1"/>
          </p:cNvPicPr>
          <p:nvPr/>
        </p:nvPicPr>
        <p:blipFill>
          <a:blip r:embed="rId4"/>
          <a:srcRect/>
          <a:stretch>
            <a:fillRect/>
          </a:stretch>
        </p:blipFill>
        <p:spPr bwMode="auto">
          <a:xfrm>
            <a:off x="4038600" y="3886200"/>
            <a:ext cx="2046287" cy="2017713"/>
          </a:xfrm>
          <a:prstGeom prst="rect">
            <a:avLst/>
          </a:prstGeom>
          <a:noFill/>
          <a:ln w="9525">
            <a:noFill/>
            <a:miter lim="800000"/>
            <a:headEnd/>
            <a:tailEnd/>
          </a:ln>
        </p:spPr>
      </p:pic>
      <p:sp>
        <p:nvSpPr>
          <p:cNvPr id="11" name="Action Button: Movie 10">
            <a:hlinkClick r:id="rId5" action="ppaction://hlinkfile" highlightClick="1"/>
          </p:cNvPr>
          <p:cNvSpPr/>
          <p:nvPr/>
        </p:nvSpPr>
        <p:spPr>
          <a:xfrm>
            <a:off x="22098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ASSAMESE</a:t>
            </a:r>
            <a:endParaRPr lang="en-US" sz="1400" dirty="0">
              <a:solidFill>
                <a:schemeClr val="tx1"/>
              </a:solidFill>
            </a:endParaRPr>
          </a:p>
        </p:txBody>
      </p:sp>
      <p:sp>
        <p:nvSpPr>
          <p:cNvPr id="12" name="Action Button: Movie 11">
            <a:hlinkClick r:id="rId6" action="ppaction://hlinkfile" highlightClick="1"/>
          </p:cNvPr>
          <p:cNvSpPr/>
          <p:nvPr/>
        </p:nvSpPr>
        <p:spPr>
          <a:xfrm>
            <a:off x="3758184"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ENGLISH</a:t>
            </a:r>
            <a:endParaRPr lang="en-US" sz="1400" dirty="0">
              <a:solidFill>
                <a:schemeClr val="tx1"/>
              </a:solidFill>
            </a:endParaRPr>
          </a:p>
        </p:txBody>
      </p:sp>
      <p:sp>
        <p:nvSpPr>
          <p:cNvPr id="13" name="Action Button: Document 12">
            <a:hlinkClick r:id="rId7" action="ppaction://hlinkpres?slideindex=1&amp;slidetitle=VESTIGE  GANODERMA" highlightClick="1"/>
          </p:cNvPr>
          <p:cNvSpPr/>
          <p:nvPr/>
        </p:nvSpPr>
        <p:spPr>
          <a:xfrm>
            <a:off x="57912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33400" y="1336675"/>
            <a:ext cx="3826739" cy="461665"/>
          </a:xfrm>
          <a:prstGeom prst="rect">
            <a:avLst/>
          </a:prstGeom>
          <a:noFill/>
          <a:ln w="9525">
            <a:noFill/>
            <a:miter lim="800000"/>
            <a:headEnd/>
            <a:tailEnd/>
          </a:ln>
        </p:spPr>
        <p:txBody>
          <a:bodyPr wrap="none">
            <a:spAutoFit/>
          </a:bodyPr>
          <a:lstStyle/>
          <a:p>
            <a:r>
              <a:rPr lang="en-GB" sz="2400" dirty="0">
                <a:solidFill>
                  <a:srgbClr val="009900"/>
                </a:solidFill>
                <a:latin typeface="+mj-lt"/>
              </a:rPr>
              <a:t>VESTIGE DETOX FOOT PATCH</a:t>
            </a:r>
          </a:p>
        </p:txBody>
      </p:sp>
      <p:sp>
        <p:nvSpPr>
          <p:cNvPr id="4" name="Rectangle 3"/>
          <p:cNvSpPr>
            <a:spLocks noChangeArrowheads="1"/>
          </p:cNvSpPr>
          <p:nvPr/>
        </p:nvSpPr>
        <p:spPr bwMode="auto">
          <a:xfrm>
            <a:off x="609600" y="1870075"/>
            <a:ext cx="4572000" cy="2092325"/>
          </a:xfrm>
          <a:prstGeom prst="rect">
            <a:avLst/>
          </a:prstGeom>
          <a:noFill/>
          <a:ln w="9525">
            <a:noFill/>
            <a:miter lim="800000"/>
            <a:headEnd/>
            <a:tailEnd/>
          </a:ln>
        </p:spPr>
        <p:txBody>
          <a:bodyPr>
            <a:spAutoFit/>
          </a:bodyPr>
          <a:lstStyle/>
          <a:p>
            <a:pPr>
              <a:spcBef>
                <a:spcPts val="1200"/>
              </a:spcBef>
              <a:tabLst>
                <a:tab pos="457200" algn="l"/>
              </a:tabLst>
            </a:pPr>
            <a:r>
              <a:rPr lang="en-US" sz="2000" dirty="0">
                <a:latin typeface="+mj-lt"/>
              </a:rPr>
              <a:t>• </a:t>
            </a:r>
            <a:r>
              <a:rPr lang="en-US" sz="2000" dirty="0" smtClean="0">
                <a:latin typeface="+mj-lt"/>
              </a:rPr>
              <a:t>	Works </a:t>
            </a:r>
            <a:r>
              <a:rPr lang="en-US" sz="2000" dirty="0">
                <a:latin typeface="+mj-lt"/>
              </a:rPr>
              <a:t>on the principles of foot </a:t>
            </a:r>
            <a:r>
              <a:rPr lang="en-US" sz="2000" dirty="0" smtClean="0">
                <a:latin typeface="+mj-lt"/>
              </a:rPr>
              <a:t>	reflexology</a:t>
            </a:r>
            <a:endParaRPr lang="en-US" sz="2000" dirty="0">
              <a:latin typeface="+mj-lt"/>
            </a:endParaRPr>
          </a:p>
          <a:p>
            <a:pPr>
              <a:spcBef>
                <a:spcPts val="1200"/>
              </a:spcBef>
              <a:tabLst>
                <a:tab pos="457200" algn="l"/>
              </a:tabLst>
            </a:pPr>
            <a:r>
              <a:rPr lang="en-US" sz="2000" dirty="0">
                <a:latin typeface="+mj-lt"/>
              </a:rPr>
              <a:t>• </a:t>
            </a:r>
            <a:r>
              <a:rPr lang="en-US" sz="2000" dirty="0" smtClean="0">
                <a:latin typeface="+mj-lt"/>
              </a:rPr>
              <a:t>	Removes </a:t>
            </a:r>
            <a:r>
              <a:rPr lang="en-US" sz="2000" dirty="0">
                <a:latin typeface="+mj-lt"/>
              </a:rPr>
              <a:t>toxins from our body</a:t>
            </a:r>
          </a:p>
          <a:p>
            <a:pPr>
              <a:spcBef>
                <a:spcPts val="1200"/>
              </a:spcBef>
              <a:tabLst>
                <a:tab pos="457200" algn="l"/>
              </a:tabLst>
            </a:pPr>
            <a:r>
              <a:rPr lang="en-US" sz="2000" dirty="0">
                <a:latin typeface="+mj-lt"/>
              </a:rPr>
              <a:t>• </a:t>
            </a:r>
            <a:r>
              <a:rPr lang="en-US" sz="2000" dirty="0" smtClean="0">
                <a:latin typeface="+mj-lt"/>
              </a:rPr>
              <a:t>	Improves </a:t>
            </a:r>
            <a:r>
              <a:rPr lang="en-US" sz="2000" dirty="0">
                <a:latin typeface="+mj-lt"/>
              </a:rPr>
              <a:t>our immune system</a:t>
            </a:r>
          </a:p>
          <a:p>
            <a:pPr>
              <a:spcBef>
                <a:spcPts val="1200"/>
              </a:spcBef>
              <a:tabLst>
                <a:tab pos="457200" algn="l"/>
              </a:tabLst>
            </a:pPr>
            <a:r>
              <a:rPr lang="en-US" sz="2000" dirty="0">
                <a:latin typeface="+mj-lt"/>
              </a:rPr>
              <a:t>• </a:t>
            </a:r>
            <a:r>
              <a:rPr lang="en-US" sz="2000" dirty="0" smtClean="0">
                <a:latin typeface="+mj-lt"/>
              </a:rPr>
              <a:t>	Promotes </a:t>
            </a:r>
            <a:r>
              <a:rPr lang="en-US" sz="2000" dirty="0">
                <a:latin typeface="+mj-lt"/>
              </a:rPr>
              <a:t>better health &amp; longevity</a:t>
            </a:r>
            <a:endParaRPr lang="en-GB" sz="2000" dirty="0">
              <a:latin typeface="+mj-lt"/>
            </a:endParaRPr>
          </a:p>
        </p:txBody>
      </p:sp>
      <p:pic>
        <p:nvPicPr>
          <p:cNvPr id="5" name="Picture 3"/>
          <p:cNvPicPr>
            <a:picLocks noChangeAspect="1" noChangeArrowheads="1"/>
          </p:cNvPicPr>
          <p:nvPr/>
        </p:nvPicPr>
        <p:blipFill>
          <a:blip r:embed="rId2" cstate="print"/>
          <a:srcRect/>
          <a:stretch>
            <a:fillRect/>
          </a:stretch>
        </p:blipFill>
        <p:spPr bwMode="auto">
          <a:xfrm>
            <a:off x="609600" y="4191001"/>
            <a:ext cx="2421318" cy="2057400"/>
          </a:xfrm>
          <a:prstGeom prst="rect">
            <a:avLst/>
          </a:prstGeom>
          <a:noFill/>
          <a:ln w="9525">
            <a:noFill/>
            <a:miter lim="800000"/>
            <a:headEnd/>
            <a:tailEnd/>
          </a:ln>
        </p:spPr>
      </p:pic>
      <p:pic>
        <p:nvPicPr>
          <p:cNvPr id="6" name="Picture 3" descr="C:\Documents and Settings\All Users\Documents\new products\detox foot patch copy.jpg"/>
          <p:cNvPicPr>
            <a:picLocks noChangeAspect="1" noChangeArrowheads="1"/>
          </p:cNvPicPr>
          <p:nvPr/>
        </p:nvPicPr>
        <p:blipFill>
          <a:blip r:embed="rId3" cstate="print"/>
          <a:srcRect r="9091"/>
          <a:stretch>
            <a:fillRect/>
          </a:stretch>
        </p:blipFill>
        <p:spPr bwMode="auto">
          <a:xfrm>
            <a:off x="5257800" y="2133600"/>
            <a:ext cx="3429000" cy="3038475"/>
          </a:xfrm>
          <a:prstGeom prst="rect">
            <a:avLst/>
          </a:prstGeom>
          <a:noFill/>
          <a:ln w="9525">
            <a:noFill/>
            <a:miter lim="800000"/>
            <a:headEnd/>
            <a:tailEnd/>
          </a:ln>
        </p:spPr>
      </p:pic>
      <p:sp>
        <p:nvSpPr>
          <p:cNvPr id="9" name="Rectangle 8"/>
          <p:cNvSpPr/>
          <p:nvPr/>
        </p:nvSpPr>
        <p:spPr>
          <a:xfrm>
            <a:off x="8686800" y="0"/>
            <a:ext cx="457200" cy="23622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0" name="TextBox 9"/>
          <p:cNvSpPr txBox="1"/>
          <p:nvPr/>
        </p:nvSpPr>
        <p:spPr>
          <a:xfrm rot="16200000">
            <a:off x="7756580" y="986445"/>
            <a:ext cx="2229778" cy="369332"/>
          </a:xfrm>
          <a:prstGeom prst="rect">
            <a:avLst/>
          </a:prstGeom>
          <a:noFill/>
        </p:spPr>
        <p:txBody>
          <a:bodyPr wrap="none" rtlCol="0">
            <a:spAutoFit/>
          </a:bodyPr>
          <a:lstStyle/>
          <a:p>
            <a:r>
              <a:rPr lang="en-US" dirty="0" err="1" smtClean="0">
                <a:solidFill>
                  <a:schemeClr val="bg1"/>
                </a:solidFill>
              </a:rPr>
              <a:t>Detox</a:t>
            </a:r>
            <a:r>
              <a:rPr lang="en-US" dirty="0" smtClean="0">
                <a:solidFill>
                  <a:schemeClr val="bg1"/>
                </a:solidFill>
              </a:rPr>
              <a:t> &amp; Rejuvenation</a:t>
            </a:r>
            <a:endParaRPr lang="en-US" dirty="0">
              <a:solidFill>
                <a:schemeClr val="bg1"/>
              </a:solidFill>
            </a:endParaRPr>
          </a:p>
        </p:txBody>
      </p:sp>
      <p:sp>
        <p:nvSpPr>
          <p:cNvPr id="11" name="Rectangle 10"/>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2" name="Action Button: Movie 11">
            <a:hlinkClick r:id="rId4" action="ppaction://hlinkfile" highlightClick="1"/>
          </p:cNvPr>
          <p:cNvSpPr/>
          <p:nvPr/>
        </p:nvSpPr>
        <p:spPr>
          <a:xfrm>
            <a:off x="2057400" y="6477000"/>
            <a:ext cx="1042416"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ASSAMESE</a:t>
            </a:r>
            <a:endParaRPr lang="en-US" sz="1400" dirty="0">
              <a:solidFill>
                <a:schemeClr val="tx1"/>
              </a:solidFill>
            </a:endParaRPr>
          </a:p>
        </p:txBody>
      </p:sp>
      <p:sp>
        <p:nvSpPr>
          <p:cNvPr id="13" name="Action Button: Movie 12">
            <a:hlinkClick r:id="rId5" action="ppaction://hlinkfile" highlightClick="1"/>
          </p:cNvPr>
          <p:cNvSpPr/>
          <p:nvPr/>
        </p:nvSpPr>
        <p:spPr>
          <a:xfrm>
            <a:off x="3377184" y="6477000"/>
            <a:ext cx="1042416"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ENGLISH</a:t>
            </a:r>
            <a:endParaRPr lang="en-US" sz="1400" dirty="0">
              <a:solidFill>
                <a:schemeClr val="tx1"/>
              </a:solidFill>
            </a:endParaRPr>
          </a:p>
        </p:txBody>
      </p:sp>
      <p:sp>
        <p:nvSpPr>
          <p:cNvPr id="14" name="Action Button: Document 13">
            <a:hlinkClick r:id="rId6" action="ppaction://hlinkpres?slideindex=1&amp;slidetitle=Slide 1" highlightClick="1"/>
          </p:cNvPr>
          <p:cNvSpPr/>
          <p:nvPr/>
        </p:nvSpPr>
        <p:spPr>
          <a:xfrm>
            <a:off x="5791200" y="6477000"/>
            <a:ext cx="1042416" cy="3810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5486400" cy="4373563"/>
          </a:xfrm>
        </p:spPr>
        <p:txBody>
          <a:bodyPr>
            <a:noAutofit/>
          </a:bodyPr>
          <a:lstStyle/>
          <a:p>
            <a:pPr algn="just">
              <a:lnSpc>
                <a:spcPct val="120000"/>
              </a:lnSpc>
            </a:pPr>
            <a:r>
              <a:rPr lang="en-US" sz="2000" dirty="0" smtClean="0"/>
              <a:t>It is a special blend of 3 natural soluble </a:t>
            </a:r>
            <a:r>
              <a:rPr lang="en-US" sz="2000" dirty="0" err="1" smtClean="0"/>
              <a:t>fibres</a:t>
            </a:r>
            <a:r>
              <a:rPr lang="en-US" sz="2000" dirty="0" smtClean="0"/>
              <a:t> sources</a:t>
            </a:r>
          </a:p>
          <a:p>
            <a:pPr lvl="1" algn="just">
              <a:lnSpc>
                <a:spcPct val="120000"/>
              </a:lnSpc>
            </a:pPr>
            <a:r>
              <a:rPr lang="en-US" sz="2000" dirty="0" smtClean="0"/>
              <a:t>Chicory root extract, </a:t>
            </a:r>
            <a:r>
              <a:rPr lang="en-US" sz="2000" dirty="0" err="1" smtClean="0"/>
              <a:t>maltodextrin</a:t>
            </a:r>
            <a:r>
              <a:rPr lang="en-US" sz="2000" dirty="0" smtClean="0"/>
              <a:t> and Guar Gum</a:t>
            </a:r>
          </a:p>
          <a:p>
            <a:pPr algn="just">
              <a:lnSpc>
                <a:spcPct val="120000"/>
              </a:lnSpc>
            </a:pPr>
            <a:r>
              <a:rPr lang="en-US" sz="2000" dirty="0" smtClean="0"/>
              <a:t>It is a low calorie yet high in </a:t>
            </a:r>
            <a:r>
              <a:rPr lang="en-US" sz="2000" dirty="0" err="1" smtClean="0"/>
              <a:t>fibre</a:t>
            </a:r>
            <a:r>
              <a:rPr lang="en-US" sz="2000" dirty="0" smtClean="0"/>
              <a:t> that promotes healthy digestive system</a:t>
            </a:r>
          </a:p>
          <a:p>
            <a:pPr algn="just">
              <a:lnSpc>
                <a:spcPct val="120000"/>
              </a:lnSpc>
            </a:pPr>
            <a:r>
              <a:rPr lang="en-US" sz="2000" dirty="0" smtClean="0"/>
              <a:t>It contains natural soluble </a:t>
            </a:r>
            <a:r>
              <a:rPr lang="en-US" sz="2000" dirty="0" err="1" smtClean="0"/>
              <a:t>fibre</a:t>
            </a:r>
            <a:r>
              <a:rPr lang="en-US" sz="2000" dirty="0" smtClean="0"/>
              <a:t> that may help in weight management as it provides a feeling of fullness when consumed </a:t>
            </a:r>
          </a:p>
        </p:txBody>
      </p:sp>
      <p:sp>
        <p:nvSpPr>
          <p:cNvPr id="4" name="Rectangle 3"/>
          <p:cNvSpPr>
            <a:spLocks noChangeArrowheads="1"/>
          </p:cNvSpPr>
          <p:nvPr/>
        </p:nvSpPr>
        <p:spPr bwMode="auto">
          <a:xfrm>
            <a:off x="533400" y="1143000"/>
            <a:ext cx="3128230" cy="461665"/>
          </a:xfrm>
          <a:prstGeom prst="rect">
            <a:avLst/>
          </a:prstGeom>
          <a:noFill/>
          <a:ln w="9525">
            <a:noFill/>
            <a:miter lim="800000"/>
            <a:headEnd/>
            <a:tailEnd/>
          </a:ln>
        </p:spPr>
        <p:txBody>
          <a:bodyPr wrap="none">
            <a:spAutoFit/>
          </a:bodyPr>
          <a:lstStyle/>
          <a:p>
            <a:r>
              <a:rPr lang="en-GB" sz="2400" dirty="0">
                <a:solidFill>
                  <a:srgbClr val="009900"/>
                </a:solidFill>
                <a:latin typeface="+mj-lt"/>
              </a:rPr>
              <a:t>VESTIGE </a:t>
            </a:r>
            <a:r>
              <a:rPr lang="en-GB" sz="2400" dirty="0" smtClean="0">
                <a:solidFill>
                  <a:srgbClr val="009900"/>
                </a:solidFill>
                <a:latin typeface="+mj-lt"/>
              </a:rPr>
              <a:t>DIETARY FIBRE</a:t>
            </a:r>
            <a:endParaRPr lang="en-GB" sz="2400" dirty="0">
              <a:solidFill>
                <a:srgbClr val="009900"/>
              </a:solidFill>
              <a:latin typeface="+mj-lt"/>
            </a:endParaRPr>
          </a:p>
        </p:txBody>
      </p:sp>
      <p:sp>
        <p:nvSpPr>
          <p:cNvPr id="5" name="Rectangle 4"/>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4419600" y="1524000"/>
            <a:ext cx="4038600" cy="3886200"/>
          </a:xfrm>
          <a:prstGeom prst="rect">
            <a:avLst/>
          </a:prstGeom>
        </p:spPr>
      </p:pic>
      <p:sp>
        <p:nvSpPr>
          <p:cNvPr id="7" name="Rectangle 6"/>
          <p:cNvSpPr/>
          <p:nvPr/>
        </p:nvSpPr>
        <p:spPr>
          <a:xfrm>
            <a:off x="8686800" y="0"/>
            <a:ext cx="457200" cy="23622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7756580" y="986445"/>
            <a:ext cx="2229778" cy="369332"/>
          </a:xfrm>
          <a:prstGeom prst="rect">
            <a:avLst/>
          </a:prstGeom>
          <a:noFill/>
        </p:spPr>
        <p:txBody>
          <a:bodyPr wrap="none" rtlCol="0">
            <a:spAutoFit/>
          </a:bodyPr>
          <a:lstStyle/>
          <a:p>
            <a:r>
              <a:rPr lang="en-US" dirty="0" err="1" smtClean="0">
                <a:solidFill>
                  <a:schemeClr val="bg1"/>
                </a:solidFill>
              </a:rPr>
              <a:t>Detox</a:t>
            </a:r>
            <a:r>
              <a:rPr lang="en-US" dirty="0" smtClean="0">
                <a:solidFill>
                  <a:schemeClr val="bg1"/>
                </a:solidFill>
              </a:rPr>
              <a:t> &amp; Rejuvenation</a:t>
            </a:r>
            <a:endParaRPr lang="en-US" dirty="0">
              <a:solidFill>
                <a:schemeClr val="bg1"/>
              </a:solidFill>
            </a:endParaRPr>
          </a:p>
        </p:txBody>
      </p:sp>
      <p:sp>
        <p:nvSpPr>
          <p:cNvPr id="9" name="Action Button: Document 8">
            <a:hlinkClick r:id="rId4" action="ppaction://hlinkpres?slideindex=1&amp;slidetitle=PowerPoint Presentation" highlightClick="1"/>
          </p:cNvPr>
          <p:cNvSpPr/>
          <p:nvPr/>
        </p:nvSpPr>
        <p:spPr>
          <a:xfrm>
            <a:off x="20574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
        <p:nvSpPr>
          <p:cNvPr id="11" name="Action Button: Document 10">
            <a:hlinkClick r:id="rId5" action="ppaction://hlinkpres?slideindex=1&amp;slidetitle=" highlightClick="1"/>
          </p:cNvPr>
          <p:cNvSpPr/>
          <p:nvPr/>
        </p:nvSpPr>
        <p:spPr>
          <a:xfrm>
            <a:off x="51816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HOW IT WORKS</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3999" cy="6858000"/>
            <a:chOff x="0" y="0"/>
            <a:chExt cx="9143999" cy="68580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l="12502" r="12499"/>
            <a:stretch/>
          </p:blipFill>
          <p:spPr>
            <a:xfrm>
              <a:off x="0" y="0"/>
              <a:ext cx="9143999"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25001" t="5323" r="7522" b="7939"/>
            <a:stretch/>
          </p:blipFill>
          <p:spPr>
            <a:xfrm>
              <a:off x="2971800" y="1889184"/>
              <a:ext cx="5696310" cy="4882551"/>
            </a:xfrm>
            <a:prstGeom prst="rect">
              <a:avLst/>
            </a:prstGeom>
          </p:spPr>
        </p:pic>
      </p:grpSp>
      <p:grpSp>
        <p:nvGrpSpPr>
          <p:cNvPr id="6" name="Group 5"/>
          <p:cNvGrpSpPr/>
          <p:nvPr/>
        </p:nvGrpSpPr>
        <p:grpSpPr>
          <a:xfrm>
            <a:off x="1447800" y="457200"/>
            <a:ext cx="6248400" cy="762000"/>
            <a:chOff x="457200" y="457200"/>
            <a:chExt cx="6248400" cy="762000"/>
          </a:xfrm>
        </p:grpSpPr>
        <p:sp>
          <p:nvSpPr>
            <p:cNvPr id="3" name="Rounded Rectangle 2"/>
            <p:cNvSpPr/>
            <p:nvPr/>
          </p:nvSpPr>
          <p:spPr>
            <a:xfrm>
              <a:off x="457200" y="457200"/>
              <a:ext cx="6248400" cy="762000"/>
            </a:xfrm>
            <a:prstGeom prst="roundRect">
              <a:avLst/>
            </a:prstGeom>
            <a:solidFill>
              <a:schemeClr val="bg2"/>
            </a:solidFill>
            <a:ln>
              <a:solidFill>
                <a:srgbClr val="7030A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5800" y="457200"/>
              <a:ext cx="5947013"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WOMEN’S HEALTH</a:t>
              </a:r>
              <a:endParaRPr lang="en-GB" sz="4000" b="1" spc="1000" dirty="0">
                <a:latin typeface="+mj-lt"/>
              </a:endParaRPr>
            </a:p>
          </p:txBody>
        </p:sp>
      </p:grpSp>
    </p:spTree>
    <p:extLst>
      <p:ext uri="{BB962C8B-B14F-4D97-AF65-F5344CB8AC3E}">
        <p14:creationId xmlns:p14="http://schemas.microsoft.com/office/powerpoint/2010/main" xmlns="" val="16008670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7350" y="1295400"/>
            <a:ext cx="4749467" cy="461665"/>
          </a:xfrm>
          <a:prstGeom prst="rect">
            <a:avLst/>
          </a:prstGeom>
          <a:noFill/>
          <a:ln w="9525">
            <a:noFill/>
            <a:miter lim="800000"/>
            <a:headEnd/>
            <a:tailEnd/>
          </a:ln>
        </p:spPr>
        <p:txBody>
          <a:bodyPr wrap="none">
            <a:spAutoFit/>
          </a:bodyPr>
          <a:lstStyle/>
          <a:p>
            <a:r>
              <a:rPr lang="en-GB" sz="2400" dirty="0" smtClean="0">
                <a:solidFill>
                  <a:srgbClr val="7030A0"/>
                </a:solidFill>
                <a:latin typeface="+mj-lt"/>
              </a:rPr>
              <a:t>IMPORTANCE OF WOMEN’S HEALTH</a:t>
            </a:r>
            <a:endParaRPr lang="en-GB" sz="2400" dirty="0">
              <a:solidFill>
                <a:srgbClr val="7030A0"/>
              </a:solidFill>
              <a:latin typeface="+mj-lt"/>
            </a:endParaRPr>
          </a:p>
        </p:txBody>
      </p:sp>
      <p:sp>
        <p:nvSpPr>
          <p:cNvPr id="7" name="Rectangle 6"/>
          <p:cNvSpPr/>
          <p:nvPr/>
        </p:nvSpPr>
        <p:spPr>
          <a:xfrm>
            <a:off x="8686800" y="0"/>
            <a:ext cx="457200" cy="2362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8005561" y="986445"/>
            <a:ext cx="1731821" cy="369332"/>
          </a:xfrm>
          <a:prstGeom prst="rect">
            <a:avLst/>
          </a:prstGeom>
          <a:noFill/>
        </p:spPr>
        <p:txBody>
          <a:bodyPr wrap="none" rtlCol="0">
            <a:spAutoFit/>
          </a:bodyPr>
          <a:lstStyle/>
          <a:p>
            <a:r>
              <a:rPr lang="en-US" dirty="0" smtClean="0">
                <a:solidFill>
                  <a:schemeClr val="bg1"/>
                </a:solidFill>
              </a:rPr>
              <a:t>Women’s Health</a:t>
            </a:r>
            <a:endParaRPr lang="en-US" dirty="0">
              <a:solidFill>
                <a:schemeClr val="bg1"/>
              </a:solidFill>
            </a:endParaRPr>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0" name="Rectangle 9"/>
          <p:cNvSpPr/>
          <p:nvPr/>
        </p:nvSpPr>
        <p:spPr>
          <a:xfrm>
            <a:off x="304800" y="1905000"/>
            <a:ext cx="7696200" cy="3170099"/>
          </a:xfrm>
          <a:prstGeom prst="rect">
            <a:avLst/>
          </a:prstGeom>
        </p:spPr>
        <p:txBody>
          <a:bodyPr wrap="square">
            <a:spAutoFit/>
          </a:bodyPr>
          <a:lstStyle/>
          <a:p>
            <a:pPr marL="346075" indent="-346075">
              <a:spcBef>
                <a:spcPts val="600"/>
              </a:spcBef>
              <a:buFont typeface="Arial" pitchFamily="34" charset="0"/>
              <a:buChar char="•"/>
              <a:tabLst>
                <a:tab pos="234950" algn="l"/>
              </a:tabLst>
            </a:pPr>
            <a:r>
              <a:rPr lang="en-US" sz="2000" dirty="0" smtClean="0"/>
              <a:t>Today’s lifestyle poses a major burden on women’s health</a:t>
            </a:r>
          </a:p>
          <a:p>
            <a:pPr marL="346075" indent="-346075">
              <a:spcBef>
                <a:spcPts val="600"/>
              </a:spcBef>
              <a:buFont typeface="Arial" pitchFamily="34" charset="0"/>
              <a:buChar char="•"/>
              <a:tabLst>
                <a:tab pos="234950" algn="l"/>
              </a:tabLst>
            </a:pPr>
            <a:r>
              <a:rPr lang="en-US" sz="2000" dirty="0" smtClean="0"/>
              <a:t>Empowering women with knowledge of health is the key to women empowerment</a:t>
            </a:r>
          </a:p>
          <a:p>
            <a:pPr marL="346075" indent="-346075">
              <a:spcBef>
                <a:spcPts val="600"/>
              </a:spcBef>
              <a:buFont typeface="Arial" pitchFamily="34" charset="0"/>
              <a:buChar char="•"/>
              <a:tabLst>
                <a:tab pos="234950" algn="l"/>
              </a:tabLst>
            </a:pPr>
            <a:r>
              <a:rPr lang="en-US" sz="2000" dirty="0" smtClean="0"/>
              <a:t>Women’s health is of great importance today because a healthy woman nurtures a healthy family</a:t>
            </a:r>
          </a:p>
          <a:p>
            <a:pPr marL="346075" indent="-346075">
              <a:spcBef>
                <a:spcPts val="600"/>
              </a:spcBef>
              <a:buFont typeface="Arial" pitchFamily="34" charset="0"/>
              <a:buChar char="•"/>
              <a:tabLst>
                <a:tab pos="234950" algn="l"/>
              </a:tabLst>
            </a:pPr>
            <a:r>
              <a:rPr lang="en-US" sz="2000" dirty="0" smtClean="0"/>
              <a:t>They are often occupied with daily household chores and don’t get time to take care of their health</a:t>
            </a:r>
          </a:p>
          <a:p>
            <a:pPr marL="346075" indent="-346075">
              <a:spcBef>
                <a:spcPts val="600"/>
              </a:spcBef>
              <a:buFont typeface="Arial" pitchFamily="34" charset="0"/>
              <a:buChar char="•"/>
              <a:tabLst>
                <a:tab pos="234950" algn="l"/>
              </a:tabLst>
            </a:pPr>
            <a:r>
              <a:rPr lang="en-US" sz="2000" dirty="0" smtClean="0"/>
              <a:t>Understanding about key health issues affecting women and its prevention are important to stay healthy </a:t>
            </a:r>
          </a:p>
        </p:txBody>
      </p:sp>
      <p:sp>
        <p:nvSpPr>
          <p:cNvPr id="11" name="Action Button: Document 10">
            <a:hlinkClick r:id="rId2" action="ppaction://hlinkpres?slideindex=1&amp;slidetitle=" highlightClick="1"/>
          </p:cNvPr>
          <p:cNvSpPr/>
          <p:nvPr/>
        </p:nvSpPr>
        <p:spPr>
          <a:xfrm>
            <a:off x="39624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WHO &amp; UNICEF</a:t>
            </a:r>
            <a:endParaRPr lang="en-US" sz="1400" dirty="0">
              <a:solidFill>
                <a:schemeClr val="tx1"/>
              </a:solidFill>
            </a:endParaRPr>
          </a:p>
        </p:txBody>
      </p:sp>
      <p:sp>
        <p:nvSpPr>
          <p:cNvPr id="12" name="Action Button: Document 11">
            <a:hlinkClick r:id="rId3" action="ppaction://hlinkpres?slideindex=1&amp;slidetitle=Vestige Women’s Health" highlightClick="1"/>
          </p:cNvPr>
          <p:cNvSpPr/>
          <p:nvPr/>
        </p:nvSpPr>
        <p:spPr>
          <a:xfrm>
            <a:off x="21336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p:cNvPicPr>
            <a:picLocks noChangeAspect="1" noChangeArrowheads="1"/>
          </p:cNvPicPr>
          <p:nvPr/>
        </p:nvPicPr>
        <p:blipFill>
          <a:blip r:embed="rId2"/>
          <a:srcRect/>
          <a:stretch>
            <a:fillRect/>
          </a:stretch>
        </p:blipFill>
        <p:spPr bwMode="auto">
          <a:xfrm>
            <a:off x="0" y="0"/>
            <a:ext cx="9144000" cy="1447799"/>
          </a:xfrm>
          <a:prstGeom prst="rect">
            <a:avLst/>
          </a:prstGeom>
          <a:noFill/>
          <a:ln w="9525">
            <a:noFill/>
            <a:miter lim="800000"/>
            <a:headEnd/>
            <a:tailEnd/>
          </a:ln>
          <a:effectLst/>
        </p:spPr>
      </p:pic>
      <p:graphicFrame>
        <p:nvGraphicFramePr>
          <p:cNvPr id="6" name="Content Placeholder 5"/>
          <p:cNvGraphicFramePr>
            <a:graphicFrameLocks noGrp="1"/>
          </p:cNvGraphicFramePr>
          <p:nvPr>
            <p:ph idx="1"/>
          </p:nvPr>
        </p:nvGraphicFramePr>
        <p:xfrm>
          <a:off x="0" y="1447800"/>
          <a:ext cx="9144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G:\Share\adi\iron folic - small a copy copy.jpg"/>
          <p:cNvPicPr>
            <a:picLocks noChangeAspect="1" noChangeArrowheads="1"/>
          </p:cNvPicPr>
          <p:nvPr/>
        </p:nvPicPr>
        <p:blipFill>
          <a:blip r:embed="rId2" cstate="print"/>
          <a:srcRect l="24166" t="3915" r="31296" b="8748"/>
          <a:stretch>
            <a:fillRect/>
          </a:stretch>
        </p:blipFill>
        <p:spPr bwMode="auto">
          <a:xfrm>
            <a:off x="7010400" y="2186354"/>
            <a:ext cx="2115669" cy="2766646"/>
          </a:xfrm>
          <a:prstGeom prst="rect">
            <a:avLst/>
          </a:prstGeom>
          <a:noFill/>
        </p:spPr>
      </p:pic>
      <p:sp>
        <p:nvSpPr>
          <p:cNvPr id="3" name="Content Placeholder 2"/>
          <p:cNvSpPr>
            <a:spLocks noGrp="1"/>
          </p:cNvSpPr>
          <p:nvPr>
            <p:ph idx="1"/>
          </p:nvPr>
        </p:nvSpPr>
        <p:spPr>
          <a:xfrm>
            <a:off x="533400" y="1798637"/>
            <a:ext cx="6400800" cy="4602163"/>
          </a:xfrm>
        </p:spPr>
        <p:txBody>
          <a:bodyPr>
            <a:noAutofit/>
          </a:bodyPr>
          <a:lstStyle/>
          <a:p>
            <a:pPr marL="0" indent="0">
              <a:lnSpc>
                <a:spcPct val="120000"/>
              </a:lnSpc>
              <a:spcBef>
                <a:spcPts val="400"/>
              </a:spcBef>
              <a:buNone/>
            </a:pPr>
            <a:r>
              <a:rPr lang="en-US" sz="2000" b="1" dirty="0" smtClean="0">
                <a:solidFill>
                  <a:srgbClr val="000000"/>
                </a:solidFill>
              </a:rPr>
              <a:t>Vestige Folic &amp; iron plus is a combination of Iron, folic acid, </a:t>
            </a:r>
            <a:r>
              <a:rPr lang="en-US" sz="2000" b="1" dirty="0" err="1" smtClean="0">
                <a:solidFill>
                  <a:srgbClr val="000000"/>
                </a:solidFill>
              </a:rPr>
              <a:t>Vit</a:t>
            </a:r>
            <a:r>
              <a:rPr lang="en-US" sz="2000" b="1" dirty="0" smtClean="0">
                <a:solidFill>
                  <a:srgbClr val="000000"/>
                </a:solidFill>
              </a:rPr>
              <a:t>. C, B12 and zinc</a:t>
            </a:r>
          </a:p>
          <a:p>
            <a:pPr>
              <a:lnSpc>
                <a:spcPct val="120000"/>
              </a:lnSpc>
              <a:spcBef>
                <a:spcPts val="400"/>
              </a:spcBef>
            </a:pPr>
            <a:r>
              <a:rPr lang="en-US" sz="1900" b="1" dirty="0" smtClean="0">
                <a:solidFill>
                  <a:srgbClr val="000000"/>
                </a:solidFill>
              </a:rPr>
              <a:t>Iron</a:t>
            </a:r>
            <a:r>
              <a:rPr lang="en-US" sz="1900" dirty="0" smtClean="0">
                <a:solidFill>
                  <a:srgbClr val="000000"/>
                </a:solidFill>
              </a:rPr>
              <a:t> is an important mineral that the body needs to produce red blood cells (RBCs) and improves hemoglobin levels</a:t>
            </a:r>
          </a:p>
          <a:p>
            <a:pPr>
              <a:lnSpc>
                <a:spcPct val="120000"/>
              </a:lnSpc>
              <a:spcBef>
                <a:spcPts val="400"/>
              </a:spcBef>
            </a:pPr>
            <a:r>
              <a:rPr lang="en-US" sz="1900" b="1" dirty="0" smtClean="0">
                <a:solidFill>
                  <a:srgbClr val="000000"/>
                </a:solidFill>
              </a:rPr>
              <a:t>Folic acid </a:t>
            </a:r>
            <a:r>
              <a:rPr lang="en-US" sz="1900" dirty="0" smtClean="0">
                <a:solidFill>
                  <a:srgbClr val="000000"/>
                </a:solidFill>
              </a:rPr>
              <a:t>is needed to form healthy cells, especially RBCs</a:t>
            </a:r>
          </a:p>
          <a:p>
            <a:pPr>
              <a:lnSpc>
                <a:spcPct val="120000"/>
              </a:lnSpc>
              <a:spcBef>
                <a:spcPts val="400"/>
              </a:spcBef>
            </a:pPr>
            <a:r>
              <a:rPr lang="en-US" sz="1900" b="1" dirty="0" smtClean="0">
                <a:solidFill>
                  <a:srgbClr val="000000"/>
                </a:solidFill>
              </a:rPr>
              <a:t>Vitamin C</a:t>
            </a:r>
            <a:r>
              <a:rPr lang="en-US" sz="1900" dirty="0" smtClean="0">
                <a:solidFill>
                  <a:srgbClr val="000000"/>
                </a:solidFill>
              </a:rPr>
              <a:t> improves the absorption of iron from the stomach</a:t>
            </a:r>
          </a:p>
          <a:p>
            <a:pPr>
              <a:lnSpc>
                <a:spcPct val="120000"/>
              </a:lnSpc>
              <a:spcBef>
                <a:spcPts val="400"/>
              </a:spcBef>
            </a:pPr>
            <a:r>
              <a:rPr lang="en-US" sz="1900" b="1" dirty="0" smtClean="0">
                <a:solidFill>
                  <a:srgbClr val="000000"/>
                </a:solidFill>
              </a:rPr>
              <a:t>Vitamin B12 </a:t>
            </a:r>
            <a:r>
              <a:rPr lang="en-US" sz="1900" dirty="0" smtClean="0">
                <a:solidFill>
                  <a:srgbClr val="000000"/>
                </a:solidFill>
              </a:rPr>
              <a:t>helps in maintaining the health of the nerve cells and for the synthesis of the RBCs</a:t>
            </a:r>
          </a:p>
          <a:p>
            <a:pPr>
              <a:lnSpc>
                <a:spcPct val="120000"/>
              </a:lnSpc>
              <a:spcBef>
                <a:spcPts val="400"/>
              </a:spcBef>
            </a:pPr>
            <a:r>
              <a:rPr lang="en-US" sz="1900" b="1" dirty="0" smtClean="0">
                <a:solidFill>
                  <a:srgbClr val="000000"/>
                </a:solidFill>
              </a:rPr>
              <a:t>Zinc</a:t>
            </a:r>
            <a:r>
              <a:rPr lang="en-US" sz="1900" dirty="0" smtClean="0">
                <a:solidFill>
                  <a:srgbClr val="000000"/>
                </a:solidFill>
              </a:rPr>
              <a:t> may help prevent osteoporosis in women during menopause, it also helps to strengthen the immune system </a:t>
            </a:r>
          </a:p>
          <a:p>
            <a:pPr lvl="0" fontAlgn="base">
              <a:lnSpc>
                <a:spcPct val="120000"/>
              </a:lnSpc>
              <a:spcBef>
                <a:spcPts val="400"/>
              </a:spcBef>
              <a:buNone/>
            </a:pPr>
            <a:endParaRPr lang="en-US" sz="1900" dirty="0" smtClean="0">
              <a:solidFill>
                <a:srgbClr val="000000"/>
              </a:solidFill>
            </a:endParaRPr>
          </a:p>
        </p:txBody>
      </p:sp>
      <p:sp>
        <p:nvSpPr>
          <p:cNvPr id="4" name="Rectangle 3"/>
          <p:cNvSpPr>
            <a:spLocks noChangeArrowheads="1"/>
          </p:cNvSpPr>
          <p:nvPr/>
        </p:nvSpPr>
        <p:spPr bwMode="auto">
          <a:xfrm>
            <a:off x="533400" y="1295400"/>
            <a:ext cx="3701855" cy="461665"/>
          </a:xfrm>
          <a:prstGeom prst="rect">
            <a:avLst/>
          </a:prstGeom>
          <a:noFill/>
          <a:ln w="9525">
            <a:noFill/>
            <a:miter lim="800000"/>
            <a:headEnd/>
            <a:tailEnd/>
          </a:ln>
        </p:spPr>
        <p:txBody>
          <a:bodyPr wrap="none">
            <a:spAutoFit/>
          </a:bodyPr>
          <a:lstStyle/>
          <a:p>
            <a:r>
              <a:rPr lang="en-GB" sz="2400" dirty="0">
                <a:solidFill>
                  <a:srgbClr val="7030A0"/>
                </a:solidFill>
                <a:latin typeface="+mj-lt"/>
              </a:rPr>
              <a:t>VESTIGE </a:t>
            </a:r>
            <a:r>
              <a:rPr lang="en-GB" sz="2400" dirty="0" smtClean="0">
                <a:solidFill>
                  <a:srgbClr val="7030A0"/>
                </a:solidFill>
                <a:latin typeface="+mj-lt"/>
              </a:rPr>
              <a:t>FOLIC &amp; IRON PLUS</a:t>
            </a:r>
            <a:endParaRPr lang="en-GB" sz="2400" dirty="0">
              <a:solidFill>
                <a:srgbClr val="7030A0"/>
              </a:solidFill>
              <a:latin typeface="+mj-lt"/>
            </a:endParaRPr>
          </a:p>
        </p:txBody>
      </p:sp>
      <p:sp>
        <p:nvSpPr>
          <p:cNvPr id="5" name="Rectangle 4"/>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6" name="Rectangle 5"/>
          <p:cNvSpPr/>
          <p:nvPr/>
        </p:nvSpPr>
        <p:spPr>
          <a:xfrm>
            <a:off x="8686800" y="0"/>
            <a:ext cx="457200" cy="2362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8" name="TextBox 7"/>
          <p:cNvSpPr txBox="1"/>
          <p:nvPr/>
        </p:nvSpPr>
        <p:spPr>
          <a:xfrm rot="16200000">
            <a:off x="8005561" y="986445"/>
            <a:ext cx="1731821" cy="369332"/>
          </a:xfrm>
          <a:prstGeom prst="rect">
            <a:avLst/>
          </a:prstGeom>
          <a:noFill/>
        </p:spPr>
        <p:txBody>
          <a:bodyPr wrap="none" rtlCol="0">
            <a:spAutoFit/>
          </a:bodyPr>
          <a:lstStyle/>
          <a:p>
            <a:r>
              <a:rPr lang="en-US" dirty="0" smtClean="0">
                <a:solidFill>
                  <a:schemeClr val="bg1"/>
                </a:solidFill>
              </a:rPr>
              <a:t>Women’s Health</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apil\Vestige\Air Purifier\Web\Air Purifier PPT.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69" b="-1"/>
          <a:stretch/>
        </p:blipFill>
        <p:spPr bwMode="auto">
          <a:xfrm>
            <a:off x="1" y="-236668"/>
            <a:ext cx="9144000" cy="70946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41189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0" y="973138"/>
            <a:ext cx="4699000" cy="715962"/>
          </a:xfrm>
        </p:spPr>
        <p:txBody>
          <a:bodyPr>
            <a:normAutofit/>
          </a:bodyPr>
          <a:lstStyle/>
          <a:p>
            <a:r>
              <a:rPr lang="en-US" sz="3500" b="1" dirty="0" smtClean="0">
                <a:solidFill>
                  <a:schemeClr val="accent1">
                    <a:lumMod val="75000"/>
                  </a:schemeClr>
                </a:solidFill>
              </a:rPr>
              <a:t>Indoor Air Pollution</a:t>
            </a:r>
            <a:endParaRPr lang="en-US" sz="3500" b="1" dirty="0">
              <a:solidFill>
                <a:schemeClr val="accent1">
                  <a:lumMod val="75000"/>
                </a:schemeClr>
              </a:solidFill>
            </a:endParaRPr>
          </a:p>
        </p:txBody>
      </p:sp>
      <p:pic>
        <p:nvPicPr>
          <p:cNvPr id="6" name="Picture 2"/>
          <p:cNvPicPr>
            <a:picLocks noChangeAspect="1" noChangeArrowheads="1"/>
          </p:cNvPicPr>
          <p:nvPr/>
        </p:nvPicPr>
        <p:blipFill>
          <a:blip r:embed="rId2"/>
          <a:srcRect t="16456"/>
          <a:stretch>
            <a:fillRect/>
          </a:stretch>
        </p:blipFill>
        <p:spPr bwMode="auto">
          <a:xfrm>
            <a:off x="4770784" y="2514600"/>
            <a:ext cx="4316130" cy="2370114"/>
          </a:xfrm>
          <a:prstGeom prst="rect">
            <a:avLst/>
          </a:prstGeom>
          <a:noFill/>
          <a:ln>
            <a:noFill/>
          </a:ln>
        </p:spPr>
      </p:pic>
      <p:sp>
        <p:nvSpPr>
          <p:cNvPr id="8" name="Content Placeholder 2"/>
          <p:cNvSpPr txBox="1">
            <a:spLocks/>
          </p:cNvSpPr>
          <p:nvPr/>
        </p:nvSpPr>
        <p:spPr>
          <a:xfrm>
            <a:off x="457200" y="2209800"/>
            <a:ext cx="4267200" cy="3352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dirty="0" smtClean="0">
                <a:cs typeface="Arial"/>
              </a:rPr>
              <a:t>Indoor air can be 5 to 10 times more polluted  than the air outside your house</a:t>
            </a:r>
          </a:p>
          <a:p>
            <a:pPr algn="just"/>
            <a:r>
              <a:rPr lang="en-US" sz="2000" dirty="0" smtClean="0">
                <a:cs typeface="Arial"/>
              </a:rPr>
              <a:t>The air we breathe contains the poisonous substances</a:t>
            </a:r>
          </a:p>
          <a:p>
            <a:pPr algn="just"/>
            <a:r>
              <a:rPr lang="en-US" sz="2000" dirty="0" smtClean="0">
                <a:cs typeface="Arial"/>
              </a:rPr>
              <a:t>We Spend 90% of our time Indoors -  WHO</a:t>
            </a:r>
          </a:p>
          <a:p>
            <a:pPr algn="just"/>
            <a:r>
              <a:rPr lang="en-US" sz="2000" dirty="0" smtClean="0">
                <a:cs typeface="Arial"/>
              </a:rPr>
              <a:t>There are more allergic elements indoor than outdoor</a:t>
            </a:r>
          </a:p>
          <a:p>
            <a:pPr algn="just"/>
            <a:endParaRPr lang="en-US" sz="2000" dirty="0" smtClean="0">
              <a:cs typeface="Arial"/>
            </a:endParaRPr>
          </a:p>
          <a:p>
            <a:pPr algn="just"/>
            <a:endParaRPr lang="en-US" sz="2000" dirty="0"/>
          </a:p>
        </p:txBody>
      </p:sp>
      <p:sp>
        <p:nvSpPr>
          <p:cNvPr id="9" name="Rectangle 8"/>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0" name="Rectangle 9"/>
          <p:cNvSpPr/>
          <p:nvPr/>
        </p:nvSpPr>
        <p:spPr>
          <a:xfrm>
            <a:off x="8686800" y="0"/>
            <a:ext cx="457200" cy="20019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1" name="TextBox 10"/>
          <p:cNvSpPr txBox="1"/>
          <p:nvPr/>
        </p:nvSpPr>
        <p:spPr>
          <a:xfrm rot="16200000">
            <a:off x="8040634" y="785530"/>
            <a:ext cx="1661673" cy="430887"/>
          </a:xfrm>
          <a:prstGeom prst="rect">
            <a:avLst/>
          </a:prstGeom>
          <a:noFill/>
        </p:spPr>
        <p:txBody>
          <a:bodyPr wrap="none" rtlCol="0">
            <a:spAutoFit/>
          </a:bodyPr>
          <a:lstStyle/>
          <a:p>
            <a:r>
              <a:rPr lang="en-US" sz="2200" dirty="0" smtClean="0">
                <a:solidFill>
                  <a:schemeClr val="bg1"/>
                </a:solidFill>
              </a:rPr>
              <a:t>Therapeutics</a:t>
            </a:r>
            <a:endParaRPr lang="en-US" sz="2200" dirty="0">
              <a:solidFill>
                <a:schemeClr val="bg1"/>
              </a:solidFill>
            </a:endParaRPr>
          </a:p>
        </p:txBody>
      </p:sp>
      <p:pic>
        <p:nvPicPr>
          <p:cNvPr id="12" name="Picture 2" descr="\\ADITI\aditi E\vestige\air purifier\Photos\Sharp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85835" y="5994804"/>
            <a:ext cx="1600200" cy="281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2204541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688810"/>
            <a:ext cx="8229600" cy="1143000"/>
          </a:xfrm>
        </p:spPr>
        <p:txBody>
          <a:bodyPr>
            <a:noAutofit/>
          </a:bodyPr>
          <a:lstStyle/>
          <a:p>
            <a:r>
              <a:rPr lang="en-US" sz="3000" b="1" dirty="0" smtClean="0">
                <a:solidFill>
                  <a:schemeClr val="accent1">
                    <a:lumMod val="75000"/>
                  </a:schemeClr>
                </a:solidFill>
              </a:rPr>
              <a:t>Indoor Air Pollution – Poses a huge risk to health</a:t>
            </a:r>
            <a:endParaRPr lang="en-US" sz="3000" b="1" dirty="0">
              <a:solidFill>
                <a:schemeClr val="accent1">
                  <a:lumMod val="75000"/>
                </a:schemeClr>
              </a:solidFill>
            </a:endParaRPr>
          </a:p>
        </p:txBody>
      </p:sp>
      <p:sp>
        <p:nvSpPr>
          <p:cNvPr id="5" name="Content Placeholder 2"/>
          <p:cNvSpPr>
            <a:spLocks noGrp="1"/>
          </p:cNvSpPr>
          <p:nvPr>
            <p:ph idx="1"/>
          </p:nvPr>
        </p:nvSpPr>
        <p:spPr>
          <a:xfrm>
            <a:off x="457200" y="1600200"/>
            <a:ext cx="4267200" cy="4525963"/>
          </a:xfrm>
        </p:spPr>
        <p:txBody>
          <a:bodyPr>
            <a:normAutofit fontScale="55000" lnSpcReduction="20000"/>
          </a:bodyPr>
          <a:lstStyle/>
          <a:p>
            <a:pPr algn="just"/>
            <a:r>
              <a:rPr lang="en-US" dirty="0" smtClean="0"/>
              <a:t>Several studies have shown that there is a direct relationship between exposure to air pollutants and aggravation of asthma </a:t>
            </a:r>
          </a:p>
          <a:p>
            <a:pPr marL="285750" indent="-285750" algn="just">
              <a:spcBef>
                <a:spcPct val="50000"/>
              </a:spcBef>
              <a:buFont typeface="Arial"/>
              <a:buChar char="•"/>
            </a:pPr>
            <a:r>
              <a:rPr lang="en-US" dirty="0" smtClean="0">
                <a:cs typeface="Arial"/>
              </a:rPr>
              <a:t>The volume of air that we breath are mostly polluted indoor air full of poisonous harmful substances which accumulates in the airway passage, resulting in infection and contraction of the airway muscles</a:t>
            </a:r>
          </a:p>
          <a:p>
            <a:pPr marL="285750" indent="-285750" algn="just">
              <a:spcBef>
                <a:spcPct val="50000"/>
              </a:spcBef>
              <a:buFont typeface="Arial"/>
              <a:buChar char="•"/>
            </a:pPr>
            <a:r>
              <a:rPr lang="en-US" dirty="0" smtClean="0">
                <a:cs typeface="Arial"/>
              </a:rPr>
              <a:t>The common indoor triggers are – pet dander, dust mites, pollen, perfumes, mold, fungus etc.</a:t>
            </a:r>
          </a:p>
          <a:p>
            <a:pPr marL="285750" indent="-285750" algn="just">
              <a:spcBef>
                <a:spcPct val="50000"/>
              </a:spcBef>
              <a:buFont typeface="Arial"/>
              <a:buChar char="•"/>
            </a:pPr>
            <a:r>
              <a:rPr lang="en-US" dirty="0" smtClean="0">
                <a:cs typeface="Arial"/>
              </a:rPr>
              <a:t>Continuous exposure to polluted air can lead to wheezing, coughing, shortness of breath, or tightness and pain in the chest</a:t>
            </a:r>
          </a:p>
          <a:p>
            <a:pPr algn="just"/>
            <a:endParaRPr lang="en-US" dirty="0"/>
          </a:p>
        </p:txBody>
      </p:sp>
      <p:sp>
        <p:nvSpPr>
          <p:cNvPr id="6" name="Rectangle 5"/>
          <p:cNvSpPr/>
          <p:nvPr/>
        </p:nvSpPr>
        <p:spPr>
          <a:xfrm>
            <a:off x="8686800" y="0"/>
            <a:ext cx="457200" cy="20019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7" name="TextBox 6"/>
          <p:cNvSpPr txBox="1"/>
          <p:nvPr/>
        </p:nvSpPr>
        <p:spPr>
          <a:xfrm rot="16200000">
            <a:off x="8040634" y="785530"/>
            <a:ext cx="1661673" cy="430887"/>
          </a:xfrm>
          <a:prstGeom prst="rect">
            <a:avLst/>
          </a:prstGeom>
          <a:noFill/>
        </p:spPr>
        <p:txBody>
          <a:bodyPr wrap="none" rtlCol="0">
            <a:spAutoFit/>
          </a:bodyPr>
          <a:lstStyle/>
          <a:p>
            <a:r>
              <a:rPr lang="en-US" sz="2200" dirty="0" smtClean="0">
                <a:solidFill>
                  <a:schemeClr val="bg1"/>
                </a:solidFill>
              </a:rPr>
              <a:t>Therapeutics</a:t>
            </a:r>
            <a:endParaRPr lang="en-US" sz="2200" dirty="0">
              <a:solidFill>
                <a:schemeClr val="bg1"/>
              </a:solidFill>
            </a:endParaRPr>
          </a:p>
        </p:txBody>
      </p:sp>
      <p:pic>
        <p:nvPicPr>
          <p:cNvPr id="9" name="Picture 2" descr="\\ADITI\aditi E\vestige\air purifier\Photos\Sharp_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85835" y="5994804"/>
            <a:ext cx="1600200" cy="28163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pic>
        <p:nvPicPr>
          <p:cNvPr id="2051" name="Picture 3" descr="\\ADITI\aditi E\vestige\air purifier\Photos\7862953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82621" y="1560426"/>
            <a:ext cx="2127779" cy="1989474"/>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ADITI\aditi E\vestige\air purifier\Photos\Child-Onset-Asthm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86989" y="3534159"/>
            <a:ext cx="2094811" cy="18993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ADITI\aditi E\vestige\air purifier\Photos\man-in-white-shirt-coughing-with-chest-pain.jpg"/>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9440" r="29433"/>
          <a:stretch/>
        </p:blipFill>
        <p:spPr bwMode="auto">
          <a:xfrm>
            <a:off x="6893433" y="1560425"/>
            <a:ext cx="1793367" cy="3873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305242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701799"/>
            <a:ext cx="8579686" cy="4561607"/>
          </a:xfrm>
          <a:prstGeom prst="rect">
            <a:avLst/>
          </a:prstGeom>
        </p:spPr>
      </p:pic>
      <p:sp>
        <p:nvSpPr>
          <p:cNvPr id="5" name="Title 1"/>
          <p:cNvSpPr>
            <a:spLocks noGrp="1"/>
          </p:cNvSpPr>
          <p:nvPr>
            <p:ph type="title"/>
          </p:nvPr>
        </p:nvSpPr>
        <p:spPr>
          <a:xfrm>
            <a:off x="457200" y="838200"/>
            <a:ext cx="9144000" cy="1143000"/>
          </a:xfrm>
        </p:spPr>
        <p:txBody>
          <a:bodyPr>
            <a:normAutofit/>
          </a:bodyPr>
          <a:lstStyle/>
          <a:p>
            <a:pPr algn="l"/>
            <a:r>
              <a:rPr lang="en-US" sz="4000" dirty="0" smtClean="0">
                <a:latin typeface="Impact"/>
                <a:cs typeface="Impact"/>
              </a:rPr>
              <a:t>How                                 </a:t>
            </a:r>
            <a:r>
              <a:rPr lang="en-US" sz="4000" dirty="0" smtClean="0">
                <a:latin typeface="Arial"/>
                <a:cs typeface="Arial"/>
              </a:rPr>
              <a:t>Air Purifier works</a:t>
            </a:r>
            <a:endParaRPr lang="en-US" sz="4000" dirty="0">
              <a:latin typeface="Arial"/>
              <a:cs typeface="Arial"/>
            </a:endParaRPr>
          </a:p>
        </p:txBody>
      </p:sp>
      <p:pic>
        <p:nvPicPr>
          <p:cNvPr id="6" name="Picture 2" descr="\\ADITI\aditi E\vestige\air purifier\Photos\Sharp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1143000"/>
            <a:ext cx="2843462" cy="5004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8" name="Rectangle 7"/>
          <p:cNvSpPr/>
          <p:nvPr/>
        </p:nvSpPr>
        <p:spPr>
          <a:xfrm>
            <a:off x="8686800" y="0"/>
            <a:ext cx="457200" cy="20019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9" name="TextBox 8"/>
          <p:cNvSpPr txBox="1"/>
          <p:nvPr/>
        </p:nvSpPr>
        <p:spPr>
          <a:xfrm rot="16200000">
            <a:off x="8040634" y="785530"/>
            <a:ext cx="1661673" cy="430887"/>
          </a:xfrm>
          <a:prstGeom prst="rect">
            <a:avLst/>
          </a:prstGeom>
          <a:noFill/>
        </p:spPr>
        <p:txBody>
          <a:bodyPr wrap="none" rtlCol="0">
            <a:spAutoFit/>
          </a:bodyPr>
          <a:lstStyle/>
          <a:p>
            <a:r>
              <a:rPr lang="en-US" sz="2200" dirty="0" smtClean="0">
                <a:solidFill>
                  <a:schemeClr val="bg1"/>
                </a:solidFill>
              </a:rPr>
              <a:t>Therapeutics</a:t>
            </a:r>
            <a:endParaRPr lang="en-US" sz="2200" dirty="0">
              <a:solidFill>
                <a:schemeClr val="bg1"/>
              </a:solidFill>
            </a:endParaRPr>
          </a:p>
        </p:txBody>
      </p:sp>
    </p:spTree>
    <p:extLst>
      <p:ext uri="{BB962C8B-B14F-4D97-AF65-F5344CB8AC3E}">
        <p14:creationId xmlns:p14="http://schemas.microsoft.com/office/powerpoint/2010/main" xmlns="" val="15938840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211762" y="1104899"/>
            <a:ext cx="30480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ea typeface="+mj-ea"/>
                <a:cs typeface="Impact"/>
              </a:rPr>
              <a:t>Air Purifier…</a:t>
            </a:r>
            <a:endParaRPr kumimoji="0" lang="en-US" sz="4400" b="0" i="0" u="none" strike="noStrike" kern="1200" cap="none" spc="0" normalizeH="0" baseline="0" noProof="0" dirty="0">
              <a:ln>
                <a:noFill/>
              </a:ln>
              <a:effectLst/>
              <a:uLnTx/>
              <a:uFillTx/>
              <a:ea typeface="+mj-ea"/>
              <a:cs typeface="Impact"/>
            </a:endParaRPr>
          </a:p>
        </p:txBody>
      </p:sp>
      <p:sp>
        <p:nvSpPr>
          <p:cNvPr id="9" name="Content Placeholder 4"/>
          <p:cNvSpPr txBox="1">
            <a:spLocks/>
          </p:cNvSpPr>
          <p:nvPr/>
        </p:nvSpPr>
        <p:spPr>
          <a:xfrm>
            <a:off x="381000" y="1981200"/>
            <a:ext cx="4648200" cy="3124200"/>
          </a:xfrm>
          <a:prstGeom prst="rect">
            <a:avLst/>
          </a:prstGeom>
        </p:spPr>
        <p:txBody>
          <a:bodyPr>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smtClean="0">
                <a:ln>
                  <a:noFill/>
                </a:ln>
                <a:solidFill>
                  <a:schemeClr val="accent1">
                    <a:lumMod val="75000"/>
                  </a:schemeClr>
                </a:solidFill>
                <a:effectLst/>
                <a:uLnTx/>
                <a:uFillTx/>
                <a:latin typeface="Arial"/>
                <a:ea typeface="+mn-ea"/>
                <a:cs typeface="Arial"/>
              </a:rPr>
              <a:t>The One And Only Mechanism to</a:t>
            </a:r>
          </a:p>
          <a:p>
            <a:pPr marL="342900" marR="0" lvl="0" indent="-342900" algn="just"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a:ea typeface="+mn-ea"/>
                <a:cs typeface="Arial"/>
              </a:rPr>
              <a:t>Generate forest fresh air</a:t>
            </a:r>
          </a:p>
          <a:p>
            <a:pPr marL="342900" marR="0" lvl="0" indent="-342900" algn="just"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a:ea typeface="+mn-ea"/>
                <a:cs typeface="Arial"/>
              </a:rPr>
              <a:t>Kill</a:t>
            </a:r>
            <a:r>
              <a:rPr kumimoji="0" lang="en-US" b="0" i="0" u="none" strike="noStrike" kern="1200" cap="none" spc="0" normalizeH="0" noProof="0" dirty="0" smtClean="0">
                <a:ln>
                  <a:noFill/>
                </a:ln>
                <a:solidFill>
                  <a:schemeClr val="tx1"/>
                </a:solidFill>
                <a:effectLst/>
                <a:uLnTx/>
                <a:uFillTx/>
                <a:latin typeface="Arial"/>
                <a:ea typeface="+mn-ea"/>
                <a:cs typeface="Arial"/>
              </a:rPr>
              <a:t> </a:t>
            </a:r>
            <a:r>
              <a:rPr kumimoji="0" lang="en-US" b="0" i="0" u="none" strike="noStrike" kern="1200" cap="none" spc="0" normalizeH="0" baseline="0" noProof="0" dirty="0" smtClean="0">
                <a:ln>
                  <a:noFill/>
                </a:ln>
                <a:solidFill>
                  <a:schemeClr val="tx1"/>
                </a:solidFill>
                <a:effectLst/>
                <a:uLnTx/>
                <a:uFillTx/>
                <a:latin typeface="Arial"/>
                <a:ea typeface="+mn-ea"/>
                <a:cs typeface="Arial"/>
              </a:rPr>
              <a:t>infection</a:t>
            </a:r>
            <a:r>
              <a:rPr kumimoji="0" lang="en-US" b="0" i="0" u="none" strike="noStrike" kern="1200" cap="none" spc="0" normalizeH="0" noProof="0" dirty="0" smtClean="0">
                <a:ln>
                  <a:noFill/>
                </a:ln>
                <a:solidFill>
                  <a:schemeClr val="tx1"/>
                </a:solidFill>
                <a:effectLst/>
                <a:uLnTx/>
                <a:uFillTx/>
                <a:latin typeface="Arial"/>
                <a:ea typeface="+mn-ea"/>
                <a:cs typeface="Arial"/>
              </a:rPr>
              <a:t> </a:t>
            </a:r>
            <a:r>
              <a:rPr kumimoji="0" lang="en-US" b="0" i="0" u="none" strike="noStrike" kern="1200" cap="none" spc="0" normalizeH="0" baseline="0" noProof="0" dirty="0" smtClean="0">
                <a:ln>
                  <a:noFill/>
                </a:ln>
                <a:solidFill>
                  <a:schemeClr val="tx1"/>
                </a:solidFill>
                <a:effectLst/>
                <a:uLnTx/>
                <a:uFillTx/>
                <a:latin typeface="Arial"/>
                <a:ea typeface="+mn-ea"/>
                <a:cs typeface="Arial"/>
              </a:rPr>
              <a:t>causing</a:t>
            </a:r>
            <a:r>
              <a:rPr kumimoji="0" lang="en-US" b="0" i="0" u="none" strike="noStrike" kern="1200" cap="none" spc="0" normalizeH="0" noProof="0" dirty="0" smtClean="0">
                <a:ln>
                  <a:noFill/>
                </a:ln>
                <a:solidFill>
                  <a:schemeClr val="tx1"/>
                </a:solidFill>
                <a:effectLst/>
                <a:uLnTx/>
                <a:uFillTx/>
                <a:latin typeface="Arial"/>
                <a:ea typeface="+mn-ea"/>
                <a:cs typeface="Arial"/>
              </a:rPr>
              <a:t> </a:t>
            </a:r>
            <a:r>
              <a:rPr kumimoji="0" lang="en-US" b="0" i="0" u="none" strike="noStrike" kern="1200" cap="none" spc="0" normalizeH="0" baseline="0" noProof="0" dirty="0" smtClean="0">
                <a:ln>
                  <a:noFill/>
                </a:ln>
                <a:solidFill>
                  <a:schemeClr val="tx1"/>
                </a:solidFill>
                <a:effectLst/>
                <a:uLnTx/>
                <a:uFillTx/>
                <a:latin typeface="Arial"/>
                <a:ea typeface="+mn-ea"/>
                <a:cs typeface="Arial"/>
              </a:rPr>
              <a:t>substances                                  not only from air but also from surface</a:t>
            </a:r>
          </a:p>
          <a:p>
            <a:pPr marL="342900" marR="0" lvl="0" indent="-342900" algn="just"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a:ea typeface="+mn-ea"/>
                <a:cs typeface="Arial"/>
              </a:rPr>
              <a:t>Neutralize smell and unpleasant  </a:t>
            </a:r>
            <a:r>
              <a:rPr kumimoji="0" lang="en-US" b="0" i="0" u="none" strike="noStrike" kern="1200" cap="none" spc="0" normalizeH="0" baseline="0" noProof="0" dirty="0" err="1" smtClean="0">
                <a:ln>
                  <a:noFill/>
                </a:ln>
                <a:solidFill>
                  <a:schemeClr val="tx1"/>
                </a:solidFill>
                <a:effectLst/>
                <a:uLnTx/>
                <a:uFillTx/>
                <a:latin typeface="Arial"/>
                <a:ea typeface="+mn-ea"/>
                <a:cs typeface="Arial"/>
              </a:rPr>
              <a:t>odours</a:t>
            </a:r>
            <a:r>
              <a:rPr kumimoji="0" lang="en-US" b="0" i="0" u="none" strike="noStrike" kern="1200" cap="none" spc="0" normalizeH="0" baseline="0" noProof="0" dirty="0" smtClean="0">
                <a:ln>
                  <a:noFill/>
                </a:ln>
                <a:solidFill>
                  <a:schemeClr val="tx1"/>
                </a:solidFill>
                <a:effectLst/>
                <a:uLnTx/>
                <a:uFillTx/>
                <a:latin typeface="Arial"/>
                <a:ea typeface="+mn-ea"/>
                <a:cs typeface="Arial"/>
              </a:rPr>
              <a:t> </a:t>
            </a:r>
          </a:p>
          <a:p>
            <a:pPr marL="342900" marR="0" lvl="0" indent="-342900" algn="just"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a:ea typeface="+mn-ea"/>
                <a:cs typeface="Arial"/>
              </a:rPr>
              <a:t>Remove static electricity</a:t>
            </a:r>
          </a:p>
          <a:p>
            <a:pPr marL="342900" marR="0" lvl="0" indent="-342900" algn="just" defTabSz="914400" rtl="0" eaLnBrk="1" fontAlgn="auto" latinLnBrk="0" hangingPunct="1">
              <a:lnSpc>
                <a:spcPct val="13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Arial"/>
                <a:ea typeface="+mn-ea"/>
                <a:cs typeface="Arial"/>
              </a:rPr>
              <a:t>Improve skin hydration  </a:t>
            </a:r>
            <a:endParaRPr kumimoji="0" lang="en-US" b="0" i="0" u="none" strike="noStrike" kern="1200" cap="none" spc="0" normalizeH="0" baseline="0" noProof="0" dirty="0">
              <a:ln>
                <a:noFill/>
              </a:ln>
              <a:solidFill>
                <a:schemeClr val="tx1"/>
              </a:solidFill>
              <a:effectLst/>
              <a:uLnTx/>
              <a:uFillTx/>
              <a:latin typeface="Arial"/>
              <a:ea typeface="+mn-ea"/>
              <a:cs typeface="Arial"/>
            </a:endParaRPr>
          </a:p>
        </p:txBody>
      </p:sp>
      <p:pic>
        <p:nvPicPr>
          <p:cNvPr id="10" name="Picture 9" descr="Purifier.png"/>
          <p:cNvPicPr>
            <a:picLocks noChangeAspect="1"/>
          </p:cNvPicPr>
          <p:nvPr/>
        </p:nvPicPr>
        <p:blipFill rotWithShape="1">
          <a:blip r:embed="rId2" cstate="print">
            <a:extLst>
              <a:ext uri="{28A0092B-C50C-407E-A947-70E740481C1C}">
                <a14:useLocalDpi xmlns:a14="http://schemas.microsoft.com/office/drawing/2010/main" xmlns="" val="0"/>
              </a:ext>
            </a:extLst>
          </a:blip>
          <a:srcRect l="5809" t="21510" r="10137" b="7977"/>
          <a:stretch/>
        </p:blipFill>
        <p:spPr>
          <a:xfrm>
            <a:off x="6185835" y="2133600"/>
            <a:ext cx="2685635" cy="3365540"/>
          </a:xfrm>
          <a:prstGeom prst="rect">
            <a:avLst/>
          </a:prstGeom>
        </p:spPr>
      </p:pic>
      <p:pic>
        <p:nvPicPr>
          <p:cNvPr id="11" name="Picture 3"/>
          <p:cNvPicPr>
            <a:picLocks noChangeAspect="1" noChangeArrowheads="1"/>
          </p:cNvPicPr>
          <p:nvPr/>
        </p:nvPicPr>
        <p:blipFill>
          <a:blip r:embed="rId3"/>
          <a:srcRect/>
          <a:stretch>
            <a:fillRect/>
          </a:stretch>
        </p:blipFill>
        <p:spPr bwMode="auto">
          <a:xfrm>
            <a:off x="4466295" y="5392965"/>
            <a:ext cx="1608795" cy="965277"/>
          </a:xfrm>
          <a:prstGeom prst="rect">
            <a:avLst/>
          </a:prstGeom>
          <a:noFill/>
          <a:ln w="9525">
            <a:noFill/>
            <a:miter lim="800000"/>
            <a:headEnd/>
            <a:tailEnd/>
          </a:ln>
          <a:effectLst/>
        </p:spPr>
      </p:pic>
      <p:pic>
        <p:nvPicPr>
          <p:cNvPr id="12" name="Picture 2" descr="\\ADITI\aditi E\vestige\air purifier\Photos\Sharp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1295570"/>
            <a:ext cx="2843462" cy="500449"/>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ADITI\aditi E\vestige\air purifier\Photos\Sharp_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85835" y="5994804"/>
            <a:ext cx="1600200" cy="28163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255588" y="284162"/>
            <a:ext cx="371428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CARE</a:t>
            </a:r>
            <a:endParaRPr lang="en-GB" sz="3000" spc="1000" dirty="0">
              <a:latin typeface="+mj-lt"/>
            </a:endParaRPr>
          </a:p>
        </p:txBody>
      </p:sp>
      <p:sp>
        <p:nvSpPr>
          <p:cNvPr id="15" name="Rectangle 14"/>
          <p:cNvSpPr/>
          <p:nvPr/>
        </p:nvSpPr>
        <p:spPr>
          <a:xfrm>
            <a:off x="8686800" y="0"/>
            <a:ext cx="457200" cy="20019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
        <p:nvSpPr>
          <p:cNvPr id="16" name="TextBox 15"/>
          <p:cNvSpPr txBox="1"/>
          <p:nvPr/>
        </p:nvSpPr>
        <p:spPr>
          <a:xfrm rot="16200000">
            <a:off x="8040634" y="785530"/>
            <a:ext cx="1661673" cy="430887"/>
          </a:xfrm>
          <a:prstGeom prst="rect">
            <a:avLst/>
          </a:prstGeom>
          <a:noFill/>
        </p:spPr>
        <p:txBody>
          <a:bodyPr wrap="none" rtlCol="0">
            <a:spAutoFit/>
          </a:bodyPr>
          <a:lstStyle/>
          <a:p>
            <a:r>
              <a:rPr lang="en-US" sz="2200" dirty="0" smtClean="0">
                <a:solidFill>
                  <a:schemeClr val="bg1"/>
                </a:solidFill>
              </a:rPr>
              <a:t>Therapeutics</a:t>
            </a:r>
            <a:endParaRPr lang="en-US" sz="2200" dirty="0">
              <a:solidFill>
                <a:schemeClr val="bg1"/>
              </a:solidFill>
            </a:endParaRPr>
          </a:p>
        </p:txBody>
      </p:sp>
      <p:sp>
        <p:nvSpPr>
          <p:cNvPr id="17" name="Action Button: Document 16">
            <a:hlinkClick r:id="rId6" action="ppaction://hlinkpres?slideindex=1&amp;slidetitle=PowerPoint Presentation" highlightClick="1"/>
          </p:cNvPr>
          <p:cNvSpPr/>
          <p:nvPr/>
        </p:nvSpPr>
        <p:spPr>
          <a:xfrm>
            <a:off x="5663184"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
        <p:nvSpPr>
          <p:cNvPr id="18" name="Action Button: Movie 17">
            <a:hlinkClick r:id="rId7" action="ppaction://hlinkfile" highlightClick="1"/>
          </p:cNvPr>
          <p:cNvSpPr/>
          <p:nvPr/>
        </p:nvSpPr>
        <p:spPr>
          <a:xfrm>
            <a:off x="18288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VEDIO</a:t>
            </a:r>
            <a:endParaRPr lang="en-US" sz="1400" dirty="0">
              <a:solidFill>
                <a:schemeClr val="tx1"/>
              </a:solidFill>
            </a:endParaRPr>
          </a:p>
        </p:txBody>
      </p:sp>
      <p:sp>
        <p:nvSpPr>
          <p:cNvPr id="19" name="Action Button: Movie 18">
            <a:hlinkClick r:id="rId8" action="ppaction://hlinkfile" highlightClick="1"/>
          </p:cNvPr>
          <p:cNvSpPr/>
          <p:nvPr/>
        </p:nvSpPr>
        <p:spPr>
          <a:xfrm>
            <a:off x="34290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DEMO</a:t>
            </a:r>
            <a:endParaRPr lang="en-US" sz="1400" dirty="0">
              <a:solidFill>
                <a:schemeClr val="tx1"/>
              </a:solidFill>
            </a:endParaRPr>
          </a:p>
        </p:txBody>
      </p:sp>
    </p:spTree>
    <p:extLst>
      <p:ext uri="{BB962C8B-B14F-4D97-AF65-F5344CB8AC3E}">
        <p14:creationId xmlns:p14="http://schemas.microsoft.com/office/powerpoint/2010/main" xmlns="" val="39556798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0" y="777025"/>
            <a:ext cx="4572000" cy="1415772"/>
          </a:xfrm>
          <a:prstGeom prst="rect">
            <a:avLst/>
          </a:prstGeom>
          <a:noFill/>
          <a:ln w="9525">
            <a:noFill/>
            <a:miter lim="800000"/>
            <a:headEnd/>
            <a:tailEnd/>
          </a:ln>
        </p:spPr>
        <p:txBody>
          <a:bodyPr wrap="square">
            <a:spAutoFit/>
          </a:bodyPr>
          <a:lstStyle/>
          <a:p>
            <a:pPr algn="ctr"/>
            <a:r>
              <a:rPr lang="en-US" sz="5400" b="1" dirty="0" smtClean="0">
                <a:solidFill>
                  <a:schemeClr val="bg1"/>
                </a:solidFill>
                <a:latin typeface="Border Corners 2" pitchFamily="2" charset="0"/>
              </a:rPr>
              <a:t>VESTIGE </a:t>
            </a:r>
          </a:p>
          <a:p>
            <a:pPr algn="ctr"/>
            <a:r>
              <a:rPr lang="en-US" sz="3200" b="1" dirty="0" smtClean="0">
                <a:solidFill>
                  <a:schemeClr val="bg1"/>
                </a:solidFill>
                <a:latin typeface="Brioso Pro" pitchFamily="66" charset="0"/>
              </a:rPr>
              <a:t>introduces</a:t>
            </a:r>
            <a:endParaRPr lang="en-US" sz="3200" b="1" dirty="0">
              <a:solidFill>
                <a:schemeClr val="bg1"/>
              </a:solidFill>
              <a:latin typeface="Brioso Pro" pitchFamily="66" charset="0"/>
            </a:endParaRPr>
          </a:p>
        </p:txBody>
      </p:sp>
      <p:sp>
        <p:nvSpPr>
          <p:cNvPr id="3" name="Action Button: Forward or Next 2">
            <a:hlinkClick r:id="rId3" action="ppaction://hlinkpres?slideindex=1&amp;slidetitle=PowerPoint Presentation" highlightClick="1"/>
          </p:cNvPr>
          <p:cNvSpPr/>
          <p:nvPr/>
        </p:nvSpPr>
        <p:spPr>
          <a:xfrm>
            <a:off x="3962400" y="6477000"/>
            <a:ext cx="1042416" cy="381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PPT</a:t>
            </a:r>
            <a:endParaRPr lang="en-US" dirty="0">
              <a:solidFill>
                <a:schemeClr val="tx1"/>
              </a:solidFill>
            </a:endParaRPr>
          </a:p>
        </p:txBody>
      </p:sp>
      <p:sp>
        <p:nvSpPr>
          <p:cNvPr id="4" name="Action Button: Movie 3">
            <a:hlinkClick r:id="rId4" action="ppaction://hlinkfile" highlightClick="1"/>
          </p:cNvPr>
          <p:cNvSpPr/>
          <p:nvPr/>
        </p:nvSpPr>
        <p:spPr>
          <a:xfrm>
            <a:off x="2209800" y="6477000"/>
            <a:ext cx="1042416" cy="3810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VEDIO</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266701" y="1236372"/>
            <a:ext cx="8534400" cy="1524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Vital </a:t>
            </a:r>
            <a:r>
              <a:rPr kumimoji="0" lang="en-US" sz="6000" b="1" i="0" u="none" strike="noStrike" kern="1200" cap="none" spc="0" normalizeH="0" baseline="0" noProof="0" dirty="0" smtClean="0">
                <a:ln>
                  <a:noFill/>
                </a:ln>
                <a:solidFill>
                  <a:srgbClr val="FFC000"/>
                </a:solidFill>
                <a:effectLst/>
                <a:uLnTx/>
                <a:uFillTx/>
                <a:latin typeface="+mj-lt"/>
                <a:ea typeface="+mj-ea"/>
                <a:cs typeface="+mj-cs"/>
              </a:rPr>
              <a:t>Complex</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smtClean="0">
                <a:ln>
                  <a:noFill/>
                </a:ln>
                <a:solidFill>
                  <a:srgbClr val="1B3B90"/>
                </a:solidFill>
                <a:effectLst/>
                <a:uLnTx/>
                <a:uFillTx/>
                <a:latin typeface="+mj-lt"/>
                <a:ea typeface="+mj-ea"/>
                <a:cs typeface="+mj-cs"/>
              </a:rPr>
              <a:t>Lutein</a:t>
            </a:r>
            <a:r>
              <a:rPr lang="en-US" sz="2400" b="1" dirty="0" smtClean="0">
                <a:solidFill>
                  <a:srgbClr val="1B3B90"/>
                </a:solidFill>
                <a:latin typeface="+mj-lt"/>
                <a:ea typeface="+mj-ea"/>
                <a:cs typeface="+mj-cs"/>
              </a:rPr>
              <a:t>, Green Tea, Grape Seed Extracts</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6" name="Picture 3" descr="C:\Users\Abhinav\Desktop\Logos\Ayushante_wo bg.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57200" y="1447800"/>
            <a:ext cx="3581400" cy="79328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9"/>
          <p:cNvGrpSpPr/>
          <p:nvPr/>
        </p:nvGrpSpPr>
        <p:grpSpPr>
          <a:xfrm>
            <a:off x="1214857" y="2819400"/>
            <a:ext cx="6714286" cy="3285715"/>
            <a:chOff x="1295400" y="2819400"/>
            <a:chExt cx="6714286" cy="3285715"/>
          </a:xfrm>
        </p:grpSpPr>
        <p:pic>
          <p:nvPicPr>
            <p:cNvPr id="7" name="Picture 6" descr="slide-antioxidants.png"/>
            <p:cNvPicPr>
              <a:picLocks noChangeAspect="1"/>
            </p:cNvPicPr>
            <p:nvPr/>
          </p:nvPicPr>
          <p:blipFill>
            <a:blip r:embed="rId3"/>
            <a:stretch>
              <a:fillRect/>
            </a:stretch>
          </p:blipFill>
          <p:spPr>
            <a:xfrm>
              <a:off x="1295400" y="2819400"/>
              <a:ext cx="6714286" cy="328571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743200" y="3733800"/>
              <a:ext cx="4267200" cy="457200"/>
            </a:xfrm>
            <a:prstGeom prst="rect">
              <a:avLst/>
            </a:prstGeom>
            <a:solidFill>
              <a:srgbClr val="FFF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82910" y="4648200"/>
              <a:ext cx="3352800" cy="381000"/>
            </a:xfrm>
            <a:prstGeom prst="rect">
              <a:avLst/>
            </a:prstGeom>
            <a:solidFill>
              <a:srgbClr val="FFF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algn="l"/>
            <a:r>
              <a:rPr lang="en-US" b="1" dirty="0" smtClean="0">
                <a:solidFill>
                  <a:schemeClr val="bg1"/>
                </a:solidFill>
                <a:latin typeface="Times" pitchFamily="18" charset="0"/>
              </a:rPr>
              <a:t>Benefits</a:t>
            </a:r>
            <a:endParaRPr lang="en-US" b="1" dirty="0">
              <a:solidFill>
                <a:schemeClr val="bg1"/>
              </a:solidFill>
              <a:latin typeface="Times" pitchFamily="18" charset="0"/>
            </a:endParaRPr>
          </a:p>
        </p:txBody>
      </p:sp>
      <p:sp>
        <p:nvSpPr>
          <p:cNvPr id="4" name="Content Placeholder 5"/>
          <p:cNvSpPr>
            <a:spLocks noGrp="1"/>
          </p:cNvSpPr>
          <p:nvPr>
            <p:ph idx="1"/>
          </p:nvPr>
        </p:nvSpPr>
        <p:spPr>
          <a:xfrm>
            <a:off x="304800" y="1447800"/>
            <a:ext cx="4953000" cy="5257800"/>
          </a:xfrm>
        </p:spPr>
        <p:txBody>
          <a:bodyPr>
            <a:normAutofit/>
          </a:bodyPr>
          <a:lstStyle/>
          <a:p>
            <a:pPr lvl="0">
              <a:lnSpc>
                <a:spcPct val="150000"/>
              </a:lnSpc>
              <a:buFont typeface="Wingdings" pitchFamily="2" charset="2"/>
              <a:buChar char="ü"/>
            </a:pPr>
            <a:r>
              <a:rPr lang="en-US" sz="2000" dirty="0" smtClean="0"/>
              <a:t>Protects </a:t>
            </a:r>
            <a:r>
              <a:rPr lang="en-US" sz="2000" dirty="0"/>
              <a:t>from the damage of oxidative stress</a:t>
            </a:r>
            <a:endParaRPr lang="en-IN" sz="2000" dirty="0"/>
          </a:p>
          <a:p>
            <a:pPr lvl="0">
              <a:lnSpc>
                <a:spcPct val="150000"/>
              </a:lnSpc>
              <a:buFont typeface="Wingdings" pitchFamily="2" charset="2"/>
              <a:buChar char="ü"/>
            </a:pPr>
            <a:r>
              <a:rPr lang="en-US" sz="2000" dirty="0" smtClean="0"/>
              <a:t>Helps to nourish </a:t>
            </a:r>
            <a:r>
              <a:rPr lang="en-US" sz="2000" dirty="0"/>
              <a:t>body tissues</a:t>
            </a:r>
            <a:endParaRPr lang="en-IN" sz="2000" dirty="0"/>
          </a:p>
          <a:p>
            <a:pPr lvl="0">
              <a:lnSpc>
                <a:spcPct val="150000"/>
              </a:lnSpc>
              <a:buFont typeface="Wingdings" pitchFamily="2" charset="2"/>
              <a:buChar char="ü"/>
            </a:pPr>
            <a:r>
              <a:rPr lang="en-US" sz="2000" dirty="0" smtClean="0"/>
              <a:t>Helps to accelerate </a:t>
            </a:r>
            <a:r>
              <a:rPr lang="en-US" sz="2000" dirty="0"/>
              <a:t>cell regeneration processes</a:t>
            </a:r>
            <a:endParaRPr lang="en-IN" sz="2000" dirty="0"/>
          </a:p>
          <a:p>
            <a:pPr lvl="0">
              <a:lnSpc>
                <a:spcPct val="150000"/>
              </a:lnSpc>
              <a:buFont typeface="Wingdings" pitchFamily="2" charset="2"/>
              <a:buChar char="ü"/>
            </a:pPr>
            <a:r>
              <a:rPr lang="en-US" sz="2000" dirty="0" smtClean="0"/>
              <a:t>Facilitates </a:t>
            </a:r>
            <a:r>
              <a:rPr lang="en-US" sz="2000" dirty="0"/>
              <a:t>better immunity</a:t>
            </a:r>
            <a:endParaRPr lang="en-IN" sz="2000" dirty="0"/>
          </a:p>
          <a:p>
            <a:pPr lvl="0">
              <a:lnSpc>
                <a:spcPct val="150000"/>
              </a:lnSpc>
              <a:buFont typeface="Wingdings" pitchFamily="2" charset="2"/>
              <a:buChar char="ü"/>
            </a:pPr>
            <a:r>
              <a:rPr lang="en-US" sz="2000" dirty="0" smtClean="0"/>
              <a:t>Tackles </a:t>
            </a:r>
            <a:r>
              <a:rPr lang="en-US" sz="2000" dirty="0"/>
              <a:t>fatigue</a:t>
            </a:r>
            <a:endParaRPr lang="en-IN" sz="2000" dirty="0"/>
          </a:p>
          <a:p>
            <a:pPr>
              <a:lnSpc>
                <a:spcPct val="150000"/>
              </a:lnSpc>
              <a:buFont typeface="Wingdings" pitchFamily="2" charset="2"/>
              <a:buChar char="ü"/>
            </a:pPr>
            <a:r>
              <a:rPr lang="en-US" sz="2000" dirty="0" smtClean="0"/>
              <a:t>Provides </a:t>
            </a:r>
            <a:r>
              <a:rPr lang="en-US" sz="2000" dirty="0"/>
              <a:t>strength, dynamism and vitality to withstand </a:t>
            </a:r>
            <a:r>
              <a:rPr lang="en-US" sz="2000" dirty="0" smtClean="0"/>
              <a:t>stress</a:t>
            </a:r>
          </a:p>
          <a:p>
            <a:pPr lvl="0">
              <a:lnSpc>
                <a:spcPct val="150000"/>
              </a:lnSpc>
              <a:buFont typeface="Wingdings" pitchFamily="2" charset="2"/>
              <a:buChar char="ü"/>
            </a:pPr>
            <a:r>
              <a:rPr lang="en-US" sz="2000" dirty="0" smtClean="0"/>
              <a:t>Assists in prevention of lifestyle diseases  </a:t>
            </a:r>
            <a:endParaRPr lang="en-IN" sz="2000" dirty="0" smtClean="0"/>
          </a:p>
        </p:txBody>
      </p:sp>
      <p:pic>
        <p:nvPicPr>
          <p:cNvPr id="5" name="Picture 4" descr="Ayusante Vital.png"/>
          <p:cNvPicPr>
            <a:picLocks noChangeAspect="1"/>
          </p:cNvPicPr>
          <p:nvPr/>
        </p:nvPicPr>
        <p:blipFill>
          <a:blip r:embed="rId2"/>
          <a:stretch>
            <a:fillRect/>
          </a:stretch>
        </p:blipFill>
        <p:spPr>
          <a:xfrm>
            <a:off x="5715000" y="1371600"/>
            <a:ext cx="2819400" cy="5080559"/>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eta-para-Diabeticos-Tipo-1-6.jpg"/>
          <p:cNvPicPr>
            <a:picLocks noChangeAspect="1"/>
          </p:cNvPicPr>
          <p:nvPr/>
        </p:nvPicPr>
        <p:blipFill>
          <a:blip r:embed="rId2"/>
          <a:stretch>
            <a:fillRect/>
          </a:stretch>
        </p:blipFill>
        <p:spPr>
          <a:xfrm>
            <a:off x="1981202" y="2760372"/>
            <a:ext cx="5105398" cy="3662920"/>
          </a:xfrm>
          <a:prstGeom prst="rect">
            <a:avLst/>
          </a:prstGeom>
          <a:ln>
            <a:noFill/>
          </a:ln>
          <a:effectLst>
            <a:outerShdw blurRad="292100" dist="139700" dir="2700000" algn="tl" rotWithShape="0">
              <a:srgbClr val="333333">
                <a:alpha val="65000"/>
              </a:srgbClr>
            </a:outerShdw>
          </a:effectLst>
        </p:spPr>
      </p:pic>
      <p:sp>
        <p:nvSpPr>
          <p:cNvPr id="3" name="Title 5"/>
          <p:cNvSpPr txBox="1">
            <a:spLocks/>
          </p:cNvSpPr>
          <p:nvPr/>
        </p:nvSpPr>
        <p:spPr>
          <a:xfrm>
            <a:off x="266701" y="1236372"/>
            <a:ext cx="8534400" cy="1524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r>
              <a:rPr kumimoji="0" lang="en-US" sz="6000" b="1" i="0" u="none" strike="noStrike" kern="1200" cap="none" spc="0" normalizeH="0" baseline="0" noProof="0" dirty="0" err="1" smtClean="0">
                <a:ln>
                  <a:noFill/>
                </a:ln>
                <a:solidFill>
                  <a:srgbClr val="1B3B90"/>
                </a:solidFill>
                <a:effectLst/>
                <a:uLnTx/>
                <a:uFillTx/>
                <a:latin typeface="+mj-lt"/>
                <a:ea typeface="+mj-ea"/>
                <a:cs typeface="+mj-cs"/>
              </a:rPr>
              <a:t>Gluco</a:t>
            </a:r>
            <a:r>
              <a:rPr lang="en-US" sz="6000" b="1" dirty="0" err="1" smtClean="0">
                <a:solidFill>
                  <a:srgbClr val="FFC000"/>
                </a:solidFill>
                <a:latin typeface="+mj-lt"/>
                <a:ea typeface="+mj-ea"/>
                <a:cs typeface="+mj-cs"/>
              </a:rPr>
              <a:t>h</a:t>
            </a:r>
            <a:r>
              <a:rPr kumimoji="0" lang="en-US" sz="6000" b="1" i="0" u="none" strike="noStrike" kern="1200" cap="none" spc="0" normalizeH="0" baseline="0" noProof="0" dirty="0" err="1" smtClean="0">
                <a:ln>
                  <a:noFill/>
                </a:ln>
                <a:solidFill>
                  <a:srgbClr val="FFC000"/>
                </a:solidFill>
                <a:effectLst/>
                <a:uLnTx/>
                <a:uFillTx/>
                <a:latin typeface="+mj-lt"/>
                <a:ea typeface="+mj-ea"/>
                <a:cs typeface="+mj-cs"/>
              </a:rPr>
              <a:t>ealth</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1B3B90"/>
                </a:solidFill>
                <a:effectLst/>
                <a:uLnTx/>
                <a:uFillTx/>
                <a:latin typeface="+mj-lt"/>
                <a:ea typeface="+mj-ea"/>
                <a:cs typeface="+mj-cs"/>
              </a:rPr>
              <a:t>Maintain</a:t>
            </a:r>
            <a:r>
              <a:rPr kumimoji="0" lang="en-US" sz="2400" b="1" i="0" u="none" strike="noStrike" kern="1200" cap="none" spc="0" normalizeH="0" noProof="0" dirty="0" smtClean="0">
                <a:ln>
                  <a:noFill/>
                </a:ln>
                <a:solidFill>
                  <a:srgbClr val="1B3B90"/>
                </a:solidFill>
                <a:effectLst/>
                <a:uLnTx/>
                <a:uFillTx/>
                <a:latin typeface="+mj-lt"/>
                <a:ea typeface="+mj-ea"/>
                <a:cs typeface="+mj-cs"/>
              </a:rPr>
              <a:t> Health,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5" name="Picture 3" descr="C:\Users\Abhinav\Desktop\Logos\Ayushante_wo bg.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808220" y="1447800"/>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4419600" cy="3785652"/>
          </a:xfrm>
          <a:prstGeom prst="rect">
            <a:avLst/>
          </a:prstGeom>
        </p:spPr>
        <p:txBody>
          <a:bodyPr wrap="square">
            <a:spAutoFit/>
          </a:bodyPr>
          <a:lstStyle/>
          <a:p>
            <a:pPr marL="457200" indent="-457200">
              <a:lnSpc>
                <a:spcPct val="150000"/>
              </a:lnSpc>
              <a:buSzPct val="100000"/>
              <a:buFont typeface="Courier New" pitchFamily="49" charset="0"/>
              <a:buChar char="o"/>
              <a:tabLst>
                <a:tab pos="457200" algn="l"/>
              </a:tabLst>
              <a:defRPr/>
            </a:pPr>
            <a:r>
              <a:rPr lang="en-US" sz="2000" dirty="0" smtClean="0">
                <a:solidFill>
                  <a:schemeClr val="accent4">
                    <a:lumMod val="10000"/>
                  </a:schemeClr>
                </a:solidFill>
              </a:rPr>
              <a:t>Low Financial </a:t>
            </a:r>
            <a:r>
              <a:rPr lang="en-US" sz="2000" dirty="0">
                <a:solidFill>
                  <a:schemeClr val="accent4">
                    <a:lumMod val="10000"/>
                  </a:schemeClr>
                </a:solidFill>
              </a:rPr>
              <a:t>R</a:t>
            </a:r>
            <a:r>
              <a:rPr lang="en-US" sz="2000" dirty="0" smtClean="0">
                <a:solidFill>
                  <a:schemeClr val="accent4">
                    <a:lumMod val="10000"/>
                  </a:schemeClr>
                </a:solidFill>
              </a:rPr>
              <a:t>isk</a:t>
            </a:r>
          </a:p>
          <a:p>
            <a:pPr marL="457200" indent="-457200">
              <a:lnSpc>
                <a:spcPct val="150000"/>
              </a:lnSpc>
              <a:buSzPct val="100000"/>
              <a:buFont typeface="Courier New" pitchFamily="49" charset="0"/>
              <a:buChar char="o"/>
              <a:tabLst>
                <a:tab pos="457200" algn="l"/>
              </a:tabLst>
              <a:defRPr/>
            </a:pPr>
            <a:r>
              <a:rPr lang="en-US" sz="2000" dirty="0" smtClean="0">
                <a:solidFill>
                  <a:schemeClr val="accent4">
                    <a:lumMod val="10000"/>
                  </a:schemeClr>
                </a:solidFill>
              </a:rPr>
              <a:t>A Well Crafted Marketing Plan</a:t>
            </a:r>
          </a:p>
          <a:p>
            <a:pPr marL="457200" indent="-457200" fontAlgn="auto">
              <a:lnSpc>
                <a:spcPct val="150000"/>
              </a:lnSpc>
              <a:spcBef>
                <a:spcPts val="0"/>
              </a:spcBef>
              <a:spcAft>
                <a:spcPts val="0"/>
              </a:spcAft>
              <a:buFont typeface="Courier New" pitchFamily="49" charset="0"/>
              <a:buChar char="o"/>
              <a:tabLst>
                <a:tab pos="457200" algn="l"/>
              </a:tabLst>
              <a:defRPr/>
            </a:pPr>
            <a:r>
              <a:rPr lang="en-US" sz="2000" dirty="0" smtClean="0">
                <a:solidFill>
                  <a:schemeClr val="accent4">
                    <a:lumMod val="10000"/>
                  </a:schemeClr>
                </a:solidFill>
                <a:ea typeface="ＭＳ Ｐゴシック" pitchFamily="1" charset="-128"/>
              </a:rPr>
              <a:t>World Class Products</a:t>
            </a:r>
          </a:p>
          <a:p>
            <a:pPr marL="457200" indent="-457200" fontAlgn="auto">
              <a:lnSpc>
                <a:spcPct val="150000"/>
              </a:lnSpc>
              <a:spcBef>
                <a:spcPts val="0"/>
              </a:spcBef>
              <a:spcAft>
                <a:spcPts val="0"/>
              </a:spcAft>
              <a:buFont typeface="Courier New" pitchFamily="49" charset="0"/>
              <a:buChar char="o"/>
              <a:tabLst>
                <a:tab pos="457200" algn="l"/>
              </a:tabLst>
              <a:defRPr/>
            </a:pPr>
            <a:r>
              <a:rPr lang="en-US" sz="2000" dirty="0" smtClean="0">
                <a:solidFill>
                  <a:schemeClr val="accent4">
                    <a:lumMod val="10000"/>
                  </a:schemeClr>
                </a:solidFill>
                <a:ea typeface="ＭＳ Ｐゴシック" pitchFamily="1" charset="-128"/>
              </a:rPr>
              <a:t>Income Stability</a:t>
            </a:r>
            <a:endParaRPr lang="en-US" sz="2000" dirty="0" smtClean="0">
              <a:solidFill>
                <a:schemeClr val="accent4">
                  <a:lumMod val="10000"/>
                </a:schemeClr>
              </a:solidFill>
            </a:endParaRPr>
          </a:p>
          <a:p>
            <a:pPr marL="457200" indent="-457200">
              <a:lnSpc>
                <a:spcPct val="150000"/>
              </a:lnSpc>
              <a:buSzPct val="100000"/>
              <a:buFont typeface="Courier New" pitchFamily="49" charset="0"/>
              <a:buChar char="o"/>
              <a:tabLst>
                <a:tab pos="457200" algn="l"/>
              </a:tabLst>
              <a:defRPr/>
            </a:pPr>
            <a:r>
              <a:rPr lang="en-US" sz="2000" dirty="0" smtClean="0">
                <a:solidFill>
                  <a:schemeClr val="accent4">
                    <a:lumMod val="10000"/>
                  </a:schemeClr>
                </a:solidFill>
              </a:rPr>
              <a:t>High Returns</a:t>
            </a:r>
          </a:p>
          <a:p>
            <a:pPr marL="457200" indent="-457200">
              <a:lnSpc>
                <a:spcPct val="150000"/>
              </a:lnSpc>
              <a:buSzPct val="100000"/>
              <a:buFont typeface="Courier New" pitchFamily="49" charset="0"/>
              <a:buChar char="o"/>
              <a:tabLst>
                <a:tab pos="457200" algn="l"/>
              </a:tabLst>
              <a:defRPr/>
            </a:pPr>
            <a:r>
              <a:rPr lang="en-US" sz="2000" dirty="0" smtClean="0">
                <a:solidFill>
                  <a:schemeClr val="accent4">
                    <a:lumMod val="10000"/>
                  </a:schemeClr>
                </a:solidFill>
              </a:rPr>
              <a:t>Reliable &amp; Profitable</a:t>
            </a:r>
          </a:p>
          <a:p>
            <a:pPr marL="457200" indent="-457200">
              <a:lnSpc>
                <a:spcPct val="150000"/>
              </a:lnSpc>
              <a:buSzPct val="100000"/>
              <a:buFont typeface="Courier New" pitchFamily="49" charset="0"/>
              <a:buChar char="o"/>
              <a:tabLst>
                <a:tab pos="457200" algn="l"/>
              </a:tabLst>
              <a:defRPr/>
            </a:pPr>
            <a:r>
              <a:rPr lang="en-US" sz="2000" dirty="0" smtClean="0">
                <a:solidFill>
                  <a:schemeClr val="accent4">
                    <a:lumMod val="10000"/>
                  </a:schemeClr>
                </a:solidFill>
              </a:rPr>
              <a:t>Great Incentives</a:t>
            </a:r>
          </a:p>
          <a:p>
            <a:pPr marL="457200" indent="-457200">
              <a:lnSpc>
                <a:spcPct val="150000"/>
              </a:lnSpc>
              <a:buSzPct val="100000"/>
              <a:buFont typeface="Courier New" pitchFamily="49" charset="0"/>
              <a:buChar char="o"/>
              <a:tabLst>
                <a:tab pos="457200" algn="l"/>
              </a:tabLst>
              <a:defRPr/>
            </a:pPr>
            <a:r>
              <a:rPr lang="en-US" sz="2000" dirty="0" smtClean="0">
                <a:solidFill>
                  <a:schemeClr val="accent4">
                    <a:lumMod val="10000"/>
                  </a:schemeClr>
                </a:solidFill>
              </a:rPr>
              <a:t>Extensive Trainings</a:t>
            </a:r>
          </a:p>
        </p:txBody>
      </p:sp>
      <p:sp>
        <p:nvSpPr>
          <p:cNvPr id="3" name="TextBox 2"/>
          <p:cNvSpPr txBox="1"/>
          <p:nvPr/>
        </p:nvSpPr>
        <p:spPr>
          <a:xfrm>
            <a:off x="381000" y="279737"/>
            <a:ext cx="4196085" cy="1015663"/>
          </a:xfrm>
          <a:prstGeom prst="rect">
            <a:avLst/>
          </a:prstGeom>
          <a:noFill/>
        </p:spPr>
        <p:txBody>
          <a:bodyPr wrap="none" rtlCol="0">
            <a:spAutoFit/>
          </a:bodyPr>
          <a:lstStyle/>
          <a:p>
            <a:r>
              <a:rPr lang="en-US" sz="3000" dirty="0" smtClean="0">
                <a:solidFill>
                  <a:schemeClr val="accent4">
                    <a:lumMod val="10000"/>
                  </a:schemeClr>
                </a:solidFill>
              </a:rPr>
              <a:t>THE VESTIGE ADVANTAGE</a:t>
            </a:r>
          </a:p>
          <a:p>
            <a:endParaRPr lang="en-US" sz="3000" dirty="0"/>
          </a:p>
        </p:txBody>
      </p:sp>
      <p:pic>
        <p:nvPicPr>
          <p:cNvPr id="12290" name="Picture 2" descr="competition_advantage.jpg (1000×1000)"/>
          <p:cNvPicPr>
            <a:picLocks noChangeAspect="1" noChangeArrowheads="1"/>
          </p:cNvPicPr>
          <p:nvPr/>
        </p:nvPicPr>
        <p:blipFill>
          <a:blip r:embed="rId2" cstate="print"/>
          <a:srcRect/>
          <a:stretch>
            <a:fillRect/>
          </a:stretch>
        </p:blipFill>
        <p:spPr bwMode="auto">
          <a:xfrm>
            <a:off x="4953000" y="1371600"/>
            <a:ext cx="3429000" cy="3429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457200" y="274638"/>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Times" pitchFamily="18" charset="0"/>
                <a:ea typeface="+mj-ea"/>
                <a:cs typeface="+mj-cs"/>
              </a:rPr>
              <a:t>Glucohealth</a:t>
            </a:r>
            <a:r>
              <a:rPr kumimoji="0" lang="en-US" sz="4000" b="1" i="0" u="none" strike="noStrike" kern="1200" cap="none" spc="0" normalizeH="0" baseline="0" noProof="0" dirty="0" smtClean="0">
                <a:ln>
                  <a:noFill/>
                </a:ln>
                <a:solidFill>
                  <a:schemeClr val="bg1"/>
                </a:solidFill>
                <a:effectLst/>
                <a:uLnTx/>
                <a:uFillTx/>
                <a:latin typeface="Times" pitchFamily="18" charset="0"/>
                <a:ea typeface="+mj-ea"/>
                <a:cs typeface="+mj-cs"/>
              </a:rPr>
              <a:t> Benefits</a:t>
            </a:r>
            <a:endParaRPr kumimoji="0" lang="en-IN" sz="4000" b="1" i="0" u="none" strike="noStrike" kern="1200" cap="none" spc="0" normalizeH="0" baseline="0" noProof="0" dirty="0">
              <a:ln>
                <a:noFill/>
              </a:ln>
              <a:solidFill>
                <a:schemeClr val="bg1"/>
              </a:solidFill>
              <a:effectLst/>
              <a:uLnTx/>
              <a:uFillTx/>
              <a:latin typeface="Times" pitchFamily="18" charset="0"/>
              <a:ea typeface="+mj-ea"/>
              <a:cs typeface="+mj-cs"/>
            </a:endParaRPr>
          </a:p>
        </p:txBody>
      </p:sp>
      <p:sp>
        <p:nvSpPr>
          <p:cNvPr id="3" name="Content Placeholder 4"/>
          <p:cNvSpPr txBox="1">
            <a:spLocks/>
          </p:cNvSpPr>
          <p:nvPr/>
        </p:nvSpPr>
        <p:spPr>
          <a:xfrm>
            <a:off x="304800" y="1665040"/>
            <a:ext cx="5334000" cy="465956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latin typeface="+mn-lt"/>
                <a:ea typeface="Perpetua"/>
                <a:cs typeface="Perpetua"/>
              </a:rPr>
              <a:t>Assists the body to maintain normal </a:t>
            </a:r>
            <a:r>
              <a:rPr lang="en-US" sz="2000" dirty="0" err="1" smtClean="0">
                <a:latin typeface="+mn-lt"/>
                <a:ea typeface="Perpetua"/>
                <a:cs typeface="Perpetua"/>
              </a:rPr>
              <a:t>glycemic</a:t>
            </a:r>
            <a:r>
              <a:rPr lang="en-US" sz="2000" dirty="0" smtClean="0">
                <a:latin typeface="+mn-lt"/>
                <a:ea typeface="Perpetua"/>
                <a:cs typeface="Perpetua"/>
              </a:rPr>
              <a:t> health </a:t>
            </a:r>
            <a:endParaRPr lang="en-IN" sz="2000" dirty="0" smtClean="0">
              <a:latin typeface="+mn-lt"/>
              <a:ea typeface="Perpetua"/>
              <a:cs typeface="Perpetua"/>
            </a:endParaRPr>
          </a:p>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latin typeface="+mn-lt"/>
                <a:ea typeface="Perpetua"/>
                <a:cs typeface="Perpetua"/>
              </a:rPr>
              <a:t>Helps strengthen the pancreas</a:t>
            </a:r>
            <a:endParaRPr lang="en-IN" sz="2000" dirty="0" smtClean="0">
              <a:latin typeface="+mn-lt"/>
              <a:ea typeface="Perpetua"/>
              <a:cs typeface="Perpetua"/>
            </a:endParaRPr>
          </a:p>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latin typeface="+mn-lt"/>
                <a:ea typeface="Perpetua"/>
                <a:cs typeface="Perpetua"/>
              </a:rPr>
              <a:t>Helps to optimize insulin secretion</a:t>
            </a:r>
            <a:endParaRPr lang="en-IN" sz="2000" dirty="0" smtClean="0">
              <a:latin typeface="+mn-lt"/>
              <a:ea typeface="Perpetua"/>
              <a:cs typeface="Perpetua"/>
            </a:endParaRPr>
          </a:p>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latin typeface="+mn-lt"/>
                <a:ea typeface="Perpetua"/>
                <a:cs typeface="Perpetua"/>
              </a:rPr>
              <a:t>Facilitates gradual glucose absorption</a:t>
            </a:r>
            <a:endParaRPr lang="en-IN" sz="2000" dirty="0" smtClean="0">
              <a:latin typeface="+mn-lt"/>
              <a:ea typeface="Perpetua"/>
              <a:cs typeface="Perpetua"/>
            </a:endParaRPr>
          </a:p>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ea typeface="Perpetua"/>
                <a:cs typeface="Perpetua"/>
              </a:rPr>
              <a:t>Helps to p</a:t>
            </a:r>
            <a:r>
              <a:rPr lang="en-US" sz="2000" dirty="0" smtClean="0">
                <a:latin typeface="+mn-lt"/>
                <a:ea typeface="Perpetua"/>
                <a:cs typeface="Perpetua"/>
              </a:rPr>
              <a:t>revent oxidative damages</a:t>
            </a:r>
            <a:endParaRPr lang="en-IN" sz="2000" dirty="0" smtClean="0">
              <a:latin typeface="+mn-lt"/>
              <a:ea typeface="Perpetua"/>
              <a:cs typeface="Perpetua"/>
            </a:endParaRPr>
          </a:p>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latin typeface="+mn-lt"/>
                <a:ea typeface="Perpetua"/>
                <a:cs typeface="Perpetua"/>
              </a:rPr>
              <a:t>Regulate appetite to maintain a healthy body weight</a:t>
            </a:r>
            <a:endParaRPr lang="en-IN" sz="2000" dirty="0" smtClean="0">
              <a:latin typeface="+mn-lt"/>
              <a:ea typeface="Perpetua"/>
              <a:cs typeface="Perpetua"/>
            </a:endParaRPr>
          </a:p>
          <a:p>
            <a:pPr marL="342900" marR="0" lvl="0" indent="-342900" algn="l" defTabSz="914400" rtl="0" eaLnBrk="1" fontAlgn="auto" latinLnBrk="0" hangingPunct="1">
              <a:lnSpc>
                <a:spcPct val="110000"/>
              </a:lnSpc>
              <a:spcBef>
                <a:spcPct val="20000"/>
              </a:spcBef>
              <a:spcAft>
                <a:spcPts val="0"/>
              </a:spcAft>
              <a:buClrTx/>
              <a:buSzTx/>
              <a:buFont typeface="Wingdings" pitchFamily="2" charset="2"/>
              <a:buChar char="ü"/>
              <a:tabLst/>
              <a:defRPr/>
            </a:pPr>
            <a:r>
              <a:rPr lang="en-US" sz="2000" dirty="0" smtClean="0">
                <a:latin typeface="+mn-lt"/>
                <a:ea typeface="Perpetua"/>
                <a:cs typeface="Perpetua"/>
              </a:rPr>
              <a:t>Helps to provide strength to keep body free from chronic ailments of hyperglycemia</a:t>
            </a:r>
            <a:endParaRPr lang="en-IN" sz="2000" dirty="0" smtClean="0">
              <a:latin typeface="+mn-lt"/>
              <a:ea typeface="Perpetua"/>
              <a:cs typeface="Perpetua"/>
            </a:endParaRPr>
          </a:p>
        </p:txBody>
      </p:sp>
      <p:pic>
        <p:nvPicPr>
          <p:cNvPr id="4" name="Picture 3" descr="GlucoHealth.png"/>
          <p:cNvPicPr>
            <a:picLocks noChangeAspect="1"/>
          </p:cNvPicPr>
          <p:nvPr/>
        </p:nvPicPr>
        <p:blipFill>
          <a:blip r:embed="rId2" cstate="email"/>
          <a:stretch>
            <a:fillRect/>
          </a:stretch>
        </p:blipFill>
        <p:spPr>
          <a:xfrm>
            <a:off x="6292614" y="1905000"/>
            <a:ext cx="2546586"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oc-heart.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037545" y="2725098"/>
            <a:ext cx="5105400" cy="3829050"/>
          </a:xfrm>
          <a:prstGeom prst="rect">
            <a:avLst/>
          </a:prstGeom>
          <a:ln>
            <a:noFill/>
          </a:ln>
          <a:effectLst>
            <a:outerShdw blurRad="292100" dist="139700" dir="2700000" algn="tl" rotWithShape="0">
              <a:srgbClr val="333333">
                <a:alpha val="65000"/>
              </a:srgbClr>
            </a:outerShdw>
          </a:effectLst>
        </p:spPr>
      </p:pic>
      <p:sp>
        <p:nvSpPr>
          <p:cNvPr id="3" name="Title 5"/>
          <p:cNvSpPr txBox="1">
            <a:spLocks/>
          </p:cNvSpPr>
          <p:nvPr/>
        </p:nvSpPr>
        <p:spPr>
          <a:xfrm>
            <a:off x="323045" y="1249180"/>
            <a:ext cx="8534400" cy="1524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smtClean="0">
                <a:solidFill>
                  <a:srgbClr val="1B3B90"/>
                </a:solidFill>
                <a:latin typeface="+mj-lt"/>
                <a:ea typeface="+mj-ea"/>
                <a:cs typeface="+mj-cs"/>
              </a:rPr>
              <a:t>                  Pro</a:t>
            </a:r>
            <a:r>
              <a:rPr lang="en-US" sz="6000" b="1" dirty="0" smtClean="0">
                <a:solidFill>
                  <a:srgbClr val="FFC000"/>
                </a:solidFill>
                <a:latin typeface="+mj-lt"/>
                <a:ea typeface="+mj-ea"/>
                <a:cs typeface="+mj-cs"/>
              </a:rPr>
              <a:t>c</a:t>
            </a:r>
            <a:r>
              <a:rPr kumimoji="0" lang="en-US" sz="6000" b="1" i="0" u="none" strike="noStrike" kern="1200" cap="none" spc="0" normalizeH="0" baseline="0" noProof="0" dirty="0" err="1" smtClean="0">
                <a:ln>
                  <a:noFill/>
                </a:ln>
                <a:solidFill>
                  <a:srgbClr val="FFC000"/>
                </a:solidFill>
                <a:effectLst/>
                <a:uLnTx/>
                <a:uFillTx/>
                <a:latin typeface="+mj-lt"/>
                <a:ea typeface="+mj-ea"/>
                <a:cs typeface="+mj-cs"/>
              </a:rPr>
              <a:t>ard</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1B3B90"/>
                </a:solidFill>
                <a:effectLst/>
                <a:uLnTx/>
                <a:uFillTx/>
                <a:latin typeface="+mj-lt"/>
                <a:ea typeface="+mj-ea"/>
                <a:cs typeface="+mj-cs"/>
              </a:rPr>
              <a:t>Maintain</a:t>
            </a:r>
            <a:r>
              <a:rPr kumimoji="0" lang="en-US" sz="2400" b="1" i="0" u="none" strike="noStrike" kern="1200" cap="none" spc="0" normalizeH="0" noProof="0" dirty="0" smtClean="0">
                <a:ln>
                  <a:noFill/>
                </a:ln>
                <a:solidFill>
                  <a:srgbClr val="1B3B90"/>
                </a:solidFill>
                <a:effectLst/>
                <a:uLnTx/>
                <a:uFillTx/>
                <a:latin typeface="+mj-lt"/>
                <a:ea typeface="+mj-ea"/>
                <a:cs typeface="+mj-cs"/>
              </a:rPr>
              <a:t> Health,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5" name="Picture 3" descr="C:\Users\Abhinav\Desktop\Logos\Ayushante_wo bg.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219200" y="1463442"/>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457200" y="274638"/>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Times" pitchFamily="18" charset="0"/>
                <a:ea typeface="+mj-ea"/>
                <a:cs typeface="+mj-cs"/>
              </a:rPr>
              <a:t>Procard</a:t>
            </a:r>
            <a:r>
              <a:rPr kumimoji="0" lang="en-US" sz="4000" b="1" i="0" u="none" strike="noStrike" kern="1200" cap="none" spc="0" normalizeH="0" baseline="0" noProof="0" dirty="0" smtClean="0">
                <a:ln>
                  <a:noFill/>
                </a:ln>
                <a:solidFill>
                  <a:schemeClr val="bg1"/>
                </a:solidFill>
                <a:effectLst/>
                <a:uLnTx/>
                <a:uFillTx/>
                <a:latin typeface="Times" pitchFamily="18" charset="0"/>
                <a:ea typeface="+mj-ea"/>
                <a:cs typeface="+mj-cs"/>
              </a:rPr>
              <a:t> Benefits</a:t>
            </a:r>
            <a:endParaRPr kumimoji="0" lang="en-IN" sz="4000" b="1" i="0" u="none" strike="noStrike" kern="1200" cap="none" spc="0" normalizeH="0" baseline="0" noProof="0" dirty="0">
              <a:ln>
                <a:noFill/>
              </a:ln>
              <a:solidFill>
                <a:schemeClr val="bg1"/>
              </a:solidFill>
              <a:effectLst/>
              <a:uLnTx/>
              <a:uFillTx/>
              <a:latin typeface="Times" pitchFamily="18" charset="0"/>
              <a:ea typeface="+mj-ea"/>
              <a:cs typeface="+mj-cs"/>
            </a:endParaRPr>
          </a:p>
        </p:txBody>
      </p:sp>
      <p:sp>
        <p:nvSpPr>
          <p:cNvPr id="3" name="Content Placeholder 4"/>
          <p:cNvSpPr txBox="1">
            <a:spLocks/>
          </p:cNvSpPr>
          <p:nvPr/>
        </p:nvSpPr>
        <p:spPr>
          <a:xfrm>
            <a:off x="381000" y="1219200"/>
            <a:ext cx="5486400" cy="4583360"/>
          </a:xfrm>
          <a:prstGeom prst="rect">
            <a:avLst/>
          </a:prstGeom>
        </p:spPr>
        <p:txBody>
          <a:bodyPr vert="horz" lIns="91440" tIns="45720" rIns="91440" bIns="45720" rtlCol="0">
            <a:normAutofit/>
          </a:bodyPr>
          <a:lstStyle/>
          <a:p>
            <a:pPr marL="274320" indent="-274320">
              <a:lnSpc>
                <a:spcPct val="120000"/>
              </a:lnSpc>
              <a:buFont typeface="Wingdings" pitchFamily="2" charset="2"/>
              <a:buChar char="ü"/>
            </a:pPr>
            <a:r>
              <a:rPr lang="en-US" sz="2000" dirty="0" smtClean="0"/>
              <a:t>Acts as a cardio-tonic</a:t>
            </a:r>
          </a:p>
          <a:p>
            <a:pPr marL="274320" indent="-274320">
              <a:lnSpc>
                <a:spcPct val="120000"/>
              </a:lnSpc>
              <a:buFont typeface="Wingdings" pitchFamily="2" charset="2"/>
              <a:buChar char="ü"/>
            </a:pPr>
            <a:r>
              <a:rPr lang="en-US" sz="2000" dirty="0" smtClean="0"/>
              <a:t>Helps to manage lipid profile and reduce the risk of atherosclerosis</a:t>
            </a:r>
            <a:endParaRPr lang="en-IN" sz="2000" dirty="0" smtClean="0"/>
          </a:p>
          <a:p>
            <a:pPr marL="274320" lvl="0" indent="-274320">
              <a:lnSpc>
                <a:spcPct val="120000"/>
              </a:lnSpc>
              <a:buFont typeface="Wingdings" pitchFamily="2" charset="2"/>
              <a:buChar char="ü"/>
            </a:pPr>
            <a:r>
              <a:rPr lang="en-US" sz="2000" dirty="0" smtClean="0"/>
              <a:t>Helps regulates cholesterol and LDL – “Bad Cholesterol” levels in the blood</a:t>
            </a:r>
          </a:p>
          <a:p>
            <a:pPr marL="274320" lvl="0" indent="-274320">
              <a:lnSpc>
                <a:spcPct val="120000"/>
              </a:lnSpc>
              <a:buFont typeface="Wingdings" pitchFamily="2" charset="2"/>
              <a:buChar char="ü"/>
            </a:pPr>
            <a:r>
              <a:rPr lang="en-US" sz="2000" dirty="0" smtClean="0"/>
              <a:t>Helps to improves HDL – “Good Cholesterol” levels in the blood</a:t>
            </a:r>
          </a:p>
          <a:p>
            <a:pPr marL="274320" lvl="0" indent="-274320">
              <a:lnSpc>
                <a:spcPct val="120000"/>
              </a:lnSpc>
              <a:buFont typeface="Wingdings" pitchFamily="2" charset="2"/>
              <a:buChar char="ü"/>
            </a:pPr>
            <a:r>
              <a:rPr lang="en-US" sz="2000" dirty="0" smtClean="0"/>
              <a:t>Helps to improves blood circulation and useful in management of cardio vascular disease</a:t>
            </a:r>
            <a:endParaRPr lang="en-IN" sz="2000" dirty="0" smtClean="0"/>
          </a:p>
        </p:txBody>
      </p:sp>
      <p:pic>
        <p:nvPicPr>
          <p:cNvPr id="5" name="Picture 4" descr="Procard.png"/>
          <p:cNvPicPr>
            <a:picLocks noChangeAspect="1"/>
          </p:cNvPicPr>
          <p:nvPr/>
        </p:nvPicPr>
        <p:blipFill>
          <a:blip r:embed="rId2" cstate="email"/>
          <a:stretch>
            <a:fillRect/>
          </a:stretch>
        </p:blipFill>
        <p:spPr>
          <a:xfrm>
            <a:off x="6248400" y="1676400"/>
            <a:ext cx="2698828" cy="48623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jpg"/>
          <p:cNvPicPr>
            <a:picLocks noChangeAspect="1"/>
          </p:cNvPicPr>
          <p:nvPr/>
        </p:nvPicPr>
        <p:blipFill>
          <a:blip r:embed="rId2"/>
          <a:stretch>
            <a:fillRect/>
          </a:stretch>
        </p:blipFill>
        <p:spPr>
          <a:xfrm>
            <a:off x="1916688" y="2863352"/>
            <a:ext cx="5327796" cy="3590895"/>
          </a:xfrm>
          <a:prstGeom prst="rect">
            <a:avLst/>
          </a:prstGeom>
          <a:ln>
            <a:noFill/>
          </a:ln>
          <a:effectLst>
            <a:outerShdw blurRad="292100" dist="139700" dir="2700000" algn="tl" rotWithShape="0">
              <a:srgbClr val="333333">
                <a:alpha val="65000"/>
              </a:srgbClr>
            </a:outerShdw>
          </a:effectLst>
        </p:spPr>
      </p:pic>
      <p:sp>
        <p:nvSpPr>
          <p:cNvPr id="3" name="Title 5"/>
          <p:cNvSpPr txBox="1">
            <a:spLocks/>
          </p:cNvSpPr>
          <p:nvPr/>
        </p:nvSpPr>
        <p:spPr>
          <a:xfrm>
            <a:off x="313386" y="1295400"/>
            <a:ext cx="8534400" cy="1524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1B3B90"/>
                </a:solidFill>
                <a:effectLst/>
                <a:uLnTx/>
                <a:uFillTx/>
                <a:latin typeface="+mj-lt"/>
                <a:ea typeface="+mj-ea"/>
                <a:cs typeface="+mj-cs"/>
              </a:rPr>
              <a:t>                   </a:t>
            </a:r>
            <a:r>
              <a:rPr kumimoji="0" lang="en-US" sz="6000" b="1" i="0" u="none" strike="noStrike" kern="1200" cap="none" spc="0" normalizeH="0" baseline="0" noProof="0" dirty="0" err="1" smtClean="0">
                <a:ln>
                  <a:noFill/>
                </a:ln>
                <a:solidFill>
                  <a:srgbClr val="1B3B90"/>
                </a:solidFill>
                <a:effectLst/>
                <a:uLnTx/>
                <a:uFillTx/>
                <a:latin typeface="+mj-lt"/>
                <a:ea typeface="+mj-ea"/>
                <a:cs typeface="+mj-cs"/>
              </a:rPr>
              <a:t>Tox</a:t>
            </a:r>
            <a:r>
              <a:rPr kumimoji="0" lang="en-US" sz="6000" b="1" i="0" u="none" strike="noStrike" kern="1200" cap="none" spc="0" normalizeH="0" baseline="0" noProof="0" dirty="0" err="1" smtClean="0">
                <a:ln>
                  <a:noFill/>
                </a:ln>
                <a:solidFill>
                  <a:srgbClr val="FFC000"/>
                </a:solidFill>
                <a:effectLst/>
                <a:uLnTx/>
                <a:uFillTx/>
                <a:latin typeface="+mj-lt"/>
                <a:ea typeface="+mj-ea"/>
                <a:cs typeface="+mj-cs"/>
              </a:rPr>
              <a:t>c</a:t>
            </a:r>
            <a:r>
              <a:rPr lang="en-US" sz="6000" b="1" dirty="0" smtClean="0">
                <a:solidFill>
                  <a:srgbClr val="FFC000"/>
                </a:solidFill>
                <a:latin typeface="+mj-lt"/>
                <a:ea typeface="+mj-ea"/>
                <a:cs typeface="+mj-cs"/>
              </a:rPr>
              <a:t>lean</a:t>
            </a:r>
            <a:endParaRPr kumimoji="0" lang="en-US" sz="6000" b="1" i="0" u="none" strike="noStrike" kern="1200" cap="none" spc="0" normalizeH="0" baseline="0" noProof="0" dirty="0" smtClean="0">
              <a:ln>
                <a:noFill/>
              </a:ln>
              <a:solidFill>
                <a:srgbClr val="FFC000"/>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smtClean="0">
                <a:ln>
                  <a:noFill/>
                </a:ln>
                <a:solidFill>
                  <a:srgbClr val="1B3B90"/>
                </a:solidFill>
                <a:effectLst/>
                <a:uLnTx/>
                <a:uFillTx/>
                <a:latin typeface="+mj-lt"/>
                <a:ea typeface="+mj-ea"/>
                <a:cs typeface="+mj-cs"/>
              </a:rPr>
              <a:t>Detox</a:t>
            </a:r>
            <a:r>
              <a:rPr kumimoji="0" lang="en-US" sz="2400" b="1" i="0" u="none" strike="noStrike" kern="1200" cap="none" spc="0" normalizeH="0" noProof="0" dirty="0" smtClean="0">
                <a:ln>
                  <a:noFill/>
                </a:ln>
                <a:solidFill>
                  <a:srgbClr val="1B3B90"/>
                </a:solidFill>
                <a:effectLst/>
                <a:uLnTx/>
                <a:uFillTx/>
                <a:latin typeface="+mj-lt"/>
                <a:ea typeface="+mj-ea"/>
                <a:cs typeface="+mj-cs"/>
              </a:rPr>
              <a:t>, Naturally!</a:t>
            </a:r>
            <a:endParaRPr kumimoji="0" lang="en-US" sz="2400" b="0" i="0" u="none" strike="noStrike" kern="1200" cap="none" spc="0" normalizeH="0" baseline="0" noProof="0" dirty="0" smtClean="0">
              <a:ln>
                <a:noFill/>
              </a:ln>
              <a:solidFill>
                <a:srgbClr val="1B3B90"/>
              </a:solidFill>
              <a:effectLst/>
              <a:uLnTx/>
              <a:uFillTx/>
              <a:latin typeface="+mj-lt"/>
              <a:ea typeface="+mj-ea"/>
              <a:cs typeface="+mj-cs"/>
            </a:endParaRPr>
          </a:p>
        </p:txBody>
      </p:sp>
      <p:pic>
        <p:nvPicPr>
          <p:cNvPr id="5" name="Picture 3" descr="C:\Users\Abhinav\Desktop\Logos\Ayushante_wo bg.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066800" y="1492715"/>
            <a:ext cx="3581400" cy="79328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457200" y="274638"/>
            <a:ext cx="8229600" cy="11430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err="1" smtClean="0">
                <a:ln>
                  <a:noFill/>
                </a:ln>
                <a:solidFill>
                  <a:schemeClr val="bg1"/>
                </a:solidFill>
                <a:effectLst/>
                <a:uLnTx/>
                <a:uFillTx/>
                <a:latin typeface="Times" pitchFamily="18" charset="0"/>
                <a:ea typeface="+mj-ea"/>
                <a:cs typeface="+mj-cs"/>
              </a:rPr>
              <a:t>Toxclean</a:t>
            </a:r>
            <a:r>
              <a:rPr kumimoji="0" lang="en-US" sz="4000" b="1" i="0" u="none" strike="noStrike" kern="1200" cap="none" spc="0" normalizeH="0" baseline="0" noProof="0" dirty="0" smtClean="0">
                <a:ln>
                  <a:noFill/>
                </a:ln>
                <a:solidFill>
                  <a:schemeClr val="bg1"/>
                </a:solidFill>
                <a:effectLst/>
                <a:uLnTx/>
                <a:uFillTx/>
                <a:latin typeface="Times" pitchFamily="18" charset="0"/>
                <a:ea typeface="+mj-ea"/>
                <a:cs typeface="+mj-cs"/>
              </a:rPr>
              <a:t> Benefits</a:t>
            </a:r>
            <a:endParaRPr kumimoji="0" lang="en-IN" sz="4000" b="1" i="0" u="none" strike="noStrike" kern="1200" cap="none" spc="0" normalizeH="0" baseline="0" noProof="0" dirty="0">
              <a:ln>
                <a:noFill/>
              </a:ln>
              <a:solidFill>
                <a:schemeClr val="bg1"/>
              </a:solidFill>
              <a:effectLst/>
              <a:uLnTx/>
              <a:uFillTx/>
              <a:latin typeface="Times" pitchFamily="18" charset="0"/>
              <a:ea typeface="+mj-ea"/>
              <a:cs typeface="+mj-cs"/>
            </a:endParaRPr>
          </a:p>
        </p:txBody>
      </p:sp>
      <p:sp>
        <p:nvSpPr>
          <p:cNvPr id="3" name="Content Placeholder 4"/>
          <p:cNvSpPr txBox="1">
            <a:spLocks/>
          </p:cNvSpPr>
          <p:nvPr/>
        </p:nvSpPr>
        <p:spPr>
          <a:xfrm>
            <a:off x="467544" y="1752600"/>
            <a:ext cx="5780856" cy="4311352"/>
          </a:xfrm>
          <a:prstGeom prst="rect">
            <a:avLst/>
          </a:prstGeom>
        </p:spPr>
        <p:txBody>
          <a:bodyPr vert="horz" lIns="91440" tIns="45720" rIns="91440" bIns="45720" rtlCol="0">
            <a:normAutofit/>
          </a:bodyPr>
          <a:lstStyle/>
          <a:p>
            <a:pPr marL="274320" indent="-274320">
              <a:lnSpc>
                <a:spcPct val="150000"/>
              </a:lnSpc>
              <a:buFont typeface="Wingdings" pitchFamily="2" charset="2"/>
              <a:buChar char="ü"/>
            </a:pPr>
            <a:r>
              <a:rPr lang="en-US" sz="2000" dirty="0" smtClean="0"/>
              <a:t>Helps to cleanse colon and purify blood</a:t>
            </a:r>
          </a:p>
          <a:p>
            <a:pPr marL="274320" indent="-274320">
              <a:lnSpc>
                <a:spcPct val="150000"/>
              </a:lnSpc>
              <a:buFont typeface="Wingdings" pitchFamily="2" charset="2"/>
              <a:buChar char="ü"/>
            </a:pPr>
            <a:r>
              <a:rPr lang="en-US" sz="2000" dirty="0" smtClean="0"/>
              <a:t>Helps to relieve constipation</a:t>
            </a:r>
          </a:p>
          <a:p>
            <a:pPr marL="274320" indent="-274320">
              <a:lnSpc>
                <a:spcPct val="150000"/>
              </a:lnSpc>
              <a:buFont typeface="Wingdings" pitchFamily="2" charset="2"/>
              <a:buChar char="ü"/>
            </a:pPr>
            <a:r>
              <a:rPr lang="en-US" sz="2000" dirty="0" smtClean="0"/>
              <a:t>It has </a:t>
            </a:r>
            <a:r>
              <a:rPr lang="en-US" sz="2000" dirty="0" err="1" smtClean="0"/>
              <a:t>Hepato</a:t>
            </a:r>
            <a:r>
              <a:rPr lang="en-US" sz="2000" dirty="0" smtClean="0"/>
              <a:t>-protective properties – helps to support liver function</a:t>
            </a:r>
          </a:p>
          <a:p>
            <a:pPr marL="274320" indent="-274320">
              <a:lnSpc>
                <a:spcPct val="150000"/>
              </a:lnSpc>
              <a:buFont typeface="Wingdings" pitchFamily="2" charset="2"/>
              <a:buChar char="ü"/>
            </a:pPr>
            <a:r>
              <a:rPr lang="en-US" sz="2000" dirty="0" smtClean="0"/>
              <a:t>Helps to regulate digestion and metabolism </a:t>
            </a:r>
          </a:p>
          <a:p>
            <a:pPr marL="274320" indent="-274320">
              <a:lnSpc>
                <a:spcPct val="150000"/>
              </a:lnSpc>
              <a:buFont typeface="Wingdings" pitchFamily="2" charset="2"/>
              <a:buChar char="ü"/>
            </a:pPr>
            <a:r>
              <a:rPr lang="en-US" sz="2000" dirty="0" smtClean="0"/>
              <a:t>It has anti – microbial properties and helps promote skin health (acne, pimple, etc.)</a:t>
            </a:r>
          </a:p>
          <a:p>
            <a:pPr marL="274320" marR="0" lvl="0" indent="-274320" algn="l" defTabSz="914400" rtl="0" eaLnBrk="1" fontAlgn="auto" latinLnBrk="0" hangingPunct="1">
              <a:lnSpc>
                <a:spcPct val="150000"/>
              </a:lnSpc>
              <a:spcBef>
                <a:spcPct val="20000"/>
              </a:spcBef>
              <a:spcAft>
                <a:spcPts val="0"/>
              </a:spcAft>
              <a:buClrTx/>
              <a:buSzTx/>
              <a:tabLst/>
              <a:defRPr/>
            </a:pPr>
            <a:endParaRPr kumimoji="0" lang="en-IN" sz="2800" b="0" i="0" u="none" strike="noStrike" kern="1200" cap="none" spc="0" normalizeH="0" baseline="0" noProof="0" dirty="0" smtClean="0">
              <a:ln>
                <a:noFill/>
              </a:ln>
              <a:solidFill>
                <a:schemeClr val="tx1"/>
              </a:solidFill>
              <a:effectLst/>
              <a:uLnTx/>
              <a:uFillTx/>
              <a:ea typeface="+mn-ea"/>
              <a:cs typeface="+mn-cs"/>
            </a:endParaRPr>
          </a:p>
        </p:txBody>
      </p:sp>
      <p:pic>
        <p:nvPicPr>
          <p:cNvPr id="5" name="Picture 4" descr="Toxclean.png"/>
          <p:cNvPicPr>
            <a:picLocks noChangeAspect="1"/>
          </p:cNvPicPr>
          <p:nvPr/>
        </p:nvPicPr>
        <p:blipFill>
          <a:blip r:embed="rId2" cstate="email"/>
          <a:stretch>
            <a:fillRect/>
          </a:stretch>
        </p:blipFill>
        <p:spPr>
          <a:xfrm>
            <a:off x="6172200" y="1524000"/>
            <a:ext cx="2523862" cy="4648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rcRect l="4643" r="2516"/>
          <a:stretch>
            <a:fillRect/>
          </a:stretch>
        </p:blipFill>
        <p:spPr>
          <a:xfrm>
            <a:off x="0" y="0"/>
            <a:ext cx="9144000" cy="6894286"/>
          </a:xfrm>
          <a:prstGeom prst="rect">
            <a:avLst/>
          </a:prstGeom>
        </p:spPr>
      </p:pic>
      <p:sp>
        <p:nvSpPr>
          <p:cNvPr id="6" name="Rounded Rectangle 5"/>
          <p:cNvSpPr/>
          <p:nvPr/>
        </p:nvSpPr>
        <p:spPr>
          <a:xfrm>
            <a:off x="2095500" y="533400"/>
            <a:ext cx="4953000" cy="762000"/>
          </a:xfrm>
          <a:prstGeom prst="roundRect">
            <a:avLst/>
          </a:prstGeom>
          <a:solidFill>
            <a:schemeClr val="bg2"/>
          </a:solidFill>
          <a:ln>
            <a:solidFill>
              <a:srgbClr val="9933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75314" y="511314"/>
            <a:ext cx="4593373"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HEALTH FOOD</a:t>
            </a:r>
            <a:endParaRPr lang="en-GB" sz="4000" b="1" spc="1000" dirty="0">
              <a:latin typeface="+mj-lt"/>
            </a:endParaRPr>
          </a:p>
        </p:txBody>
      </p:sp>
      <p:pic>
        <p:nvPicPr>
          <p:cNvPr id="7" name="Picture 4" descr="E:\Kapil\Vestige\CNT\Products\Zeta Coffee Pack.png"/>
          <p:cNvPicPr>
            <a:picLocks noChangeAspect="1" noChangeArrowheads="1"/>
          </p:cNvPicPr>
          <p:nvPr/>
        </p:nvPicPr>
        <p:blipFill>
          <a:blip r:embed="rId3" cstate="print"/>
          <a:stretch>
            <a:fillRect/>
          </a:stretch>
        </p:blipFill>
        <p:spPr bwMode="auto">
          <a:xfrm>
            <a:off x="3429000" y="4953000"/>
            <a:ext cx="2513543" cy="1905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588" y="284162"/>
            <a:ext cx="3810274"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FOOD</a:t>
            </a:r>
            <a:endParaRPr lang="en-GB" sz="3000" spc="1000" dirty="0">
              <a:latin typeface="+mj-lt"/>
            </a:endParaRPr>
          </a:p>
        </p:txBody>
      </p:sp>
      <p:sp>
        <p:nvSpPr>
          <p:cNvPr id="6" name="Rectangle 3"/>
          <p:cNvSpPr>
            <a:spLocks noChangeArrowheads="1"/>
          </p:cNvSpPr>
          <p:nvPr/>
        </p:nvSpPr>
        <p:spPr bwMode="auto">
          <a:xfrm>
            <a:off x="533400" y="1404878"/>
            <a:ext cx="3810000" cy="4093428"/>
          </a:xfrm>
          <a:prstGeom prst="rect">
            <a:avLst/>
          </a:prstGeom>
          <a:noFill/>
          <a:ln w="9525">
            <a:noFill/>
            <a:miter lim="800000"/>
            <a:headEnd/>
            <a:tailEnd/>
          </a:ln>
        </p:spPr>
        <p:txBody>
          <a:bodyPr wrap="square">
            <a:spAutoFit/>
          </a:bodyPr>
          <a:lstStyle/>
          <a:p>
            <a:pPr marL="273050" indent="-273050">
              <a:spcBef>
                <a:spcPts val="1200"/>
              </a:spcBef>
              <a:buFont typeface="Arial" pitchFamily="34" charset="0"/>
              <a:buChar char="•"/>
              <a:tabLst>
                <a:tab pos="457200" algn="l"/>
              </a:tabLst>
            </a:pPr>
            <a:r>
              <a:rPr lang="en-US" sz="2000" dirty="0" smtClean="0"/>
              <a:t>Vestige Health Food helps in having a balanced diet, thus a healthy body</a:t>
            </a:r>
          </a:p>
          <a:p>
            <a:pPr marL="273050" indent="-273050">
              <a:spcBef>
                <a:spcPts val="1200"/>
              </a:spcBef>
              <a:buFont typeface="Arial" pitchFamily="34" charset="0"/>
              <a:buChar char="•"/>
              <a:tabLst>
                <a:tab pos="457200" algn="l"/>
              </a:tabLst>
            </a:pPr>
            <a:r>
              <a:rPr lang="en-US" sz="2000" dirty="0" smtClean="0"/>
              <a:t>Good nutrition helps maintain a healthy weight and helps all its systems to function optimally</a:t>
            </a:r>
          </a:p>
          <a:p>
            <a:pPr marL="273050" indent="-273050">
              <a:spcBef>
                <a:spcPts val="1200"/>
              </a:spcBef>
              <a:buFont typeface="Arial" pitchFamily="34" charset="0"/>
              <a:buChar char="•"/>
              <a:tabLst>
                <a:tab pos="457200" algn="l"/>
              </a:tabLst>
            </a:pPr>
            <a:r>
              <a:rPr lang="en-US" sz="2000" dirty="0" smtClean="0"/>
              <a:t>The benefits of good nutrition can be found in physical and mental health because a healthy diet gives the body what all it needs to stay healthy  </a:t>
            </a:r>
            <a:br>
              <a:rPr lang="en-US" sz="2000" dirty="0" smtClean="0"/>
            </a:br>
            <a:endParaRPr lang="en-GB" sz="2000" dirty="0">
              <a:latin typeface="+mj-lt"/>
            </a:endParaRPr>
          </a:p>
        </p:txBody>
      </p:sp>
      <p:pic>
        <p:nvPicPr>
          <p:cNvPr id="3" name="Picture 2"/>
          <p:cNvPicPr>
            <a:picLocks noChangeAspect="1"/>
          </p:cNvPicPr>
          <p:nvPr/>
        </p:nvPicPr>
        <p:blipFill rotWithShape="1">
          <a:blip r:embed="rId2" cstate="print"/>
          <a:srcRect l="10524" r="10544"/>
          <a:stretch/>
        </p:blipFill>
        <p:spPr>
          <a:xfrm>
            <a:off x="4372414" y="1524000"/>
            <a:ext cx="4771586" cy="3683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Kapil\Vestige\Rice Bran Oil AD\rice bran oil bottle_merge.png"/>
          <p:cNvPicPr>
            <a:picLocks noChangeAspect="1" noChangeArrowheads="1"/>
          </p:cNvPicPr>
          <p:nvPr/>
        </p:nvPicPr>
        <p:blipFill>
          <a:blip r:embed="rId2" cstate="print"/>
          <a:srcRect r="19879"/>
          <a:stretch>
            <a:fillRect/>
          </a:stretch>
        </p:blipFill>
        <p:spPr bwMode="auto">
          <a:xfrm>
            <a:off x="5181600" y="1066800"/>
            <a:ext cx="3962400" cy="4303852"/>
          </a:xfrm>
          <a:prstGeom prst="rect">
            <a:avLst/>
          </a:prstGeom>
          <a:noFill/>
        </p:spPr>
      </p:pic>
      <p:sp>
        <p:nvSpPr>
          <p:cNvPr id="2" name="Content Placeholder 2"/>
          <p:cNvSpPr txBox="1">
            <a:spLocks/>
          </p:cNvSpPr>
          <p:nvPr/>
        </p:nvSpPr>
        <p:spPr>
          <a:xfrm>
            <a:off x="442686" y="1066800"/>
            <a:ext cx="6034314" cy="5257800"/>
          </a:xfrm>
          <a:prstGeom prst="rect">
            <a:avLst/>
          </a:prstGeom>
        </p:spPr>
        <p:txBody>
          <a:bodyPr>
            <a:noAutofit/>
          </a:bodyPr>
          <a:lstStyle/>
          <a:p>
            <a:pPr marR="0" lvl="0" algn="l" defTabSz="914400" rtl="0" eaLnBrk="1" fontAlgn="auto" latinLnBrk="0" hangingPunct="1">
              <a:lnSpc>
                <a:spcPct val="110000"/>
              </a:lnSpc>
              <a:spcBef>
                <a:spcPct val="20000"/>
              </a:spcBef>
              <a:spcAft>
                <a:spcPts val="0"/>
              </a:spcAft>
              <a:buClrTx/>
              <a:buSzTx/>
              <a:tabLst>
                <a:tab pos="571500" algn="l"/>
              </a:tabLst>
              <a:defRPr/>
            </a:pPr>
            <a:r>
              <a:rPr kumimoji="0" lang="en-US" sz="2000" b="0" i="0" u="none" strike="noStrike" kern="1200" cap="none" spc="0" normalizeH="0" baseline="0" noProof="0" dirty="0" smtClean="0">
                <a:ln>
                  <a:noFill/>
                </a:ln>
                <a:solidFill>
                  <a:schemeClr val="tx1"/>
                </a:solidFill>
                <a:effectLst/>
                <a:uLnTx/>
                <a:uFillTx/>
              </a:rPr>
              <a:t>The most balanced and versatile oil, closest to</a:t>
            </a:r>
            <a:r>
              <a:rPr kumimoji="0" lang="en-US" sz="2000" b="0" i="0" u="none" strike="noStrike" kern="1200" cap="none" spc="0" normalizeH="0" noProof="0" dirty="0" smtClean="0">
                <a:ln>
                  <a:noFill/>
                </a:ln>
                <a:solidFill>
                  <a:schemeClr val="tx1"/>
                </a:solidFill>
                <a:effectLst/>
                <a:uLnTx/>
                <a:uFillTx/>
              </a:rPr>
              <a:t> </a:t>
            </a:r>
            <a:r>
              <a:rPr kumimoji="0" lang="en-US" sz="2000" b="0" i="0" u="none" strike="noStrike" kern="1200" cap="none" spc="0" normalizeH="0" baseline="0" noProof="0" dirty="0" smtClean="0">
                <a:ln>
                  <a:noFill/>
                </a:ln>
                <a:solidFill>
                  <a:schemeClr val="tx1"/>
                </a:solidFill>
                <a:effectLst/>
                <a:uLnTx/>
                <a:uFillTx/>
              </a:rPr>
              <a:t>recommendations of-</a:t>
            </a:r>
          </a:p>
          <a:p>
            <a:pPr marL="973138" marR="0" lvl="0" algn="l" defTabSz="914400" rtl="0" eaLnBrk="1" fontAlgn="auto" latinLnBrk="0" hangingPunct="1">
              <a:lnSpc>
                <a:spcPct val="110000"/>
              </a:lnSpc>
              <a:spcBef>
                <a:spcPct val="20000"/>
              </a:spcBef>
              <a:spcAft>
                <a:spcPts val="0"/>
              </a:spcAft>
              <a:buClrTx/>
              <a:buSzTx/>
              <a:buFont typeface="Wingdings" pitchFamily="2" charset="2"/>
              <a:buChar char="ü"/>
              <a:tabLst>
                <a:tab pos="571500" algn="l"/>
              </a:tabLst>
              <a:defRPr/>
            </a:pPr>
            <a:r>
              <a:rPr kumimoji="0" lang="en-US" sz="1600" b="1" i="0" u="none" strike="noStrike" kern="1200" cap="none" spc="0" normalizeH="0" baseline="0" noProof="0" dirty="0" smtClean="0">
                <a:ln>
                  <a:noFill/>
                </a:ln>
                <a:solidFill>
                  <a:schemeClr val="tx1"/>
                </a:solidFill>
                <a:effectLst/>
                <a:uLnTx/>
                <a:uFillTx/>
              </a:rPr>
              <a:t>WHO</a:t>
            </a:r>
            <a:r>
              <a:rPr kumimoji="0" lang="en-US" sz="1600" b="0" i="0" u="none" strike="noStrike" kern="1200" cap="none" spc="0" normalizeH="0" baseline="0" noProof="0" dirty="0" smtClean="0">
                <a:ln>
                  <a:noFill/>
                </a:ln>
                <a:solidFill>
                  <a:schemeClr val="tx1"/>
                </a:solidFill>
                <a:effectLst/>
                <a:uLnTx/>
                <a:uFillTx/>
              </a:rPr>
              <a:t> (World Health Organization)</a:t>
            </a:r>
          </a:p>
          <a:p>
            <a:pPr marL="973138" marR="0" lvl="0" algn="l" defTabSz="914400" rtl="0" eaLnBrk="1" fontAlgn="auto" latinLnBrk="0" hangingPunct="1">
              <a:lnSpc>
                <a:spcPct val="110000"/>
              </a:lnSpc>
              <a:spcBef>
                <a:spcPct val="20000"/>
              </a:spcBef>
              <a:spcAft>
                <a:spcPts val="0"/>
              </a:spcAft>
              <a:buClrTx/>
              <a:buSzTx/>
              <a:buFont typeface="Wingdings" pitchFamily="2" charset="2"/>
              <a:buChar char="ü"/>
              <a:tabLst>
                <a:tab pos="571500" algn="l"/>
              </a:tabLst>
              <a:defRPr/>
            </a:pPr>
            <a:r>
              <a:rPr kumimoji="0" lang="en-US" sz="1600" b="0" i="0" u="none" strike="noStrike" kern="1200" cap="none" spc="0" normalizeH="0" baseline="0" noProof="0" dirty="0" smtClean="0">
                <a:ln>
                  <a:noFill/>
                </a:ln>
                <a:solidFill>
                  <a:schemeClr val="tx1"/>
                </a:solidFill>
                <a:effectLst/>
                <a:uLnTx/>
                <a:uFillTx/>
              </a:rPr>
              <a:t> </a:t>
            </a:r>
            <a:r>
              <a:rPr kumimoji="0" lang="en-US" sz="1600" b="1" i="0" u="none" strike="noStrike" kern="1200" cap="none" spc="0" normalizeH="0" baseline="0" noProof="0" dirty="0" smtClean="0">
                <a:ln>
                  <a:noFill/>
                </a:ln>
                <a:solidFill>
                  <a:schemeClr val="tx1"/>
                </a:solidFill>
                <a:effectLst/>
                <a:uLnTx/>
                <a:uFillTx/>
              </a:rPr>
              <a:t>NIN</a:t>
            </a:r>
            <a:r>
              <a:rPr kumimoji="0" lang="en-US" sz="1600" b="0" i="0" u="none" strike="noStrike" kern="1200" cap="none" spc="0" normalizeH="0" baseline="0" noProof="0" dirty="0" smtClean="0">
                <a:ln>
                  <a:noFill/>
                </a:ln>
                <a:solidFill>
                  <a:schemeClr val="tx1"/>
                </a:solidFill>
                <a:effectLst/>
                <a:uLnTx/>
                <a:uFillTx/>
              </a:rPr>
              <a:t> (National Institute Of Nutrition) </a:t>
            </a:r>
          </a:p>
          <a:p>
            <a:pPr marL="973138" marR="0" lvl="0" algn="l" defTabSz="914400" rtl="0" eaLnBrk="1" fontAlgn="auto" latinLnBrk="0" hangingPunct="1">
              <a:lnSpc>
                <a:spcPct val="110000"/>
              </a:lnSpc>
              <a:spcBef>
                <a:spcPct val="20000"/>
              </a:spcBef>
              <a:spcAft>
                <a:spcPts val="0"/>
              </a:spcAft>
              <a:buClrTx/>
              <a:buSzTx/>
              <a:buFont typeface="Wingdings" pitchFamily="2" charset="2"/>
              <a:buChar char="ü"/>
              <a:tabLst>
                <a:tab pos="571500" algn="l"/>
              </a:tabLst>
              <a:defRPr/>
            </a:pPr>
            <a:r>
              <a:rPr kumimoji="0" lang="en-US" sz="1600" b="0" i="0" u="none" strike="noStrike" kern="1200" cap="none" spc="0" normalizeH="0" baseline="0" noProof="0" dirty="0" smtClean="0">
                <a:ln>
                  <a:noFill/>
                </a:ln>
                <a:solidFill>
                  <a:schemeClr val="tx1"/>
                </a:solidFill>
                <a:effectLst/>
                <a:uLnTx/>
                <a:uFillTx/>
              </a:rPr>
              <a:t> </a:t>
            </a:r>
            <a:r>
              <a:rPr kumimoji="0" lang="en-US" sz="1600" b="1" i="0" u="none" strike="noStrike" kern="1200" cap="none" spc="0" normalizeH="0" baseline="0" noProof="0" dirty="0" smtClean="0">
                <a:ln>
                  <a:noFill/>
                </a:ln>
                <a:solidFill>
                  <a:schemeClr val="tx1"/>
                </a:solidFill>
                <a:effectLst/>
                <a:uLnTx/>
                <a:uFillTx/>
              </a:rPr>
              <a:t>AHA</a:t>
            </a:r>
            <a:r>
              <a:rPr kumimoji="0" lang="en-US" sz="1600" b="0" i="0" u="none" strike="noStrike" kern="1200" cap="none" spc="0" normalizeH="0" baseline="0" noProof="0" dirty="0" smtClean="0">
                <a:ln>
                  <a:noFill/>
                </a:ln>
                <a:solidFill>
                  <a:schemeClr val="tx1"/>
                </a:solidFill>
                <a:effectLst/>
                <a:uLnTx/>
                <a:uFillTx/>
              </a:rPr>
              <a:t> (American Heart Association)</a:t>
            </a:r>
            <a:endParaRPr lang="en-US" sz="1600" dirty="0" smtClean="0"/>
          </a:p>
          <a:p>
            <a:pPr marL="231775" marR="0" lvl="0" indent="-231775" algn="l" defTabSz="914400" rtl="0" eaLnBrk="1" fontAlgn="auto" latinLnBrk="0" hangingPunct="1">
              <a:lnSpc>
                <a:spcPct val="110000"/>
              </a:lnSpc>
              <a:spcBef>
                <a:spcPct val="20000"/>
              </a:spcBef>
              <a:spcAft>
                <a:spcPts val="0"/>
              </a:spcAft>
              <a:buClrTx/>
              <a:buSzTx/>
              <a:buFont typeface="Arial" pitchFamily="34" charset="0"/>
              <a:buChar char="•"/>
              <a:tabLst>
                <a:tab pos="571500" algn="l"/>
              </a:tabLst>
              <a:defRPr/>
            </a:pPr>
            <a:r>
              <a:rPr kumimoji="0" lang="en-US" sz="2000" b="0" i="0" u="none" strike="noStrike" kern="1200" cap="none" spc="0" normalizeH="0" baseline="0" noProof="0" dirty="0" smtClean="0">
                <a:ln>
                  <a:noFill/>
                </a:ln>
                <a:solidFill>
                  <a:schemeClr val="tx1"/>
                </a:solidFill>
                <a:effectLst/>
                <a:uLnTx/>
                <a:uFillTx/>
              </a:rPr>
              <a:t>Helps manage health of the heart due</a:t>
            </a:r>
            <a:r>
              <a:rPr kumimoji="0" lang="en-US" sz="2000" b="0" i="0" u="none" strike="noStrike" kern="1200" cap="none" spc="0" normalizeH="0" noProof="0" dirty="0" smtClean="0">
                <a:ln>
                  <a:noFill/>
                </a:ln>
                <a:solidFill>
                  <a:schemeClr val="tx1"/>
                </a:solidFill>
                <a:effectLst/>
                <a:uLnTx/>
                <a:uFillTx/>
              </a:rPr>
              <a:t> to the presence </a:t>
            </a:r>
            <a:r>
              <a:rPr kumimoji="0" lang="en-US" sz="2000" b="0" i="0" u="none" strike="noStrike" kern="1200" cap="none" spc="0" normalizeH="0" noProof="0" dirty="0" err="1" smtClean="0">
                <a:ln>
                  <a:noFill/>
                </a:ln>
                <a:solidFill>
                  <a:schemeClr val="tx1"/>
                </a:solidFill>
                <a:effectLst/>
                <a:uLnTx/>
                <a:uFillTx/>
              </a:rPr>
              <a:t>oryzanol</a:t>
            </a:r>
            <a:endParaRPr kumimoji="0" lang="en-US" sz="2000" b="0" i="0" u="none" strike="noStrike" kern="1200" cap="none" spc="0" normalizeH="0" baseline="0" noProof="0" dirty="0" smtClean="0">
              <a:ln>
                <a:noFill/>
              </a:ln>
              <a:solidFill>
                <a:schemeClr val="tx1"/>
              </a:solidFill>
              <a:effectLst/>
              <a:uLnTx/>
              <a:uFillTx/>
            </a:endParaRPr>
          </a:p>
          <a:p>
            <a:pPr marL="231775" marR="0" lvl="0" indent="-231775"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rPr>
              <a:t>Nutritionally superior compared</a:t>
            </a:r>
            <a:r>
              <a:rPr kumimoji="0" lang="en-US" sz="2000" b="0" i="0" u="none" strike="noStrike" kern="1200" cap="none" spc="0" normalizeH="0" noProof="0" dirty="0" smtClean="0">
                <a:ln>
                  <a:noFill/>
                </a:ln>
                <a:solidFill>
                  <a:schemeClr val="tx1"/>
                </a:solidFill>
                <a:effectLst/>
                <a:uLnTx/>
                <a:uFillTx/>
              </a:rPr>
              <a:t> to other cooking oils</a:t>
            </a:r>
          </a:p>
          <a:p>
            <a:pPr marL="231775" marR="0" lvl="0" indent="-231775"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rPr>
              <a:t>Rich in antioxidants</a:t>
            </a:r>
          </a:p>
          <a:p>
            <a:pPr marL="231775" marR="0" lvl="0" indent="-231775" algn="l" defTabSz="914400" rtl="0" eaLnBrk="1" fontAlgn="auto" latinLnBrk="0" hangingPunct="1">
              <a:lnSpc>
                <a:spcPct val="11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rPr>
              <a:t>Economical – 15% less absorption of oil during frying</a:t>
            </a:r>
          </a:p>
          <a:p>
            <a:pPr marL="231775" lvl="0" indent="-231775">
              <a:lnSpc>
                <a:spcPct val="110000"/>
              </a:lnSpc>
              <a:spcBef>
                <a:spcPct val="20000"/>
              </a:spcBef>
              <a:buFont typeface="Arial" pitchFamily="34" charset="0"/>
              <a:buChar char="•"/>
            </a:pPr>
            <a:r>
              <a:rPr lang="en-US" sz="2000" dirty="0" smtClean="0"/>
              <a:t>It has a light and neutral flavor, compatible with both, low heat &amp; high heat cooking</a:t>
            </a:r>
          </a:p>
          <a:p>
            <a:pPr lvl="0">
              <a:lnSpc>
                <a:spcPct val="110000"/>
              </a:lnSpc>
              <a:spcBef>
                <a:spcPct val="20000"/>
              </a:spcBef>
            </a:pPr>
            <a:r>
              <a:rPr lang="en-US" sz="2000" i="1" dirty="0" smtClean="0"/>
              <a:t>Rice Bran Oil is truly </a:t>
            </a:r>
            <a:r>
              <a:rPr lang="en-US" sz="2000" b="1" i="1" dirty="0" smtClean="0"/>
              <a:t>"The Healthiest" </a:t>
            </a:r>
            <a:r>
              <a:rPr lang="en-US" sz="2000" i="1" dirty="0" smtClean="0"/>
              <a:t>edible oil, containing antioxidants, nutrients and good fats</a:t>
            </a:r>
            <a:endParaRPr kumimoji="0" lang="en-US" sz="2000" b="0" i="0" u="none" strike="noStrike" kern="1200" cap="none" spc="0" normalizeH="0" baseline="0" noProof="0" dirty="0" smtClean="0">
              <a:ln>
                <a:noFill/>
              </a:ln>
              <a:solidFill>
                <a:schemeClr val="tx1"/>
              </a:solidFill>
              <a:effectLst/>
              <a:uLnTx/>
              <a:uFillTx/>
            </a:endParaRPr>
          </a:p>
        </p:txBody>
      </p:sp>
      <p:sp>
        <p:nvSpPr>
          <p:cNvPr id="3" name="Rectangle 2"/>
          <p:cNvSpPr>
            <a:spLocks noChangeArrowheads="1"/>
          </p:cNvSpPr>
          <p:nvPr/>
        </p:nvSpPr>
        <p:spPr bwMode="auto">
          <a:xfrm>
            <a:off x="381000" y="304800"/>
            <a:ext cx="3535944" cy="461665"/>
          </a:xfrm>
          <a:prstGeom prst="rect">
            <a:avLst/>
          </a:prstGeom>
          <a:noFill/>
          <a:ln w="9525">
            <a:noFill/>
            <a:miter lim="800000"/>
            <a:headEnd/>
            <a:tailEnd/>
          </a:ln>
        </p:spPr>
        <p:txBody>
          <a:bodyPr wrap="none">
            <a:spAutoFit/>
          </a:bodyPr>
          <a:lstStyle/>
          <a:p>
            <a:r>
              <a:rPr lang="en-GB" sz="2400" dirty="0" smtClean="0">
                <a:solidFill>
                  <a:schemeClr val="tx2"/>
                </a:solidFill>
                <a:latin typeface="+mj-lt"/>
              </a:rPr>
              <a:t>LITE HOUSE RICE BRAN OIL</a:t>
            </a:r>
            <a:endParaRPr lang="en-GB" sz="2400" dirty="0">
              <a:solidFill>
                <a:schemeClr val="tx2"/>
              </a:solidFill>
              <a:latin typeface="+mj-lt"/>
            </a:endParaRPr>
          </a:p>
        </p:txBody>
      </p:sp>
      <p:sp>
        <p:nvSpPr>
          <p:cNvPr id="6" name="Action Button: Document 5">
            <a:hlinkClick r:id="rId3" action="ppaction://hlinkpres?slideindex=1&amp;slidetitle=Slide 1" highlightClick="1"/>
          </p:cNvPr>
          <p:cNvSpPr/>
          <p:nvPr/>
        </p:nvSpPr>
        <p:spPr>
          <a:xfrm>
            <a:off x="4672584"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
        <p:nvSpPr>
          <p:cNvPr id="7" name="Action Button: Movie 6">
            <a:hlinkClick r:id="rId4" action="ppaction://hlinkfile" highlightClick="1"/>
          </p:cNvPr>
          <p:cNvSpPr/>
          <p:nvPr/>
        </p:nvSpPr>
        <p:spPr>
          <a:xfrm>
            <a:off x="2209800" y="6400800"/>
            <a:ext cx="1042416" cy="457200"/>
          </a:xfrm>
          <a:prstGeom prst="actionButtonMov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INDIA TV REPORT</a:t>
            </a:r>
            <a:endParaRPr lang="en-US" sz="1400" dirty="0">
              <a:solidFill>
                <a:schemeClr val="tx1"/>
              </a:solidFill>
            </a:endParaRPr>
          </a:p>
        </p:txBody>
      </p:sp>
    </p:spTree>
    <p:extLst>
      <p:ext uri="{BB962C8B-B14F-4D97-AF65-F5344CB8AC3E}">
        <p14:creationId xmlns:p14="http://schemas.microsoft.com/office/powerpoint/2010/main" xmlns="" val="5003885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588" y="284162"/>
            <a:ext cx="3810274"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FOOD</a:t>
            </a:r>
            <a:endParaRPr lang="en-GB" sz="3000" spc="1000" dirty="0">
              <a:latin typeface="+mj-lt"/>
            </a:endParaRPr>
          </a:p>
        </p:txBody>
      </p:sp>
      <p:sp>
        <p:nvSpPr>
          <p:cNvPr id="5" name="Rectangle 2"/>
          <p:cNvSpPr>
            <a:spLocks noChangeArrowheads="1"/>
          </p:cNvSpPr>
          <p:nvPr/>
        </p:nvSpPr>
        <p:spPr bwMode="auto">
          <a:xfrm>
            <a:off x="533400" y="1263650"/>
            <a:ext cx="2467342" cy="461665"/>
          </a:xfrm>
          <a:prstGeom prst="rect">
            <a:avLst/>
          </a:prstGeom>
          <a:noFill/>
          <a:ln w="9525">
            <a:noFill/>
            <a:miter lim="800000"/>
            <a:headEnd/>
            <a:tailEnd/>
          </a:ln>
        </p:spPr>
        <p:txBody>
          <a:bodyPr wrap="none">
            <a:spAutoFit/>
          </a:bodyPr>
          <a:lstStyle/>
          <a:p>
            <a:r>
              <a:rPr lang="en-GB" sz="2400" dirty="0">
                <a:solidFill>
                  <a:schemeClr val="tx2"/>
                </a:solidFill>
                <a:latin typeface="+mj-lt"/>
              </a:rPr>
              <a:t>VESTIGE ZETA TEA</a:t>
            </a:r>
          </a:p>
        </p:txBody>
      </p:sp>
      <p:sp>
        <p:nvSpPr>
          <p:cNvPr id="6" name="Rectangle 3"/>
          <p:cNvSpPr>
            <a:spLocks noChangeArrowheads="1"/>
          </p:cNvSpPr>
          <p:nvPr/>
        </p:nvSpPr>
        <p:spPr bwMode="auto">
          <a:xfrm>
            <a:off x="609600" y="1905000"/>
            <a:ext cx="5715000" cy="1323439"/>
          </a:xfrm>
          <a:prstGeom prst="rect">
            <a:avLst/>
          </a:prstGeom>
          <a:noFill/>
          <a:ln w="9525">
            <a:noFill/>
            <a:miter lim="800000"/>
            <a:headEnd/>
            <a:tailEnd/>
          </a:ln>
        </p:spPr>
        <p:txBody>
          <a:bodyPr wrap="square">
            <a:spAutoFit/>
          </a:bodyPr>
          <a:lstStyle/>
          <a:p>
            <a:pPr algn="just">
              <a:spcBef>
                <a:spcPts val="1200"/>
              </a:spcBef>
              <a:tabLst>
                <a:tab pos="457200" algn="l"/>
              </a:tabLst>
            </a:pPr>
            <a:r>
              <a:rPr lang="en-US" sz="2000" dirty="0">
                <a:latin typeface="+mj-lt"/>
              </a:rPr>
              <a:t>• </a:t>
            </a:r>
            <a:r>
              <a:rPr lang="en-US" sz="2000" dirty="0" smtClean="0">
                <a:latin typeface="+mj-lt"/>
              </a:rPr>
              <a:t>	Exquisite </a:t>
            </a:r>
            <a:r>
              <a:rPr lang="en-US" sz="2000" dirty="0">
                <a:latin typeface="+mj-lt"/>
              </a:rPr>
              <a:t>blend of pure </a:t>
            </a:r>
            <a:r>
              <a:rPr lang="en-US" sz="2000" dirty="0" smtClean="0">
                <a:latin typeface="+mj-lt"/>
              </a:rPr>
              <a:t>Assam and long </a:t>
            </a:r>
            <a:r>
              <a:rPr lang="en-US" sz="2000" dirty="0">
                <a:latin typeface="+mj-lt"/>
              </a:rPr>
              <a:t>leaf </a:t>
            </a:r>
            <a:r>
              <a:rPr lang="en-US" sz="2000" dirty="0" smtClean="0">
                <a:latin typeface="+mj-lt"/>
              </a:rPr>
              <a:t>tea</a:t>
            </a:r>
            <a:endParaRPr lang="en-US" sz="2000" dirty="0">
              <a:latin typeface="+mj-lt"/>
            </a:endParaRPr>
          </a:p>
          <a:p>
            <a:pPr algn="just">
              <a:spcBef>
                <a:spcPts val="1200"/>
              </a:spcBef>
              <a:tabLst>
                <a:tab pos="457200" algn="l"/>
              </a:tabLst>
            </a:pPr>
            <a:r>
              <a:rPr lang="en-US" sz="2000" dirty="0"/>
              <a:t>• </a:t>
            </a:r>
            <a:r>
              <a:rPr lang="en-US" sz="2000" dirty="0" smtClean="0">
                <a:latin typeface="+mj-lt"/>
              </a:rPr>
              <a:t>	Rich </a:t>
            </a:r>
            <a:r>
              <a:rPr lang="en-US" sz="2000" dirty="0">
                <a:latin typeface="+mj-lt"/>
              </a:rPr>
              <a:t>in antioxidants </a:t>
            </a:r>
          </a:p>
          <a:p>
            <a:pPr algn="just">
              <a:spcBef>
                <a:spcPts val="1200"/>
              </a:spcBef>
              <a:tabLst>
                <a:tab pos="457200" algn="l"/>
              </a:tabLst>
            </a:pPr>
            <a:r>
              <a:rPr lang="en-US" sz="2000" dirty="0">
                <a:latin typeface="+mj-lt"/>
              </a:rPr>
              <a:t>• </a:t>
            </a:r>
            <a:r>
              <a:rPr lang="en-US" sz="2000" dirty="0" smtClean="0">
                <a:latin typeface="+mj-lt"/>
              </a:rPr>
              <a:t>	Protect </a:t>
            </a:r>
            <a:r>
              <a:rPr lang="en-US" sz="2000" dirty="0">
                <a:latin typeface="+mj-lt"/>
              </a:rPr>
              <a:t>the cells and </a:t>
            </a:r>
            <a:r>
              <a:rPr lang="en-US" sz="2000" dirty="0" smtClean="0">
                <a:latin typeface="+mj-lt"/>
              </a:rPr>
              <a:t>	tissues </a:t>
            </a:r>
            <a:r>
              <a:rPr lang="en-US" sz="2000" dirty="0">
                <a:latin typeface="+mj-lt"/>
              </a:rPr>
              <a:t>in the </a:t>
            </a:r>
            <a:r>
              <a:rPr lang="en-US" sz="2000" dirty="0" smtClean="0">
                <a:latin typeface="+mj-lt"/>
              </a:rPr>
              <a:t>body</a:t>
            </a:r>
            <a:endParaRPr lang="en-GB" sz="2000" dirty="0">
              <a:latin typeface="+mj-lt"/>
            </a:endParaRPr>
          </a:p>
        </p:txBody>
      </p:sp>
      <p:pic>
        <p:nvPicPr>
          <p:cNvPr id="7" name="Picture 7" descr="zeta tea copy.jpg"/>
          <p:cNvPicPr>
            <a:picLocks noChangeAspect="1"/>
          </p:cNvPicPr>
          <p:nvPr/>
        </p:nvPicPr>
        <p:blipFill>
          <a:blip r:embed="rId2" cstate="print"/>
          <a:stretch>
            <a:fillRect/>
          </a:stretch>
        </p:blipFill>
        <p:spPr bwMode="auto">
          <a:xfrm rot="1384201">
            <a:off x="4858172" y="2966005"/>
            <a:ext cx="1959226" cy="3416127"/>
          </a:xfrm>
          <a:prstGeom prst="rect">
            <a:avLst/>
          </a:prstGeom>
          <a:noFill/>
          <a:ln w="9525">
            <a:noFill/>
            <a:miter lim="800000"/>
            <a:headEnd/>
            <a:tailEnd/>
          </a:ln>
        </p:spPr>
      </p:pic>
      <p:pic>
        <p:nvPicPr>
          <p:cNvPr id="2" name="Picture 1" descr="Teacup8.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1800" y="1066800"/>
            <a:ext cx="1981200" cy="1978926"/>
          </a:xfrm>
          <a:prstGeom prst="rect">
            <a:avLst/>
          </a:prstGeom>
          <a:effectLst>
            <a:outerShdw blurRad="50800" dist="50800" dir="5400000" algn="ctr" rotWithShape="0">
              <a:schemeClr val="bg1"/>
            </a:outerShdw>
          </a:effectLst>
        </p:spPr>
      </p:pic>
      <p:pic>
        <p:nvPicPr>
          <p:cNvPr id="8" name="Picture 7" descr="Mint_tea_-_Petr_Kratochvil.jpg"/>
          <p:cNvPicPr>
            <a:picLocks noChangeAspect="1"/>
          </p:cNvPicPr>
          <p:nvPr/>
        </p:nvPicPr>
        <p:blipFill>
          <a:blip r:embed="rId4"/>
          <a:srcRect/>
          <a:stretch>
            <a:fillRect/>
          </a:stretch>
        </p:blipFill>
        <p:spPr bwMode="auto">
          <a:xfrm>
            <a:off x="228600" y="3833812"/>
            <a:ext cx="3276600" cy="2414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588" y="284162"/>
            <a:ext cx="3810274"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FOOD</a:t>
            </a:r>
            <a:endParaRPr lang="en-GB" sz="3000" spc="1000" dirty="0">
              <a:latin typeface="+mj-lt"/>
            </a:endParaRPr>
          </a:p>
        </p:txBody>
      </p:sp>
      <p:sp>
        <p:nvSpPr>
          <p:cNvPr id="5" name="Rectangle 2"/>
          <p:cNvSpPr>
            <a:spLocks noChangeArrowheads="1"/>
          </p:cNvSpPr>
          <p:nvPr/>
        </p:nvSpPr>
        <p:spPr bwMode="auto">
          <a:xfrm>
            <a:off x="533400" y="1263650"/>
            <a:ext cx="2935870" cy="461665"/>
          </a:xfrm>
          <a:prstGeom prst="rect">
            <a:avLst/>
          </a:prstGeom>
          <a:noFill/>
          <a:ln w="9525">
            <a:noFill/>
            <a:miter lim="800000"/>
            <a:headEnd/>
            <a:tailEnd/>
          </a:ln>
        </p:spPr>
        <p:txBody>
          <a:bodyPr wrap="none">
            <a:spAutoFit/>
          </a:bodyPr>
          <a:lstStyle/>
          <a:p>
            <a:r>
              <a:rPr lang="en-GB" sz="2400" dirty="0">
                <a:solidFill>
                  <a:schemeClr val="tx2"/>
                </a:solidFill>
                <a:latin typeface="+mj-lt"/>
              </a:rPr>
              <a:t>VESTIGE ZETA </a:t>
            </a:r>
            <a:r>
              <a:rPr lang="en-GB" sz="2400" dirty="0" smtClean="0">
                <a:solidFill>
                  <a:schemeClr val="tx2"/>
                </a:solidFill>
                <a:latin typeface="+mj-lt"/>
              </a:rPr>
              <a:t>COFFEE</a:t>
            </a:r>
            <a:endParaRPr lang="en-GB" sz="2400" dirty="0">
              <a:solidFill>
                <a:schemeClr val="tx2"/>
              </a:solidFill>
              <a:latin typeface="+mj-lt"/>
            </a:endParaRPr>
          </a:p>
        </p:txBody>
      </p:sp>
      <p:sp>
        <p:nvSpPr>
          <p:cNvPr id="6" name="Rectangle 3"/>
          <p:cNvSpPr>
            <a:spLocks noChangeArrowheads="1"/>
          </p:cNvSpPr>
          <p:nvPr/>
        </p:nvSpPr>
        <p:spPr bwMode="auto">
          <a:xfrm>
            <a:off x="609600" y="1905000"/>
            <a:ext cx="5105400" cy="1477328"/>
          </a:xfrm>
          <a:prstGeom prst="rect">
            <a:avLst/>
          </a:prstGeom>
          <a:noFill/>
          <a:ln w="9525">
            <a:noFill/>
            <a:miter lim="800000"/>
            <a:headEnd/>
            <a:tailEnd/>
          </a:ln>
        </p:spPr>
        <p:txBody>
          <a:bodyPr wrap="square">
            <a:spAutoFit/>
          </a:bodyPr>
          <a:lstStyle/>
          <a:p>
            <a:pPr marL="457200" indent="-457200" algn="just">
              <a:spcBef>
                <a:spcPts val="1200"/>
              </a:spcBef>
              <a:tabLst>
                <a:tab pos="457200" algn="l"/>
              </a:tabLst>
            </a:pPr>
            <a:r>
              <a:rPr lang="en-US" sz="2000" dirty="0">
                <a:latin typeface="+mj-lt"/>
              </a:rPr>
              <a:t>• </a:t>
            </a:r>
            <a:r>
              <a:rPr lang="en-US" sz="2000" dirty="0" smtClean="0">
                <a:latin typeface="+mj-lt"/>
              </a:rPr>
              <a:t>	</a:t>
            </a:r>
            <a:r>
              <a:rPr lang="en-US" sz="2000" dirty="0" smtClean="0"/>
              <a:t>A premium blend of carefully selected Robusta and Arabica coffee beans with an intense aroma and a rich full-bodied flavor</a:t>
            </a:r>
            <a:endParaRPr lang="en-US" sz="2000" dirty="0">
              <a:latin typeface="+mj-lt"/>
            </a:endParaRPr>
          </a:p>
          <a:p>
            <a:pPr algn="just">
              <a:spcBef>
                <a:spcPts val="1200"/>
              </a:spcBef>
              <a:tabLst>
                <a:tab pos="457200" algn="l"/>
              </a:tabLst>
            </a:pPr>
            <a:r>
              <a:rPr lang="en-US" sz="2000" dirty="0">
                <a:latin typeface="+mj-lt"/>
              </a:rPr>
              <a:t>• </a:t>
            </a:r>
            <a:r>
              <a:rPr lang="en-US" sz="2000" dirty="0" smtClean="0">
                <a:latin typeface="+mj-lt"/>
              </a:rPr>
              <a:t>	Loaded with natural antioxidants</a:t>
            </a:r>
            <a:endParaRPr lang="en-US" sz="2000" dirty="0">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38800" y="1143000"/>
            <a:ext cx="2931160" cy="4237822"/>
          </a:xfrm>
          <a:prstGeom prst="rect">
            <a:avLst/>
          </a:prstGeom>
        </p:spPr>
      </p:pic>
      <p:pic>
        <p:nvPicPr>
          <p:cNvPr id="3" name="Picture 2" descr="coffee.jpg"/>
          <p:cNvPicPr>
            <a:picLocks noChangeAspect="1"/>
          </p:cNvPicPr>
          <p:nvPr/>
        </p:nvPicPr>
        <p:blipFill rotWithShape="1">
          <a:blip r:embed="rId3" cstate="print">
            <a:extLst>
              <a:ext uri="{28A0092B-C50C-407E-A947-70E740481C1C}">
                <a14:useLocalDpi xmlns:a14="http://schemas.microsoft.com/office/drawing/2010/main" xmlns="" val="0"/>
              </a:ext>
            </a:extLst>
          </a:blip>
          <a:srcRect l="32454" t="15286"/>
          <a:stretch/>
        </p:blipFill>
        <p:spPr>
          <a:xfrm>
            <a:off x="228600" y="3985431"/>
            <a:ext cx="3888987" cy="226296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676400"/>
            <a:ext cx="3962400" cy="5334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81000" y="1143000"/>
            <a:ext cx="4569969" cy="677108"/>
          </a:xfrm>
          <a:prstGeom prst="rect">
            <a:avLst/>
          </a:prstGeom>
          <a:noFill/>
        </p:spPr>
        <p:txBody>
          <a:bodyPr wrap="none" rtlCol="0">
            <a:spAutoFit/>
          </a:bodyPr>
          <a:lstStyle/>
          <a:p>
            <a:r>
              <a:rPr lang="en-US" sz="2000" dirty="0" smtClean="0"/>
              <a:t>A well crafted marketing plan to give you -</a:t>
            </a:r>
            <a:endParaRPr lang="en-US" sz="2000" b="1" dirty="0" smtClean="0"/>
          </a:p>
          <a:p>
            <a:endParaRPr lang="en-US" dirty="0"/>
          </a:p>
        </p:txBody>
      </p:sp>
      <p:sp>
        <p:nvSpPr>
          <p:cNvPr id="3" name="TextBox 2"/>
          <p:cNvSpPr txBox="1"/>
          <p:nvPr/>
        </p:nvSpPr>
        <p:spPr>
          <a:xfrm>
            <a:off x="381000" y="228600"/>
            <a:ext cx="3727302" cy="553998"/>
          </a:xfrm>
          <a:prstGeom prst="rect">
            <a:avLst/>
          </a:prstGeom>
          <a:noFill/>
        </p:spPr>
        <p:txBody>
          <a:bodyPr wrap="none" rtlCol="0">
            <a:spAutoFit/>
          </a:bodyPr>
          <a:lstStyle/>
          <a:p>
            <a:r>
              <a:rPr lang="en-US" sz="3000" dirty="0" smtClean="0"/>
              <a:t>THE MARKETING PLAN</a:t>
            </a:r>
          </a:p>
        </p:txBody>
      </p:sp>
      <p:sp>
        <p:nvSpPr>
          <p:cNvPr id="4" name="Rectangle 3"/>
          <p:cNvSpPr/>
          <p:nvPr/>
        </p:nvSpPr>
        <p:spPr>
          <a:xfrm>
            <a:off x="356681" y="1676400"/>
            <a:ext cx="3834319" cy="461665"/>
          </a:xfrm>
          <a:prstGeom prst="rect">
            <a:avLst/>
          </a:prstGeom>
        </p:spPr>
        <p:txBody>
          <a:bodyPr wrap="none">
            <a:spAutoFit/>
          </a:bodyPr>
          <a:lstStyle/>
          <a:p>
            <a:pPr algn="ctr"/>
            <a:r>
              <a:rPr lang="en-US" sz="2400" b="1" dirty="0" smtClean="0">
                <a:solidFill>
                  <a:schemeClr val="bg1"/>
                </a:solidFill>
              </a:rPr>
              <a:t>Stability + Low Financial Risk</a:t>
            </a:r>
          </a:p>
        </p:txBody>
      </p:sp>
      <p:pic>
        <p:nvPicPr>
          <p:cNvPr id="6" name="Picture 2" descr="http://us.123rf.com/400wm/400/400/scanrail/scanrail1205/scanrail120500032/13877488-financial-stability-business-success-and-insurance-concept-stacked-golden-coins-covered-by-red-umbre.jpg"/>
          <p:cNvPicPr>
            <a:picLocks noChangeAspect="1" noChangeArrowheads="1"/>
          </p:cNvPicPr>
          <p:nvPr/>
        </p:nvPicPr>
        <p:blipFill>
          <a:blip r:embed="rId2"/>
          <a:srcRect/>
          <a:stretch>
            <a:fillRect/>
          </a:stretch>
        </p:blipFill>
        <p:spPr bwMode="auto">
          <a:xfrm>
            <a:off x="76200" y="2514600"/>
            <a:ext cx="3775469" cy="3124200"/>
          </a:xfrm>
          <a:prstGeom prst="rect">
            <a:avLst/>
          </a:prstGeom>
          <a:noFill/>
        </p:spPr>
      </p:pic>
      <p:sp>
        <p:nvSpPr>
          <p:cNvPr id="7" name="Rectangle 6"/>
          <p:cNvSpPr/>
          <p:nvPr/>
        </p:nvSpPr>
        <p:spPr>
          <a:xfrm>
            <a:off x="4794104" y="1676400"/>
            <a:ext cx="4191000" cy="533400"/>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4104" y="1676400"/>
            <a:ext cx="4197496" cy="461665"/>
          </a:xfrm>
          <a:prstGeom prst="rect">
            <a:avLst/>
          </a:prstGeom>
        </p:spPr>
        <p:txBody>
          <a:bodyPr wrap="none">
            <a:spAutoFit/>
          </a:bodyPr>
          <a:lstStyle/>
          <a:p>
            <a:pPr algn="ctr"/>
            <a:r>
              <a:rPr lang="en-US" sz="2400" b="1" dirty="0" smtClean="0">
                <a:solidFill>
                  <a:schemeClr val="bg1"/>
                </a:solidFill>
              </a:rPr>
              <a:t>High Returns + Great Incentives</a:t>
            </a:r>
          </a:p>
        </p:txBody>
      </p:sp>
      <p:pic>
        <p:nvPicPr>
          <p:cNvPr id="9" name="Picture 2" descr="C:\Documents and Settings\All Users\Documents\gift_wrapped_car_g33v.jpg"/>
          <p:cNvPicPr>
            <a:picLocks noChangeAspect="1" noChangeArrowheads="1"/>
          </p:cNvPicPr>
          <p:nvPr/>
        </p:nvPicPr>
        <p:blipFill>
          <a:blip r:embed="rId3" cstate="screen"/>
          <a:srcRect/>
          <a:stretch>
            <a:fillRect/>
          </a:stretch>
        </p:blipFill>
        <p:spPr bwMode="auto">
          <a:xfrm>
            <a:off x="4340387" y="2484120"/>
            <a:ext cx="2060413" cy="1645920"/>
          </a:xfrm>
          <a:prstGeom prst="ellipse">
            <a:avLst/>
          </a:prstGeom>
          <a:noFill/>
          <a:ln w="57150">
            <a:solidFill>
              <a:schemeClr val="tx2"/>
            </a:solidFill>
          </a:ln>
        </p:spPr>
      </p:pic>
      <p:pic>
        <p:nvPicPr>
          <p:cNvPr id="10" name="Picture 3" descr="C:\Documents and Settings\All Users\Documents\house_gift_wrapped_shutterstock_103025681.jpg"/>
          <p:cNvPicPr>
            <a:picLocks noChangeAspect="1" noChangeArrowheads="1"/>
          </p:cNvPicPr>
          <p:nvPr/>
        </p:nvPicPr>
        <p:blipFill>
          <a:blip r:embed="rId4"/>
          <a:srcRect/>
          <a:stretch>
            <a:fillRect/>
          </a:stretch>
        </p:blipFill>
        <p:spPr bwMode="auto">
          <a:xfrm>
            <a:off x="6705600" y="2438400"/>
            <a:ext cx="2169426" cy="1645920"/>
          </a:xfrm>
          <a:prstGeom prst="ellipse">
            <a:avLst/>
          </a:prstGeom>
          <a:noFill/>
          <a:ln w="57150">
            <a:solidFill>
              <a:schemeClr val="tx2"/>
            </a:solidFill>
          </a:ln>
        </p:spPr>
      </p:pic>
      <p:pic>
        <p:nvPicPr>
          <p:cNvPr id="11" name="Picture 10" descr="C:\Documents and Settings\All Users\Documents\20101125_063515_tr28travel_guide_cover.jpg"/>
          <p:cNvPicPr>
            <a:picLocks noChangeAspect="1" noChangeArrowheads="1"/>
          </p:cNvPicPr>
          <p:nvPr/>
        </p:nvPicPr>
        <p:blipFill>
          <a:blip r:embed="rId5" cstate="screen"/>
          <a:srcRect/>
          <a:stretch>
            <a:fillRect/>
          </a:stretch>
        </p:blipFill>
        <p:spPr bwMode="auto">
          <a:xfrm>
            <a:off x="5558987" y="4389120"/>
            <a:ext cx="1953825" cy="1645920"/>
          </a:xfrm>
          <a:prstGeom prst="ellipse">
            <a:avLst/>
          </a:prstGeom>
          <a:noFill/>
          <a:ln w="57150">
            <a:solidFill>
              <a:schemeClr val="tx2"/>
            </a:solidFill>
          </a:ln>
        </p:spPr>
      </p:pic>
      <p:sp>
        <p:nvSpPr>
          <p:cNvPr id="12" name="TextBox 11"/>
          <p:cNvSpPr txBox="1"/>
          <p:nvPr/>
        </p:nvSpPr>
        <p:spPr>
          <a:xfrm>
            <a:off x="4860006" y="4137184"/>
            <a:ext cx="1031051" cy="369332"/>
          </a:xfrm>
          <a:prstGeom prst="rect">
            <a:avLst/>
          </a:prstGeom>
          <a:noFill/>
        </p:spPr>
        <p:txBody>
          <a:bodyPr wrap="none" rtlCol="0">
            <a:spAutoFit/>
          </a:bodyPr>
          <a:lstStyle/>
          <a:p>
            <a:r>
              <a:rPr lang="en-US" b="1" dirty="0" smtClean="0"/>
              <a:t>Car Fund</a:t>
            </a:r>
            <a:endParaRPr lang="en-US" b="1" dirty="0"/>
          </a:p>
        </p:txBody>
      </p:sp>
      <p:sp>
        <p:nvSpPr>
          <p:cNvPr id="13" name="TextBox 12"/>
          <p:cNvSpPr txBox="1"/>
          <p:nvPr/>
        </p:nvSpPr>
        <p:spPr>
          <a:xfrm>
            <a:off x="5919652" y="5989320"/>
            <a:ext cx="1281248" cy="369332"/>
          </a:xfrm>
          <a:prstGeom prst="rect">
            <a:avLst/>
          </a:prstGeom>
          <a:noFill/>
        </p:spPr>
        <p:txBody>
          <a:bodyPr wrap="none" rtlCol="0">
            <a:spAutoFit/>
          </a:bodyPr>
          <a:lstStyle/>
          <a:p>
            <a:r>
              <a:rPr lang="en-US" b="1" dirty="0" smtClean="0"/>
              <a:t>Travel Fund</a:t>
            </a:r>
            <a:endParaRPr lang="en-US" b="1" dirty="0"/>
          </a:p>
        </p:txBody>
      </p:sp>
      <p:sp>
        <p:nvSpPr>
          <p:cNvPr id="14" name="TextBox 13"/>
          <p:cNvSpPr txBox="1"/>
          <p:nvPr/>
        </p:nvSpPr>
        <p:spPr>
          <a:xfrm>
            <a:off x="7230672" y="4084320"/>
            <a:ext cx="1313180" cy="369332"/>
          </a:xfrm>
          <a:prstGeom prst="rect">
            <a:avLst/>
          </a:prstGeom>
          <a:noFill/>
        </p:spPr>
        <p:txBody>
          <a:bodyPr wrap="none" rtlCol="0">
            <a:spAutoFit/>
          </a:bodyPr>
          <a:lstStyle/>
          <a:p>
            <a:r>
              <a:rPr lang="en-US" b="1" dirty="0" smtClean="0"/>
              <a:t>House Fund</a:t>
            </a:r>
            <a:endParaRPr lang="en-US"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1295400"/>
            <a:ext cx="5297694" cy="461665"/>
          </a:xfrm>
          <a:prstGeom prst="rect">
            <a:avLst/>
          </a:prstGeom>
          <a:noFill/>
          <a:ln w="9525">
            <a:noFill/>
            <a:miter lim="800000"/>
            <a:headEnd/>
            <a:tailEnd/>
          </a:ln>
        </p:spPr>
        <p:txBody>
          <a:bodyPr wrap="none">
            <a:spAutoFit/>
          </a:bodyPr>
          <a:lstStyle/>
          <a:p>
            <a:r>
              <a:rPr lang="en-GB" sz="2400" dirty="0">
                <a:solidFill>
                  <a:schemeClr val="tx2"/>
                </a:solidFill>
                <a:latin typeface="+mj-lt"/>
              </a:rPr>
              <a:t>INVIGO NUTRITIONAL PROTEIN POWDER</a:t>
            </a:r>
          </a:p>
        </p:txBody>
      </p:sp>
      <p:sp>
        <p:nvSpPr>
          <p:cNvPr id="4" name="Rectangle 3"/>
          <p:cNvSpPr>
            <a:spLocks noChangeArrowheads="1"/>
          </p:cNvSpPr>
          <p:nvPr/>
        </p:nvSpPr>
        <p:spPr bwMode="auto">
          <a:xfrm>
            <a:off x="457200" y="1828800"/>
            <a:ext cx="6553200" cy="2749470"/>
          </a:xfrm>
          <a:prstGeom prst="rect">
            <a:avLst/>
          </a:prstGeom>
          <a:noFill/>
          <a:ln w="9525">
            <a:noFill/>
            <a:miter lim="800000"/>
            <a:headEnd/>
            <a:tailEnd/>
          </a:ln>
        </p:spPr>
        <p:txBody>
          <a:bodyPr wrap="square">
            <a:spAutoFit/>
          </a:bodyPr>
          <a:lstStyle/>
          <a:p>
            <a:pPr marL="457200" indent="-457200">
              <a:lnSpc>
                <a:spcPct val="80000"/>
              </a:lnSpc>
              <a:spcBef>
                <a:spcPts val="1200"/>
              </a:spcBef>
              <a:buFont typeface="Arial" charset="0"/>
              <a:buChar char="•"/>
              <a:tabLst>
                <a:tab pos="400050" algn="l"/>
              </a:tabLst>
            </a:pPr>
            <a:r>
              <a:rPr lang="en-US" sz="2000" dirty="0" smtClean="0">
                <a:latin typeface="+mj-lt"/>
              </a:rPr>
              <a:t>Rich </a:t>
            </a:r>
            <a:r>
              <a:rPr lang="en-US" sz="2000" dirty="0">
                <a:latin typeface="+mj-lt"/>
              </a:rPr>
              <a:t>source of amino </a:t>
            </a:r>
            <a:r>
              <a:rPr lang="en-US" sz="2000" dirty="0" smtClean="0">
                <a:latin typeface="+mj-lt"/>
              </a:rPr>
              <a:t>acids</a:t>
            </a:r>
          </a:p>
          <a:p>
            <a:pPr marL="457200" indent="-457200">
              <a:lnSpc>
                <a:spcPct val="80000"/>
              </a:lnSpc>
              <a:spcBef>
                <a:spcPts val="1200"/>
              </a:spcBef>
              <a:buFont typeface="Arial" charset="0"/>
              <a:buChar char="•"/>
              <a:tabLst>
                <a:tab pos="400050" algn="l"/>
              </a:tabLst>
            </a:pPr>
            <a:r>
              <a:rPr lang="en-US" sz="2000" dirty="0" smtClean="0">
                <a:latin typeface="+mj-lt"/>
              </a:rPr>
              <a:t>Contains low-fat </a:t>
            </a:r>
            <a:r>
              <a:rPr lang="en-US" sz="2000" dirty="0">
                <a:latin typeface="+mj-lt"/>
              </a:rPr>
              <a:t>soy and whey </a:t>
            </a:r>
            <a:r>
              <a:rPr lang="en-US" sz="2000" dirty="0" smtClean="0">
                <a:latin typeface="+mj-lt"/>
              </a:rPr>
              <a:t>protein</a:t>
            </a:r>
          </a:p>
          <a:p>
            <a:pPr marL="457200" indent="-457200">
              <a:lnSpc>
                <a:spcPct val="80000"/>
              </a:lnSpc>
              <a:spcBef>
                <a:spcPts val="1200"/>
              </a:spcBef>
              <a:buFont typeface="Arial" charset="0"/>
              <a:buChar char="•"/>
              <a:tabLst>
                <a:tab pos="400050" algn="l"/>
              </a:tabLst>
            </a:pPr>
            <a:r>
              <a:rPr lang="en-US" sz="2000" dirty="0" smtClean="0">
                <a:latin typeface="+mj-lt"/>
              </a:rPr>
              <a:t>Enriched </a:t>
            </a:r>
            <a:r>
              <a:rPr lang="en-US" sz="2000" dirty="0">
                <a:latin typeface="+mj-lt"/>
              </a:rPr>
              <a:t>with </a:t>
            </a:r>
            <a:r>
              <a:rPr lang="en-US" sz="2000" dirty="0" smtClean="0">
                <a:latin typeface="+mj-lt"/>
              </a:rPr>
              <a:t>DHA - </a:t>
            </a:r>
            <a:r>
              <a:rPr lang="en-US" sz="2000" dirty="0">
                <a:latin typeface="+mj-lt"/>
              </a:rPr>
              <a:t>an important Omega-3 fatty </a:t>
            </a:r>
            <a:r>
              <a:rPr lang="en-US" sz="2000" dirty="0" smtClean="0">
                <a:latin typeface="+mj-lt"/>
              </a:rPr>
              <a:t>acid</a:t>
            </a:r>
          </a:p>
          <a:p>
            <a:pPr marL="457200" indent="-457200">
              <a:lnSpc>
                <a:spcPct val="80000"/>
              </a:lnSpc>
              <a:spcBef>
                <a:spcPts val="1200"/>
              </a:spcBef>
              <a:buFont typeface="Arial" charset="0"/>
              <a:buChar char="•"/>
              <a:tabLst>
                <a:tab pos="400050" algn="l"/>
              </a:tabLst>
            </a:pPr>
            <a:r>
              <a:rPr lang="en-US" sz="2000" dirty="0" smtClean="0">
                <a:latin typeface="+mj-lt"/>
              </a:rPr>
              <a:t>Promotes </a:t>
            </a:r>
            <a:r>
              <a:rPr lang="en-US" sz="2000" dirty="0">
                <a:latin typeface="+mj-lt"/>
              </a:rPr>
              <a:t>growth and development in </a:t>
            </a:r>
            <a:r>
              <a:rPr lang="en-US" sz="2000" dirty="0" smtClean="0">
                <a:latin typeface="+mj-lt"/>
              </a:rPr>
              <a:t>children</a:t>
            </a:r>
          </a:p>
          <a:p>
            <a:pPr marL="457200" indent="-457200">
              <a:lnSpc>
                <a:spcPct val="80000"/>
              </a:lnSpc>
              <a:spcBef>
                <a:spcPts val="1200"/>
              </a:spcBef>
              <a:buFont typeface="Arial" charset="0"/>
              <a:buChar char="•"/>
              <a:tabLst>
                <a:tab pos="400050" algn="l"/>
              </a:tabLst>
            </a:pPr>
            <a:r>
              <a:rPr lang="en-US" sz="2000" dirty="0" smtClean="0">
                <a:latin typeface="+mj-lt"/>
              </a:rPr>
              <a:t>Enhances </a:t>
            </a:r>
            <a:r>
              <a:rPr lang="en-US" sz="2000" dirty="0">
                <a:latin typeface="+mj-lt"/>
              </a:rPr>
              <a:t>bone </a:t>
            </a:r>
            <a:r>
              <a:rPr lang="en-US" sz="2000" dirty="0" smtClean="0">
                <a:latin typeface="+mj-lt"/>
              </a:rPr>
              <a:t>health</a:t>
            </a:r>
          </a:p>
          <a:p>
            <a:pPr marL="457200" indent="-457200">
              <a:lnSpc>
                <a:spcPct val="80000"/>
              </a:lnSpc>
              <a:spcBef>
                <a:spcPts val="1200"/>
              </a:spcBef>
              <a:buFont typeface="Arial" charset="0"/>
              <a:buChar char="•"/>
              <a:tabLst>
                <a:tab pos="400050" algn="l"/>
              </a:tabLst>
            </a:pPr>
            <a:r>
              <a:rPr lang="en-US" sz="2000" dirty="0" smtClean="0">
                <a:latin typeface="+mj-lt"/>
              </a:rPr>
              <a:t>Aids </a:t>
            </a:r>
            <a:r>
              <a:rPr lang="en-US" sz="2000" dirty="0">
                <a:latin typeface="+mj-lt"/>
              </a:rPr>
              <a:t>in weight </a:t>
            </a:r>
            <a:r>
              <a:rPr lang="en-US" sz="2000" dirty="0" smtClean="0">
                <a:latin typeface="+mj-lt"/>
              </a:rPr>
              <a:t>management</a:t>
            </a:r>
          </a:p>
          <a:p>
            <a:pPr marL="457200" indent="-457200">
              <a:lnSpc>
                <a:spcPct val="80000"/>
              </a:lnSpc>
              <a:spcBef>
                <a:spcPts val="1200"/>
              </a:spcBef>
              <a:buFont typeface="Arial" charset="0"/>
              <a:buChar char="•"/>
              <a:tabLst>
                <a:tab pos="400050" algn="l"/>
              </a:tabLst>
            </a:pPr>
            <a:r>
              <a:rPr lang="en-US" sz="2000" dirty="0" smtClean="0">
                <a:latin typeface="+mj-lt"/>
              </a:rPr>
              <a:t>Easy </a:t>
            </a:r>
            <a:r>
              <a:rPr lang="en-US" sz="2000" dirty="0">
                <a:latin typeface="+mj-lt"/>
              </a:rPr>
              <a:t>to </a:t>
            </a:r>
            <a:r>
              <a:rPr lang="en-US" sz="2000" dirty="0" smtClean="0">
                <a:latin typeface="+mj-lt"/>
              </a:rPr>
              <a:t>digest</a:t>
            </a:r>
          </a:p>
        </p:txBody>
      </p:sp>
      <p:pic>
        <p:nvPicPr>
          <p:cNvPr id="5" name="Picture 3" descr="C:\Documents and Settings\All Users\Documents\new products\invigo copy.jpg"/>
          <p:cNvPicPr>
            <a:picLocks noChangeAspect="1" noChangeArrowheads="1"/>
          </p:cNvPicPr>
          <p:nvPr/>
        </p:nvPicPr>
        <p:blipFill>
          <a:blip r:embed="rId2" cstate="email"/>
          <a:srcRect/>
          <a:stretch>
            <a:fillRect/>
          </a:stretch>
        </p:blipFill>
        <p:spPr bwMode="auto">
          <a:xfrm>
            <a:off x="6870760" y="1219200"/>
            <a:ext cx="2147076" cy="2971800"/>
          </a:xfrm>
          <a:prstGeom prst="rect">
            <a:avLst/>
          </a:prstGeom>
          <a:noFill/>
          <a:ln w="9525">
            <a:noFill/>
            <a:miter lim="800000"/>
            <a:headEnd/>
            <a:tailEnd/>
          </a:ln>
        </p:spPr>
      </p:pic>
      <p:sp>
        <p:nvSpPr>
          <p:cNvPr id="6" name="Rectangle 5"/>
          <p:cNvSpPr/>
          <p:nvPr/>
        </p:nvSpPr>
        <p:spPr>
          <a:xfrm>
            <a:off x="255588" y="284162"/>
            <a:ext cx="3810274"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FOOD</a:t>
            </a:r>
            <a:endParaRPr lang="en-GB" sz="3000" spc="1000" dirty="0">
              <a:latin typeface="+mj-lt"/>
            </a:endParaRPr>
          </a:p>
        </p:txBody>
      </p:sp>
      <p:pic>
        <p:nvPicPr>
          <p:cNvPr id="2" name="Picture 1"/>
          <p:cNvPicPr>
            <a:picLocks noChangeAspect="1"/>
          </p:cNvPicPr>
          <p:nvPr/>
        </p:nvPicPr>
        <p:blipFill>
          <a:blip r:embed="rId3" cstate="print"/>
          <a:stretch>
            <a:fillRect/>
          </a:stretch>
        </p:blipFill>
        <p:spPr>
          <a:xfrm>
            <a:off x="4343400" y="4174272"/>
            <a:ext cx="2743200" cy="2074127"/>
          </a:xfrm>
          <a:prstGeom prst="rect">
            <a:avLst/>
          </a:prstGeom>
        </p:spPr>
      </p:pic>
      <p:sp>
        <p:nvSpPr>
          <p:cNvPr id="7" name="Action Button: Document 6">
            <a:hlinkClick r:id="rId4" action="ppaction://hlinkpres?slideindex=1&amp;slidetitle=INVIGO PROTEIN POWDER" highlightClick="1"/>
          </p:cNvPr>
          <p:cNvSpPr/>
          <p:nvPr/>
        </p:nvSpPr>
        <p:spPr>
          <a:xfrm>
            <a:off x="3810000" y="6400800"/>
            <a:ext cx="1042416" cy="457200"/>
          </a:xfrm>
          <a:prstGeom prst="actionButton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PPT</a:t>
            </a:r>
            <a:endParaRPr lang="en-US" sz="1400" dirty="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88" y="284162"/>
            <a:ext cx="3810274"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HEALTH FOOD</a:t>
            </a:r>
            <a:endParaRPr lang="en-GB" sz="3000" spc="1000" dirty="0">
              <a:latin typeface="+mj-lt"/>
            </a:endParaRPr>
          </a:p>
        </p:txBody>
      </p:sp>
      <p:sp>
        <p:nvSpPr>
          <p:cNvPr id="3" name="Rectangle 2"/>
          <p:cNvSpPr>
            <a:spLocks noChangeArrowheads="1"/>
          </p:cNvSpPr>
          <p:nvPr/>
        </p:nvSpPr>
        <p:spPr bwMode="auto">
          <a:xfrm>
            <a:off x="381000" y="1375569"/>
            <a:ext cx="4117233" cy="461665"/>
          </a:xfrm>
          <a:prstGeom prst="rect">
            <a:avLst/>
          </a:prstGeom>
          <a:noFill/>
          <a:ln w="9525">
            <a:noFill/>
            <a:miter lim="800000"/>
            <a:headEnd/>
            <a:tailEnd/>
          </a:ln>
        </p:spPr>
        <p:txBody>
          <a:bodyPr wrap="none">
            <a:spAutoFit/>
          </a:bodyPr>
          <a:lstStyle/>
          <a:p>
            <a:r>
              <a:rPr lang="en-GB" sz="2400" dirty="0" smtClean="0">
                <a:solidFill>
                  <a:schemeClr val="tx2"/>
                </a:solidFill>
                <a:latin typeface="+mj-lt"/>
              </a:rPr>
              <a:t>ENERVA CHOCO-FLAXSEED BAR</a:t>
            </a:r>
            <a:endParaRPr lang="en-GB" sz="2400" dirty="0">
              <a:solidFill>
                <a:schemeClr val="tx2"/>
              </a:solidFill>
              <a:latin typeface="+mj-lt"/>
            </a:endParaRPr>
          </a:p>
        </p:txBody>
      </p:sp>
      <p:sp>
        <p:nvSpPr>
          <p:cNvPr id="4" name="Rectangle 3"/>
          <p:cNvSpPr>
            <a:spLocks noChangeArrowheads="1"/>
          </p:cNvSpPr>
          <p:nvPr/>
        </p:nvSpPr>
        <p:spPr bwMode="auto">
          <a:xfrm>
            <a:off x="457200" y="1905000"/>
            <a:ext cx="4572000" cy="2451953"/>
          </a:xfrm>
          <a:prstGeom prst="rect">
            <a:avLst/>
          </a:prstGeom>
          <a:noFill/>
          <a:ln w="9525">
            <a:noFill/>
            <a:miter lim="800000"/>
            <a:headEnd/>
            <a:tailEnd/>
          </a:ln>
        </p:spPr>
        <p:txBody>
          <a:bodyPr wrap="square">
            <a:spAutoFit/>
          </a:bodyPr>
          <a:lstStyle/>
          <a:p>
            <a:pPr marL="282575" lvl="0" indent="-282575">
              <a:spcBef>
                <a:spcPts val="1000"/>
              </a:spcBef>
              <a:buFont typeface="Arial" pitchFamily="34" charset="0"/>
              <a:buChar char="•"/>
              <a:tabLst>
                <a:tab pos="282575" algn="l"/>
              </a:tabLst>
            </a:pPr>
            <a:r>
              <a:rPr lang="en-US" sz="2000" dirty="0" smtClean="0">
                <a:latin typeface="+mj-lt"/>
              </a:rPr>
              <a:t>A tasty wholesome nutrition bar prepared with healthy ingredients</a:t>
            </a:r>
          </a:p>
          <a:p>
            <a:pPr marL="282575" lvl="0" indent="-282575">
              <a:spcBef>
                <a:spcPts val="1000"/>
              </a:spcBef>
              <a:buFont typeface="Arial" pitchFamily="34" charset="0"/>
              <a:buChar char="•"/>
              <a:tabLst>
                <a:tab pos="282575" algn="l"/>
              </a:tabLst>
            </a:pPr>
            <a:r>
              <a:rPr lang="en-US" sz="2000" dirty="0" smtClean="0">
                <a:latin typeface="+mj-lt"/>
              </a:rPr>
              <a:t>It contains heart healthy flaxseeds</a:t>
            </a:r>
          </a:p>
          <a:p>
            <a:pPr marL="282575" lvl="0" indent="-282575">
              <a:spcBef>
                <a:spcPts val="1000"/>
              </a:spcBef>
              <a:buFont typeface="Arial" pitchFamily="34" charset="0"/>
              <a:buChar char="•"/>
              <a:tabLst>
                <a:tab pos="282575" algn="l"/>
              </a:tabLst>
            </a:pPr>
            <a:r>
              <a:rPr lang="en-US" sz="2000" dirty="0" smtClean="0">
                <a:latin typeface="+mj-lt"/>
              </a:rPr>
              <a:t>It is high in energy and low in fat</a:t>
            </a:r>
          </a:p>
          <a:p>
            <a:pPr marL="282575" lvl="0" indent="-282575">
              <a:spcBef>
                <a:spcPts val="1000"/>
              </a:spcBef>
              <a:buFont typeface="Arial" pitchFamily="34" charset="0"/>
              <a:buChar char="•"/>
              <a:tabLst>
                <a:tab pos="282575" algn="l"/>
              </a:tabLst>
            </a:pPr>
            <a:r>
              <a:rPr lang="en-US" sz="2000" dirty="0" smtClean="0">
                <a:latin typeface="+mj-lt"/>
              </a:rPr>
              <a:t>It is also rich in </a:t>
            </a:r>
            <a:r>
              <a:rPr lang="en-US" sz="2000" dirty="0" err="1" smtClean="0">
                <a:latin typeface="+mj-lt"/>
              </a:rPr>
              <a:t>fibre</a:t>
            </a:r>
            <a:endParaRPr lang="en-US" sz="2000" dirty="0" smtClean="0">
              <a:latin typeface="+mj-lt"/>
            </a:endParaRPr>
          </a:p>
          <a:p>
            <a:pPr marL="282575" lvl="0" indent="-282575">
              <a:spcBef>
                <a:spcPts val="1000"/>
              </a:spcBef>
              <a:buFont typeface="Arial" pitchFamily="34" charset="0"/>
              <a:buChar char="•"/>
              <a:tabLst>
                <a:tab pos="282575" algn="l"/>
              </a:tabLst>
            </a:pPr>
            <a:r>
              <a:rPr lang="en-US" sz="2000" dirty="0" smtClean="0">
                <a:latin typeface="+mj-lt"/>
              </a:rPr>
              <a:t>It helps curb untimely hunger pangs</a:t>
            </a:r>
          </a:p>
        </p:txBody>
      </p:sp>
      <p:pic>
        <p:nvPicPr>
          <p:cNvPr id="8" name="Picture 7" descr="choco-flaxssed-bar.png"/>
          <p:cNvPicPr>
            <a:picLocks noChangeAspect="1"/>
          </p:cNvPicPr>
          <p:nvPr/>
        </p:nvPicPr>
        <p:blipFill>
          <a:blip r:embed="rId2" cstate="print"/>
          <a:stretch>
            <a:fillRect/>
          </a:stretch>
        </p:blipFill>
        <p:spPr>
          <a:xfrm rot="19476156">
            <a:off x="6248400" y="1447800"/>
            <a:ext cx="1622497" cy="4077224"/>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al care.jpg"/>
          <p:cNvPicPr>
            <a:picLocks noChangeAspect="1"/>
          </p:cNvPicPr>
          <p:nvPr/>
        </p:nvPicPr>
        <p:blipFill>
          <a:blip r:embed="rId2" cstate="print"/>
          <a:srcRect l="2113" r="13381"/>
          <a:stretch>
            <a:fillRect/>
          </a:stretch>
        </p:blipFill>
        <p:spPr>
          <a:xfrm>
            <a:off x="0" y="-71813"/>
            <a:ext cx="9144000" cy="7006013"/>
          </a:xfrm>
          <a:prstGeom prst="rect">
            <a:avLst/>
          </a:prstGeom>
        </p:spPr>
      </p:pic>
      <p:sp>
        <p:nvSpPr>
          <p:cNvPr id="4" name="Rounded Rectangle 3"/>
          <p:cNvSpPr/>
          <p:nvPr/>
        </p:nvSpPr>
        <p:spPr>
          <a:xfrm>
            <a:off x="2095500" y="304800"/>
            <a:ext cx="4953000" cy="762000"/>
          </a:xfrm>
          <a:prstGeom prst="roundRect">
            <a:avLst/>
          </a:prstGeom>
          <a:solidFill>
            <a:schemeClr val="bg2"/>
          </a:solidFill>
          <a:ln>
            <a:solidFill>
              <a:srgbClr val="00B05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703540" y="304800"/>
            <a:ext cx="3736920"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ORAL CARE</a:t>
            </a:r>
            <a:endParaRPr lang="en-GB" sz="4000" b="1" spc="1000" dirty="0">
              <a:latin typeface="+mj-l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88" y="284162"/>
            <a:ext cx="309732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ORAL CARE</a:t>
            </a:r>
            <a:endParaRPr lang="en-GB" sz="3000" spc="1000" dirty="0">
              <a:latin typeface="+mj-lt"/>
            </a:endParaRPr>
          </a:p>
        </p:txBody>
      </p:sp>
      <p:sp>
        <p:nvSpPr>
          <p:cNvPr id="3" name="Rectangle 2"/>
          <p:cNvSpPr>
            <a:spLocks noChangeArrowheads="1"/>
          </p:cNvSpPr>
          <p:nvPr/>
        </p:nvSpPr>
        <p:spPr bwMode="auto">
          <a:xfrm>
            <a:off x="457200" y="1419225"/>
            <a:ext cx="4119938" cy="461665"/>
          </a:xfrm>
          <a:prstGeom prst="rect">
            <a:avLst/>
          </a:prstGeom>
          <a:noFill/>
          <a:ln w="9525">
            <a:noFill/>
            <a:miter lim="800000"/>
            <a:headEnd/>
            <a:tailEnd/>
          </a:ln>
        </p:spPr>
        <p:txBody>
          <a:bodyPr wrap="none">
            <a:spAutoFit/>
          </a:bodyPr>
          <a:lstStyle/>
          <a:p>
            <a:r>
              <a:rPr lang="en-GB" sz="2400" dirty="0" smtClean="0">
                <a:solidFill>
                  <a:schemeClr val="tx2"/>
                </a:solidFill>
                <a:latin typeface="+mj-lt"/>
              </a:rPr>
              <a:t>IMPORTANCE OF ORAL HEALTH</a:t>
            </a:r>
            <a:endParaRPr lang="en-GB" sz="2400" dirty="0">
              <a:solidFill>
                <a:schemeClr val="tx2"/>
              </a:solidFill>
              <a:latin typeface="+mj-lt"/>
            </a:endParaRPr>
          </a:p>
        </p:txBody>
      </p:sp>
      <p:sp>
        <p:nvSpPr>
          <p:cNvPr id="4" name="Rectangle 4"/>
          <p:cNvSpPr>
            <a:spLocks noChangeArrowheads="1"/>
          </p:cNvSpPr>
          <p:nvPr/>
        </p:nvSpPr>
        <p:spPr bwMode="auto">
          <a:xfrm>
            <a:off x="457200" y="1952625"/>
            <a:ext cx="4876800" cy="3939540"/>
          </a:xfrm>
          <a:prstGeom prst="rect">
            <a:avLst/>
          </a:prstGeom>
          <a:noFill/>
          <a:ln w="9525">
            <a:noFill/>
            <a:miter lim="800000"/>
            <a:headEnd/>
            <a:tailEnd/>
          </a:ln>
        </p:spPr>
        <p:txBody>
          <a:bodyPr wrap="square">
            <a:spAutoFit/>
          </a:bodyPr>
          <a:lstStyle/>
          <a:p>
            <a:pPr marL="273050" indent="-273050" algn="just">
              <a:spcBef>
                <a:spcPts val="1200"/>
              </a:spcBef>
              <a:buFont typeface="Arial" pitchFamily="34" charset="0"/>
              <a:buChar char="•"/>
              <a:tabLst>
                <a:tab pos="457200" algn="l"/>
              </a:tabLst>
            </a:pPr>
            <a:r>
              <a:rPr lang="en-GB" sz="2000" dirty="0" smtClean="0">
                <a:latin typeface="+mj-lt"/>
              </a:rPr>
              <a:t>Oral health is a window to your overall health </a:t>
            </a:r>
          </a:p>
          <a:p>
            <a:pPr marL="273050" indent="-273050" algn="just">
              <a:spcBef>
                <a:spcPts val="1200"/>
              </a:spcBef>
              <a:buFont typeface="Arial" pitchFamily="34" charset="0"/>
              <a:buChar char="•"/>
              <a:tabLst>
                <a:tab pos="457200" algn="l"/>
              </a:tabLst>
            </a:pPr>
            <a:r>
              <a:rPr lang="en-GB" sz="2000" dirty="0" smtClean="0">
                <a:latin typeface="+mj-lt"/>
              </a:rPr>
              <a:t>Proper oral hygiene like brushing, regular flossing keeps unhealthy infections at bay and prevents tooth decay &amp; gum diseases</a:t>
            </a:r>
          </a:p>
          <a:p>
            <a:pPr marL="273050" indent="-273050" algn="just">
              <a:spcBef>
                <a:spcPts val="1200"/>
              </a:spcBef>
              <a:buFont typeface="Arial" pitchFamily="34" charset="0"/>
              <a:buChar char="•"/>
              <a:tabLst>
                <a:tab pos="457200" algn="l"/>
              </a:tabLst>
            </a:pPr>
            <a:r>
              <a:rPr lang="en-US" sz="2000" dirty="0" smtClean="0"/>
              <a:t>Oral health may be related to several health conditions like</a:t>
            </a:r>
          </a:p>
          <a:p>
            <a:pPr marL="730250" lvl="1" indent="-273050" algn="just">
              <a:spcBef>
                <a:spcPts val="1200"/>
              </a:spcBef>
              <a:buFont typeface="Courier New" pitchFamily="49" charset="0"/>
              <a:buChar char="o"/>
              <a:tabLst>
                <a:tab pos="457200" algn="l"/>
              </a:tabLst>
            </a:pPr>
            <a:r>
              <a:rPr lang="en-US" sz="2000" dirty="0" smtClean="0">
                <a:latin typeface="+mj-lt"/>
              </a:rPr>
              <a:t>Stomach ulcers</a:t>
            </a:r>
          </a:p>
          <a:p>
            <a:pPr marL="730250" lvl="1" indent="-273050" algn="just">
              <a:spcBef>
                <a:spcPts val="1200"/>
              </a:spcBef>
              <a:buFont typeface="Courier New" pitchFamily="49" charset="0"/>
              <a:buChar char="o"/>
              <a:tabLst>
                <a:tab pos="457200" algn="l"/>
              </a:tabLst>
            </a:pPr>
            <a:r>
              <a:rPr lang="en-US" sz="2000" dirty="0" smtClean="0">
                <a:latin typeface="+mj-lt"/>
              </a:rPr>
              <a:t>Diabetes</a:t>
            </a:r>
          </a:p>
          <a:p>
            <a:pPr marL="730250" lvl="1" indent="-273050" algn="just">
              <a:spcBef>
                <a:spcPts val="1200"/>
              </a:spcBef>
              <a:buFont typeface="Courier New" pitchFamily="49" charset="0"/>
              <a:buChar char="o"/>
              <a:tabLst>
                <a:tab pos="457200" algn="l"/>
              </a:tabLst>
            </a:pPr>
            <a:r>
              <a:rPr lang="en-US" sz="2000" dirty="0" smtClean="0">
                <a:latin typeface="+mj-lt"/>
              </a:rPr>
              <a:t>Blocked arteries etc.</a:t>
            </a:r>
            <a:endParaRPr lang="en-GB" sz="2000" dirty="0">
              <a:latin typeface="+mj-lt"/>
            </a:endParaRPr>
          </a:p>
        </p:txBody>
      </p:sp>
      <p:pic>
        <p:nvPicPr>
          <p:cNvPr id="1026" name="Picture 2" descr="http://www.europeanallianceagainstmalaria.org/wp-content/uploads/2013/11/Proper-Dental-Care.jpg"/>
          <p:cNvPicPr>
            <a:picLocks noChangeAspect="1" noChangeArrowheads="1"/>
          </p:cNvPicPr>
          <p:nvPr/>
        </p:nvPicPr>
        <p:blipFill>
          <a:blip r:embed="rId2" cstate="print"/>
          <a:srcRect/>
          <a:stretch>
            <a:fillRect/>
          </a:stretch>
        </p:blipFill>
        <p:spPr bwMode="auto">
          <a:xfrm>
            <a:off x="5562600" y="1143000"/>
            <a:ext cx="3372327" cy="254025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C:\Documents and Settings\Administrator\Desktop\jpg\dentassure.jpg"/>
          <p:cNvPicPr>
            <a:picLocks noChangeAspect="1" noChangeArrowheads="1"/>
          </p:cNvPicPr>
          <p:nvPr/>
        </p:nvPicPr>
        <p:blipFill>
          <a:blip r:embed="rId2" cstate="print"/>
          <a:srcRect l="55855" t="7465" b="2833"/>
          <a:stretch>
            <a:fillRect/>
          </a:stretch>
        </p:blipFill>
        <p:spPr bwMode="auto">
          <a:xfrm>
            <a:off x="4997490" y="1676400"/>
            <a:ext cx="4146510" cy="3276600"/>
          </a:xfrm>
          <a:prstGeom prst="rect">
            <a:avLst/>
          </a:prstGeom>
          <a:noFill/>
        </p:spPr>
      </p:pic>
      <p:sp>
        <p:nvSpPr>
          <p:cNvPr id="2" name="Rectangle 1"/>
          <p:cNvSpPr/>
          <p:nvPr/>
        </p:nvSpPr>
        <p:spPr>
          <a:xfrm>
            <a:off x="255588" y="284162"/>
            <a:ext cx="309732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ORAL CARE</a:t>
            </a:r>
            <a:endParaRPr lang="en-GB" sz="3000" spc="1000" dirty="0">
              <a:latin typeface="+mj-lt"/>
            </a:endParaRPr>
          </a:p>
        </p:txBody>
      </p:sp>
      <p:sp>
        <p:nvSpPr>
          <p:cNvPr id="3" name="Rectangle 2"/>
          <p:cNvSpPr>
            <a:spLocks noChangeArrowheads="1"/>
          </p:cNvSpPr>
          <p:nvPr/>
        </p:nvSpPr>
        <p:spPr bwMode="auto">
          <a:xfrm>
            <a:off x="457200" y="1419225"/>
            <a:ext cx="3665937" cy="461665"/>
          </a:xfrm>
          <a:prstGeom prst="rect">
            <a:avLst/>
          </a:prstGeom>
          <a:noFill/>
          <a:ln w="9525">
            <a:noFill/>
            <a:miter lim="800000"/>
            <a:headEnd/>
            <a:tailEnd/>
          </a:ln>
        </p:spPr>
        <p:txBody>
          <a:bodyPr wrap="none">
            <a:spAutoFit/>
          </a:bodyPr>
          <a:lstStyle/>
          <a:p>
            <a:r>
              <a:rPr lang="en-GB" sz="2400" dirty="0" smtClean="0">
                <a:solidFill>
                  <a:schemeClr val="tx2"/>
                </a:solidFill>
                <a:latin typeface="+mj-lt"/>
              </a:rPr>
              <a:t>DENTASSURE TOOTHPASTE</a:t>
            </a:r>
            <a:endParaRPr lang="en-GB" sz="2400" dirty="0">
              <a:solidFill>
                <a:schemeClr val="tx2"/>
              </a:solidFill>
              <a:latin typeface="+mj-lt"/>
            </a:endParaRPr>
          </a:p>
        </p:txBody>
      </p:sp>
      <p:sp>
        <p:nvSpPr>
          <p:cNvPr id="4" name="Rectangle 4"/>
          <p:cNvSpPr>
            <a:spLocks noChangeArrowheads="1"/>
          </p:cNvSpPr>
          <p:nvPr/>
        </p:nvSpPr>
        <p:spPr bwMode="auto">
          <a:xfrm>
            <a:off x="457200" y="1952625"/>
            <a:ext cx="5181600" cy="1323439"/>
          </a:xfrm>
          <a:prstGeom prst="rect">
            <a:avLst/>
          </a:prstGeom>
          <a:noFill/>
          <a:ln w="9525">
            <a:noFill/>
            <a:miter lim="800000"/>
            <a:headEnd/>
            <a:tailEnd/>
          </a:ln>
        </p:spPr>
        <p:txBody>
          <a:bodyPr wrap="square">
            <a:spAutoFit/>
          </a:bodyPr>
          <a:lstStyle/>
          <a:p>
            <a:pPr indent="-274320" algn="just">
              <a:spcBef>
                <a:spcPts val="1200"/>
              </a:spcBef>
              <a:buFont typeface="Arial" pitchFamily="34" charset="0"/>
              <a:buChar char="•"/>
              <a:tabLst>
                <a:tab pos="457200" algn="l"/>
              </a:tabLst>
            </a:pPr>
            <a:r>
              <a:rPr lang="en-US" sz="2000" dirty="0" smtClean="0">
                <a:latin typeface="+mj-lt"/>
              </a:rPr>
              <a:t>Contains </a:t>
            </a:r>
            <a:r>
              <a:rPr lang="en-US" sz="2000" dirty="0">
                <a:latin typeface="+mj-lt"/>
              </a:rPr>
              <a:t>Neem, Clove Oil </a:t>
            </a:r>
            <a:r>
              <a:rPr lang="en-US" sz="2000" dirty="0" smtClean="0">
                <a:latin typeface="+mj-lt"/>
              </a:rPr>
              <a:t> and Calcium</a:t>
            </a:r>
            <a:endParaRPr lang="en-US" sz="2000" dirty="0">
              <a:latin typeface="+mj-lt"/>
            </a:endParaRPr>
          </a:p>
          <a:p>
            <a:pPr indent="-274320" algn="just">
              <a:spcBef>
                <a:spcPts val="1200"/>
              </a:spcBef>
              <a:buFont typeface="Arial" pitchFamily="34" charset="0"/>
              <a:buChar char="•"/>
              <a:tabLst>
                <a:tab pos="457200" algn="l"/>
              </a:tabLst>
            </a:pPr>
            <a:r>
              <a:rPr lang="en-US" sz="2000" dirty="0" smtClean="0">
                <a:latin typeface="+mj-lt"/>
              </a:rPr>
              <a:t>Fights </a:t>
            </a:r>
            <a:r>
              <a:rPr lang="en-US" sz="2000" dirty="0">
                <a:latin typeface="+mj-lt"/>
              </a:rPr>
              <a:t>germs &amp; prevents </a:t>
            </a:r>
            <a:r>
              <a:rPr lang="en-US" sz="2000" dirty="0" smtClean="0">
                <a:latin typeface="+mj-lt"/>
              </a:rPr>
              <a:t>cavities</a:t>
            </a:r>
          </a:p>
          <a:p>
            <a:pPr indent="-274320" algn="just">
              <a:spcBef>
                <a:spcPts val="1200"/>
              </a:spcBef>
              <a:buFont typeface="Arial" pitchFamily="34" charset="0"/>
              <a:buChar char="•"/>
              <a:tabLst>
                <a:tab pos="457200" algn="l"/>
              </a:tabLst>
            </a:pPr>
            <a:r>
              <a:rPr lang="en-US" sz="2000" dirty="0" smtClean="0">
                <a:latin typeface="+mj-lt"/>
              </a:rPr>
              <a:t>For </a:t>
            </a:r>
            <a:r>
              <a:rPr lang="en-US" sz="2000" dirty="0">
                <a:latin typeface="+mj-lt"/>
              </a:rPr>
              <a:t>clean, white teeth and fresh breath</a:t>
            </a:r>
            <a:endParaRPr lang="en-GB" sz="2000" dirty="0">
              <a:latin typeface="+mj-lt"/>
            </a:endParaRPr>
          </a:p>
        </p:txBody>
      </p:sp>
      <p:pic>
        <p:nvPicPr>
          <p:cNvPr id="6" name="Picture 3"/>
          <p:cNvPicPr>
            <a:picLocks noChangeAspect="1" noChangeArrowheads="1"/>
          </p:cNvPicPr>
          <p:nvPr/>
        </p:nvPicPr>
        <p:blipFill>
          <a:blip r:embed="rId3" cstate="print"/>
          <a:srcRect/>
          <a:stretch>
            <a:fillRect/>
          </a:stretch>
        </p:blipFill>
        <p:spPr bwMode="auto">
          <a:xfrm>
            <a:off x="609600" y="3505200"/>
            <a:ext cx="2667000" cy="266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png"/>
          <p:cNvPicPr>
            <a:picLocks noChangeAspect="1"/>
          </p:cNvPicPr>
          <p:nvPr/>
        </p:nvPicPr>
        <p:blipFill>
          <a:blip r:embed="rId2" cstate="print"/>
          <a:srcRect l="38994" t="57926" r="6101" b="1558"/>
          <a:stretch>
            <a:fillRect/>
          </a:stretch>
        </p:blipFill>
        <p:spPr>
          <a:xfrm rot="21130107">
            <a:off x="685800" y="4535262"/>
            <a:ext cx="6324600" cy="2238022"/>
          </a:xfrm>
          <a:prstGeom prst="rect">
            <a:avLst/>
          </a:prstGeom>
        </p:spPr>
      </p:pic>
      <p:sp>
        <p:nvSpPr>
          <p:cNvPr id="2" name="Title 1"/>
          <p:cNvSpPr>
            <a:spLocks noGrp="1"/>
          </p:cNvSpPr>
          <p:nvPr>
            <p:ph type="title"/>
          </p:nvPr>
        </p:nvSpPr>
        <p:spPr>
          <a:xfrm>
            <a:off x="533400" y="914400"/>
            <a:ext cx="4572000" cy="609600"/>
          </a:xfrm>
        </p:spPr>
        <p:txBody>
          <a:bodyPr>
            <a:normAutofit/>
          </a:bodyPr>
          <a:lstStyle/>
          <a:p>
            <a:pPr algn="l"/>
            <a:r>
              <a:rPr lang="en-US" sz="3200" b="1" dirty="0" smtClean="0">
                <a:solidFill>
                  <a:srgbClr val="4081D0"/>
                </a:solidFill>
              </a:rPr>
              <a:t>Dentassure Toothpaste</a:t>
            </a:r>
            <a:endParaRPr lang="en-US" sz="3200" b="1" dirty="0">
              <a:solidFill>
                <a:srgbClr val="4081D0"/>
              </a:solidFill>
            </a:endParaRPr>
          </a:p>
        </p:txBody>
      </p:sp>
      <p:sp>
        <p:nvSpPr>
          <p:cNvPr id="3" name="Content Placeholder 2"/>
          <p:cNvSpPr>
            <a:spLocks noGrp="1"/>
          </p:cNvSpPr>
          <p:nvPr>
            <p:ph idx="1"/>
          </p:nvPr>
        </p:nvSpPr>
        <p:spPr>
          <a:xfrm>
            <a:off x="457200" y="1447800"/>
            <a:ext cx="6172200" cy="3352800"/>
          </a:xfrm>
        </p:spPr>
        <p:txBody>
          <a:bodyPr>
            <a:normAutofit/>
          </a:bodyPr>
          <a:lstStyle/>
          <a:p>
            <a:pPr algn="just">
              <a:lnSpc>
                <a:spcPct val="120000"/>
              </a:lnSpc>
            </a:pPr>
            <a:r>
              <a:rPr lang="en-US" sz="2000" dirty="0" smtClean="0"/>
              <a:t>Dentassure Toothpaste is a foaming fluoridated paste for daily use</a:t>
            </a:r>
          </a:p>
          <a:p>
            <a:pPr algn="just">
              <a:lnSpc>
                <a:spcPct val="120000"/>
              </a:lnSpc>
            </a:pPr>
            <a:r>
              <a:rPr lang="en-US" sz="2000" dirty="0" smtClean="0"/>
              <a:t>It is a unique formula with dual protection of Neem and Clove that fights germs and prevents dental cavities</a:t>
            </a:r>
          </a:p>
          <a:p>
            <a:pPr algn="just">
              <a:lnSpc>
                <a:spcPct val="120000"/>
              </a:lnSpc>
            </a:pPr>
            <a:r>
              <a:rPr lang="en-US" sz="2000" dirty="0" smtClean="0"/>
              <a:t>It also helps support gum health</a:t>
            </a:r>
          </a:p>
          <a:p>
            <a:pPr algn="just">
              <a:lnSpc>
                <a:spcPct val="120000"/>
              </a:lnSpc>
            </a:pPr>
            <a:r>
              <a:rPr lang="en-US" sz="2000" dirty="0" smtClean="0"/>
              <a:t>It contains calcium that strengthens the teeth</a:t>
            </a:r>
          </a:p>
          <a:p>
            <a:pPr algn="just">
              <a:lnSpc>
                <a:spcPct val="120000"/>
              </a:lnSpc>
            </a:pPr>
            <a:r>
              <a:rPr lang="en-US" sz="2000" dirty="0" smtClean="0"/>
              <a:t>Use it daily for fresh breath and stronger teeth</a:t>
            </a:r>
          </a:p>
        </p:txBody>
      </p:sp>
      <p:grpSp>
        <p:nvGrpSpPr>
          <p:cNvPr id="6" name="Group 6"/>
          <p:cNvGrpSpPr/>
          <p:nvPr/>
        </p:nvGrpSpPr>
        <p:grpSpPr>
          <a:xfrm>
            <a:off x="6553200" y="1748028"/>
            <a:ext cx="2362200" cy="2747772"/>
            <a:chOff x="5486400" y="1647808"/>
            <a:chExt cx="3208558" cy="2442972"/>
          </a:xfrm>
        </p:grpSpPr>
        <p:pic>
          <p:nvPicPr>
            <p:cNvPr id="4" name="Picture 3" descr="Fotolia_67028953_Subscription_Monthly_M.jpg"/>
            <p:cNvPicPr>
              <a:picLocks noChangeAspect="1"/>
            </p:cNvPicPr>
            <p:nvPr/>
          </p:nvPicPr>
          <p:blipFill>
            <a:blip r:embed="rId3" cstate="print"/>
            <a:stretch>
              <a:fillRect/>
            </a:stretch>
          </p:blipFill>
          <p:spPr>
            <a:xfrm>
              <a:off x="5486400" y="1647808"/>
              <a:ext cx="3208558" cy="2442972"/>
            </a:xfrm>
            <a:prstGeom prst="rect">
              <a:avLst/>
            </a:prstGeom>
          </p:spPr>
        </p:pic>
        <p:pic>
          <p:nvPicPr>
            <p:cNvPr id="5" name="Picture 4" descr="download (1).jpg"/>
            <p:cNvPicPr>
              <a:picLocks noChangeAspect="1"/>
            </p:cNvPicPr>
            <p:nvPr/>
          </p:nvPicPr>
          <p:blipFill>
            <a:blip r:embed="rId4" cstate="print"/>
            <a:stretch>
              <a:fillRect/>
            </a:stretch>
          </p:blipFill>
          <p:spPr>
            <a:xfrm>
              <a:off x="7696863" y="3429000"/>
              <a:ext cx="998095" cy="661780"/>
            </a:xfrm>
            <a:prstGeom prst="rect">
              <a:avLst/>
            </a:prstGeom>
          </p:spPr>
        </p:pic>
      </p:grpSp>
      <p:sp>
        <p:nvSpPr>
          <p:cNvPr id="9" name="Rectangle 8"/>
          <p:cNvSpPr/>
          <p:nvPr/>
        </p:nvSpPr>
        <p:spPr>
          <a:xfrm>
            <a:off x="255588" y="284162"/>
            <a:ext cx="309732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ORAL CARE</a:t>
            </a:r>
            <a:endParaRPr lang="en-GB" sz="3000" spc="1000" dirty="0">
              <a:latin typeface="+mj-l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0"/>
            <a:ext cx="4114800" cy="3581400"/>
          </a:xfrm>
        </p:spPr>
        <p:txBody>
          <a:bodyPr>
            <a:normAutofit/>
          </a:bodyPr>
          <a:lstStyle/>
          <a:p>
            <a:pPr algn="just"/>
            <a:r>
              <a:rPr lang="en-US" sz="2000" dirty="0" smtClean="0"/>
              <a:t>Dentassure Whitening Toothpaste whitens teeth by removing surface stains, such as those caused by drinking coffee or smoking</a:t>
            </a:r>
          </a:p>
          <a:p>
            <a:pPr algn="just"/>
            <a:r>
              <a:rPr lang="en-US" sz="2000" dirty="0" smtClean="0"/>
              <a:t>It gently polishes the teeth and removes stains</a:t>
            </a:r>
          </a:p>
          <a:p>
            <a:pPr algn="just"/>
            <a:r>
              <a:rPr lang="en-US" sz="2000" dirty="0" smtClean="0"/>
              <a:t>It helps to retain natural whiteness of the teeth</a:t>
            </a:r>
          </a:p>
          <a:p>
            <a:pPr algn="just"/>
            <a:r>
              <a:rPr lang="en-US" sz="2000" dirty="0" smtClean="0"/>
              <a:t>Cool mint </a:t>
            </a:r>
            <a:r>
              <a:rPr lang="en-US" sz="2000" dirty="0" err="1" smtClean="0"/>
              <a:t>flavour</a:t>
            </a:r>
            <a:r>
              <a:rPr lang="en-US" sz="2000" dirty="0" smtClean="0"/>
              <a:t> gives long lasting fresh breath </a:t>
            </a:r>
          </a:p>
        </p:txBody>
      </p:sp>
      <p:sp>
        <p:nvSpPr>
          <p:cNvPr id="4" name="Title 1"/>
          <p:cNvSpPr txBox="1">
            <a:spLocks/>
          </p:cNvSpPr>
          <p:nvPr/>
        </p:nvSpPr>
        <p:spPr>
          <a:xfrm>
            <a:off x="533400" y="914400"/>
            <a:ext cx="43434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Dentassure </a:t>
            </a:r>
            <a:b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br>
            <a:r>
              <a:rPr kumimoji="0" lang="en-US" sz="32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Whitening Toothpaste </a:t>
            </a:r>
            <a:endParaRPr kumimoji="0" lang="en-US" sz="32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pic>
        <p:nvPicPr>
          <p:cNvPr id="5" name="Picture 4" descr="80522.jpg"/>
          <p:cNvPicPr>
            <a:picLocks noChangeAspect="1"/>
          </p:cNvPicPr>
          <p:nvPr/>
        </p:nvPicPr>
        <p:blipFill>
          <a:blip r:embed="rId2" cstate="print"/>
          <a:stretch>
            <a:fillRect/>
          </a:stretch>
        </p:blipFill>
        <p:spPr>
          <a:xfrm>
            <a:off x="5029200" y="990600"/>
            <a:ext cx="4038600" cy="2362200"/>
          </a:xfrm>
          <a:prstGeom prst="rect">
            <a:avLst/>
          </a:prstGeom>
        </p:spPr>
      </p:pic>
      <p:pic>
        <p:nvPicPr>
          <p:cNvPr id="6" name="Picture 5" descr="Good-Oral-Hygiene-Lesser-Risk-of-Chronic-Diseases-Pic.jpg"/>
          <p:cNvPicPr>
            <a:picLocks noChangeAspect="1"/>
          </p:cNvPicPr>
          <p:nvPr/>
        </p:nvPicPr>
        <p:blipFill>
          <a:blip r:embed="rId3" cstate="print"/>
          <a:stretch>
            <a:fillRect/>
          </a:stretch>
        </p:blipFill>
        <p:spPr>
          <a:xfrm>
            <a:off x="5105400" y="3352800"/>
            <a:ext cx="3962400" cy="2133600"/>
          </a:xfrm>
          <a:prstGeom prst="rect">
            <a:avLst/>
          </a:prstGeom>
        </p:spPr>
      </p:pic>
      <p:sp>
        <p:nvSpPr>
          <p:cNvPr id="7" name="Rectangle 6"/>
          <p:cNvSpPr/>
          <p:nvPr/>
        </p:nvSpPr>
        <p:spPr>
          <a:xfrm>
            <a:off x="255588" y="284162"/>
            <a:ext cx="309732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ORAL CARE</a:t>
            </a:r>
            <a:endParaRPr lang="en-GB" sz="3000" spc="1000" dirty="0">
              <a:latin typeface="+mj-l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4191000" cy="609600"/>
          </a:xfrm>
        </p:spPr>
        <p:txBody>
          <a:bodyPr>
            <a:normAutofit fontScale="90000"/>
          </a:bodyPr>
          <a:lstStyle/>
          <a:p>
            <a:pPr algn="l"/>
            <a:r>
              <a:rPr lang="en-US" sz="3600" b="1" dirty="0" smtClean="0">
                <a:solidFill>
                  <a:schemeClr val="tx2">
                    <a:lumMod val="60000"/>
                    <a:lumOff val="40000"/>
                  </a:schemeClr>
                </a:solidFill>
              </a:rPr>
              <a:t>Dentassure Toothbrush</a:t>
            </a:r>
            <a:endParaRPr lang="en-US" sz="3600" b="1" dirty="0">
              <a:solidFill>
                <a:schemeClr val="tx2">
                  <a:lumMod val="60000"/>
                  <a:lumOff val="40000"/>
                </a:schemeClr>
              </a:solidFill>
            </a:endParaRPr>
          </a:p>
        </p:txBody>
      </p:sp>
      <p:sp>
        <p:nvSpPr>
          <p:cNvPr id="3" name="Content Placeholder 2"/>
          <p:cNvSpPr>
            <a:spLocks noGrp="1"/>
          </p:cNvSpPr>
          <p:nvPr>
            <p:ph idx="1"/>
          </p:nvPr>
        </p:nvSpPr>
        <p:spPr>
          <a:xfrm>
            <a:off x="609600" y="1524000"/>
            <a:ext cx="5029200" cy="4648200"/>
          </a:xfrm>
        </p:spPr>
        <p:txBody>
          <a:bodyPr>
            <a:normAutofit/>
          </a:bodyPr>
          <a:lstStyle/>
          <a:p>
            <a:pPr lvl="0" algn="just">
              <a:lnSpc>
                <a:spcPct val="120000"/>
              </a:lnSpc>
            </a:pPr>
            <a:r>
              <a:rPr lang="en-US" sz="1800" dirty="0" smtClean="0"/>
              <a:t>An international quality toothbrush, scientifically designed to take complete care of your teeth and gums</a:t>
            </a:r>
          </a:p>
          <a:p>
            <a:pPr lvl="0" algn="just">
              <a:lnSpc>
                <a:spcPct val="120000"/>
              </a:lnSpc>
            </a:pPr>
            <a:r>
              <a:rPr lang="en-US" sz="1800" dirty="0" smtClean="0"/>
              <a:t>Dentassure Toothbrush is made of 100% DuPont bristles with rounded ends that reach between teeth and remove food particles and help prevent dental plaque</a:t>
            </a:r>
          </a:p>
          <a:p>
            <a:pPr lvl="0" algn="just">
              <a:lnSpc>
                <a:spcPct val="120000"/>
              </a:lnSpc>
            </a:pPr>
            <a:r>
              <a:rPr lang="en-US" sz="1800" dirty="0" smtClean="0"/>
              <a:t>Its unique gum massager gently cleans the teeth and massages the gums</a:t>
            </a:r>
          </a:p>
          <a:p>
            <a:pPr lvl="0" algn="just">
              <a:lnSpc>
                <a:spcPct val="120000"/>
              </a:lnSpc>
            </a:pPr>
            <a:r>
              <a:rPr lang="en-US" sz="1800" dirty="0" smtClean="0"/>
              <a:t>It has a special tongue cleaner for better oral health</a:t>
            </a:r>
          </a:p>
          <a:p>
            <a:pPr lvl="0" algn="just">
              <a:lnSpc>
                <a:spcPct val="120000"/>
              </a:lnSpc>
            </a:pPr>
            <a:r>
              <a:rPr lang="en-US" sz="1800" dirty="0" smtClean="0"/>
              <a:t>Dentists recommend replacing your toothbrush every 3-4 months</a:t>
            </a:r>
          </a:p>
          <a:p>
            <a:pPr algn="just">
              <a:lnSpc>
                <a:spcPct val="120000"/>
              </a:lnSpc>
            </a:pPr>
            <a:endParaRPr lang="en-US" sz="1800" dirty="0"/>
          </a:p>
        </p:txBody>
      </p:sp>
      <p:pic>
        <p:nvPicPr>
          <p:cNvPr id="4" name="Picture 3" descr="2.png"/>
          <p:cNvPicPr>
            <a:picLocks noChangeAspect="1"/>
          </p:cNvPicPr>
          <p:nvPr/>
        </p:nvPicPr>
        <p:blipFill>
          <a:blip r:embed="rId2" cstate="print"/>
          <a:srcRect l="6038" t="9248" r="50862" b="3561"/>
          <a:stretch>
            <a:fillRect/>
          </a:stretch>
        </p:blipFill>
        <p:spPr>
          <a:xfrm>
            <a:off x="5638800" y="1143000"/>
            <a:ext cx="3429000" cy="4343400"/>
          </a:xfrm>
          <a:prstGeom prst="rect">
            <a:avLst/>
          </a:prstGeom>
        </p:spPr>
      </p:pic>
      <p:sp>
        <p:nvSpPr>
          <p:cNvPr id="5" name="Rectangle 4"/>
          <p:cNvSpPr/>
          <p:nvPr/>
        </p:nvSpPr>
        <p:spPr>
          <a:xfrm>
            <a:off x="255588" y="284162"/>
            <a:ext cx="309732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ORAL CARE</a:t>
            </a:r>
            <a:endParaRPr lang="en-GB" sz="3000" spc="1000" dirty="0">
              <a:latin typeface="+mj-l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01352" y="1447800"/>
            <a:ext cx="3682769" cy="461665"/>
          </a:xfrm>
          <a:prstGeom prst="rect">
            <a:avLst/>
          </a:prstGeom>
          <a:noFill/>
          <a:ln w="9525">
            <a:noFill/>
            <a:miter lim="800000"/>
            <a:headEnd/>
            <a:tailEnd/>
          </a:ln>
        </p:spPr>
        <p:txBody>
          <a:bodyPr wrap="none">
            <a:spAutoFit/>
          </a:bodyPr>
          <a:lstStyle/>
          <a:p>
            <a:r>
              <a:rPr lang="en-GB" sz="2400" dirty="0">
                <a:solidFill>
                  <a:schemeClr val="tx2"/>
                </a:solidFill>
                <a:latin typeface="+mj-lt"/>
              </a:rPr>
              <a:t>DENTASSURE TOOTHBRUSH</a:t>
            </a:r>
          </a:p>
        </p:txBody>
      </p:sp>
      <p:sp>
        <p:nvSpPr>
          <p:cNvPr id="5" name="Rectangle 4"/>
          <p:cNvSpPr>
            <a:spLocks noChangeArrowheads="1"/>
          </p:cNvSpPr>
          <p:nvPr/>
        </p:nvSpPr>
        <p:spPr bwMode="auto">
          <a:xfrm>
            <a:off x="609600" y="2209800"/>
            <a:ext cx="4800600" cy="2708434"/>
          </a:xfrm>
          <a:prstGeom prst="rect">
            <a:avLst/>
          </a:prstGeom>
          <a:noFill/>
          <a:ln w="9525">
            <a:noFill/>
            <a:miter lim="800000"/>
            <a:headEnd/>
            <a:tailEnd/>
          </a:ln>
        </p:spPr>
        <p:txBody>
          <a:bodyPr wrap="square">
            <a:spAutoFit/>
          </a:bodyPr>
          <a:lstStyle/>
          <a:p>
            <a:pPr marL="457200" indent="-457200" algn="just">
              <a:spcBef>
                <a:spcPts val="1200"/>
              </a:spcBef>
              <a:buFont typeface="Arial" pitchFamily="34" charset="0"/>
              <a:buChar char="•"/>
              <a:tabLst>
                <a:tab pos="457200" algn="l"/>
              </a:tabLst>
            </a:pPr>
            <a:r>
              <a:rPr lang="en-US" sz="2000" dirty="0">
                <a:latin typeface="+mj-lt"/>
              </a:rPr>
              <a:t>100% </a:t>
            </a:r>
            <a:r>
              <a:rPr lang="en-US" sz="2000" dirty="0" err="1">
                <a:latin typeface="+mj-lt"/>
              </a:rPr>
              <a:t>Dupoint</a:t>
            </a:r>
            <a:r>
              <a:rPr lang="en-US" sz="2000" dirty="0">
                <a:latin typeface="+mj-lt"/>
              </a:rPr>
              <a:t> </a:t>
            </a:r>
            <a:r>
              <a:rPr lang="en-US" sz="2000" dirty="0" smtClean="0">
                <a:latin typeface="+mj-lt"/>
              </a:rPr>
              <a:t>bristles</a:t>
            </a:r>
          </a:p>
          <a:p>
            <a:pPr marL="457200" indent="-457200" algn="just">
              <a:spcBef>
                <a:spcPts val="1200"/>
              </a:spcBef>
              <a:buFont typeface="Arial" pitchFamily="34" charset="0"/>
              <a:buChar char="•"/>
              <a:tabLst>
                <a:tab pos="457200" algn="l"/>
              </a:tabLst>
            </a:pPr>
            <a:r>
              <a:rPr lang="en-US" sz="2000" dirty="0" smtClean="0">
                <a:latin typeface="+mj-lt"/>
              </a:rPr>
              <a:t>Rounded bristles that reaches </a:t>
            </a:r>
            <a:r>
              <a:rPr lang="en-US" sz="2000" dirty="0">
                <a:latin typeface="+mj-lt"/>
              </a:rPr>
              <a:t>between teeth &amp; take out food particles and help prevent dental </a:t>
            </a:r>
            <a:r>
              <a:rPr lang="en-US" sz="2000" dirty="0" smtClean="0">
                <a:latin typeface="+mj-lt"/>
              </a:rPr>
              <a:t>plaque</a:t>
            </a:r>
          </a:p>
          <a:p>
            <a:pPr marL="457200" indent="-457200" algn="just">
              <a:spcBef>
                <a:spcPts val="1200"/>
              </a:spcBef>
              <a:buFont typeface="Arial" pitchFamily="34" charset="0"/>
              <a:buChar char="•"/>
              <a:tabLst>
                <a:tab pos="457200" algn="l"/>
              </a:tabLst>
            </a:pPr>
            <a:r>
              <a:rPr lang="en-US" sz="2000" dirty="0" smtClean="0">
                <a:latin typeface="+mj-lt"/>
              </a:rPr>
              <a:t>Cleans </a:t>
            </a:r>
            <a:r>
              <a:rPr lang="en-US" sz="2000" dirty="0">
                <a:latin typeface="+mj-lt"/>
              </a:rPr>
              <a:t>the teeth &amp; massages the </a:t>
            </a:r>
            <a:r>
              <a:rPr lang="en-US" sz="2000" dirty="0" smtClean="0">
                <a:latin typeface="+mj-lt"/>
              </a:rPr>
              <a:t>gums</a:t>
            </a:r>
          </a:p>
          <a:p>
            <a:pPr marL="457200" indent="-457200" algn="just">
              <a:spcBef>
                <a:spcPts val="1200"/>
              </a:spcBef>
              <a:buFont typeface="Arial" pitchFamily="34" charset="0"/>
              <a:buChar char="•"/>
              <a:tabLst>
                <a:tab pos="457200" algn="l"/>
              </a:tabLst>
            </a:pPr>
            <a:r>
              <a:rPr lang="en-US" sz="2000" dirty="0" smtClean="0">
                <a:latin typeface="+mj-lt"/>
              </a:rPr>
              <a:t>Unique </a:t>
            </a:r>
            <a:r>
              <a:rPr lang="en-US" sz="2000" dirty="0">
                <a:latin typeface="+mj-lt"/>
              </a:rPr>
              <a:t>gum massager &amp; tongue cleaner provide better oral health</a:t>
            </a:r>
            <a:endParaRPr lang="en-GB" sz="2000" dirty="0">
              <a:latin typeface="+mj-lt"/>
            </a:endParaRPr>
          </a:p>
        </p:txBody>
      </p:sp>
      <p:pic>
        <p:nvPicPr>
          <p:cNvPr id="8" name="Picture 7" descr="dentassure-toothbrush.png"/>
          <p:cNvPicPr>
            <a:picLocks noChangeAspect="1"/>
          </p:cNvPicPr>
          <p:nvPr/>
        </p:nvPicPr>
        <p:blipFill>
          <a:blip r:embed="rId2" cstate="print"/>
          <a:stretch>
            <a:fillRect/>
          </a:stretch>
        </p:blipFill>
        <p:spPr>
          <a:xfrm rot="2538603">
            <a:off x="5921516" y="1962725"/>
            <a:ext cx="3238370" cy="2635099"/>
          </a:xfrm>
          <a:prstGeom prst="rect">
            <a:avLst/>
          </a:prstGeom>
        </p:spPr>
      </p:pic>
      <p:sp>
        <p:nvSpPr>
          <p:cNvPr id="6" name="Rectangle 5"/>
          <p:cNvSpPr/>
          <p:nvPr/>
        </p:nvSpPr>
        <p:spPr>
          <a:xfrm>
            <a:off x="255588" y="284162"/>
            <a:ext cx="309732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ORAL CARE</a:t>
            </a:r>
            <a:endParaRPr lang="en-GB" sz="3000" spc="1000" dirty="0">
              <a:latin typeface="+mj-lt"/>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1"/>
            <a:ext cx="9143998" cy="6857999"/>
          </a:xfrm>
          <a:prstGeom prst="rect">
            <a:avLst/>
          </a:prstGeom>
        </p:spPr>
      </p:pic>
      <p:sp>
        <p:nvSpPr>
          <p:cNvPr id="6" name="Rounded Rectangle 5"/>
          <p:cNvSpPr/>
          <p:nvPr/>
        </p:nvSpPr>
        <p:spPr>
          <a:xfrm>
            <a:off x="1447800" y="685800"/>
            <a:ext cx="6248400" cy="762000"/>
          </a:xfrm>
          <a:prstGeom prst="roundRect">
            <a:avLst/>
          </a:prstGeom>
          <a:solidFill>
            <a:schemeClr val="bg2"/>
          </a:solidFill>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34295" y="739914"/>
            <a:ext cx="5347746" cy="707886"/>
          </a:xfrm>
          <a:prstGeom prst="rect">
            <a:avLst/>
          </a:prstGeom>
        </p:spPr>
        <p:txBody>
          <a:bodyPr wrap="none">
            <a:spAutoFit/>
          </a:bodyPr>
          <a:lstStyle/>
          <a:p>
            <a:pPr fontAlgn="auto">
              <a:spcBef>
                <a:spcPts val="0"/>
              </a:spcBef>
              <a:spcAft>
                <a:spcPts val="0"/>
              </a:spcAft>
              <a:defRPr/>
            </a:pPr>
            <a:r>
              <a:rPr lang="en-GB" sz="4000" b="1" spc="1000" dirty="0" smtClean="0">
                <a:latin typeface="+mj-lt"/>
              </a:rPr>
              <a:t>PERSONAL CARE</a:t>
            </a:r>
            <a:endParaRPr lang="en-GB" sz="4000" b="1" spc="1000"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743200"/>
            <a:ext cx="8077200" cy="2877711"/>
          </a:xfrm>
          <a:prstGeom prst="rect">
            <a:avLst/>
          </a:prstGeom>
          <a:noFill/>
        </p:spPr>
        <p:txBody>
          <a:bodyPr wrap="square" rtlCol="0">
            <a:spAutoFit/>
          </a:bodyPr>
          <a:lstStyle/>
          <a:p>
            <a:pPr marL="339725" indent="-339725">
              <a:buFont typeface="Courier New" pitchFamily="49" charset="0"/>
              <a:buChar char="o"/>
            </a:pPr>
            <a:r>
              <a:rPr lang="en-US" dirty="0" smtClean="0">
                <a:solidFill>
                  <a:schemeClr val="tx1">
                    <a:lumMod val="85000"/>
                    <a:lumOff val="15000"/>
                  </a:schemeClr>
                </a:solidFill>
              </a:rPr>
              <a:t>Affordable, innovative, natural &amp; highly effective</a:t>
            </a:r>
          </a:p>
          <a:p>
            <a:pPr marL="339725" indent="-339725">
              <a:spcBef>
                <a:spcPct val="50000"/>
              </a:spcBef>
              <a:buFont typeface="Courier New" pitchFamily="49" charset="0"/>
              <a:buChar char="o"/>
            </a:pPr>
            <a:r>
              <a:rPr lang="en-US" dirty="0" smtClean="0">
                <a:solidFill>
                  <a:schemeClr val="tx1">
                    <a:lumMod val="85000"/>
                    <a:lumOff val="15000"/>
                  </a:schemeClr>
                </a:solidFill>
              </a:rPr>
              <a:t>Extensive range of products across Health Care, Personal Care, Oral Care, Health Food, </a:t>
            </a:r>
            <a:r>
              <a:rPr lang="en-US" dirty="0" err="1" smtClean="0">
                <a:solidFill>
                  <a:schemeClr val="tx1">
                    <a:lumMod val="85000"/>
                    <a:lumOff val="15000"/>
                  </a:schemeClr>
                </a:solidFill>
              </a:rPr>
              <a:t>Agri</a:t>
            </a:r>
            <a:r>
              <a:rPr lang="en-US" dirty="0" smtClean="0">
                <a:solidFill>
                  <a:schemeClr val="tx1">
                    <a:lumMod val="85000"/>
                    <a:lumOff val="15000"/>
                  </a:schemeClr>
                </a:solidFill>
              </a:rPr>
              <a:t> &amp; Self Health Series categories</a:t>
            </a:r>
          </a:p>
          <a:p>
            <a:pPr marL="341313" indent="-341313">
              <a:lnSpc>
                <a:spcPts val="2800"/>
              </a:lnSpc>
              <a:spcBef>
                <a:spcPts val="1200"/>
              </a:spcBef>
              <a:buFont typeface="Courier New" pitchFamily="49" charset="0"/>
              <a:buChar char="o"/>
            </a:pPr>
            <a:r>
              <a:rPr lang="en-US" dirty="0" smtClean="0">
                <a:solidFill>
                  <a:schemeClr val="tx1">
                    <a:lumMod val="85000"/>
                    <a:lumOff val="15000"/>
                  </a:schemeClr>
                </a:solidFill>
              </a:rPr>
              <a:t>International Quality Standards</a:t>
            </a:r>
          </a:p>
          <a:p>
            <a:pPr marL="341313" indent="-341313">
              <a:lnSpc>
                <a:spcPts val="2800"/>
              </a:lnSpc>
              <a:spcBef>
                <a:spcPts val="1200"/>
              </a:spcBef>
              <a:buFont typeface="Courier New" pitchFamily="49" charset="0"/>
              <a:buChar char="o"/>
            </a:pPr>
            <a:r>
              <a:rPr lang="en-IN" dirty="0">
                <a:solidFill>
                  <a:schemeClr val="tx1">
                    <a:lumMod val="85000"/>
                    <a:lumOff val="15000"/>
                  </a:schemeClr>
                </a:solidFill>
                <a:ea typeface="ＭＳ Ｐゴシック" pitchFamily="34" charset="-128"/>
              </a:rPr>
              <a:t>Profit based </a:t>
            </a:r>
            <a:r>
              <a:rPr lang="en-IN" dirty="0" smtClean="0">
                <a:solidFill>
                  <a:schemeClr val="tx1">
                    <a:lumMod val="85000"/>
                    <a:lumOff val="15000"/>
                  </a:schemeClr>
                </a:solidFill>
                <a:ea typeface="ＭＳ Ｐゴシック" pitchFamily="34" charset="-128"/>
              </a:rPr>
              <a:t>products</a:t>
            </a:r>
            <a:endParaRPr lang="en-US" dirty="0" smtClean="0">
              <a:solidFill>
                <a:schemeClr val="tx1">
                  <a:lumMod val="85000"/>
                  <a:lumOff val="15000"/>
                </a:schemeClr>
              </a:solidFill>
            </a:endParaRPr>
          </a:p>
          <a:p>
            <a:pPr marL="341313" indent="-341313">
              <a:lnSpc>
                <a:spcPts val="2800"/>
              </a:lnSpc>
              <a:spcBef>
                <a:spcPts val="1200"/>
              </a:spcBef>
              <a:buFont typeface="Courier New" pitchFamily="49" charset="0"/>
              <a:buChar char="o"/>
            </a:pPr>
            <a:r>
              <a:rPr lang="en-US" dirty="0" smtClean="0">
                <a:solidFill>
                  <a:schemeClr val="tx1">
                    <a:lumMod val="85000"/>
                    <a:lumOff val="15000"/>
                  </a:schemeClr>
                </a:solidFill>
              </a:rPr>
              <a:t>True Value for Money</a:t>
            </a:r>
          </a:p>
          <a:p>
            <a:endParaRPr lang="en-US" dirty="0"/>
          </a:p>
        </p:txBody>
      </p:sp>
      <p:sp>
        <p:nvSpPr>
          <p:cNvPr id="3" name="TextBox 2"/>
          <p:cNvSpPr txBox="1"/>
          <p:nvPr/>
        </p:nvSpPr>
        <p:spPr>
          <a:xfrm>
            <a:off x="297388" y="304800"/>
            <a:ext cx="2598212" cy="553998"/>
          </a:xfrm>
          <a:prstGeom prst="rect">
            <a:avLst/>
          </a:prstGeom>
          <a:noFill/>
        </p:spPr>
        <p:txBody>
          <a:bodyPr wrap="none" rtlCol="0">
            <a:spAutoFit/>
          </a:bodyPr>
          <a:lstStyle/>
          <a:p>
            <a:r>
              <a:rPr lang="en-US" sz="3000" dirty="0" smtClean="0"/>
              <a:t>THE PRODUCTS</a:t>
            </a:r>
          </a:p>
        </p:txBody>
      </p:sp>
      <p:pic>
        <p:nvPicPr>
          <p:cNvPr id="4" name="Picture 3" descr="Range Ad_new 1.jpg"/>
          <p:cNvPicPr>
            <a:picLocks noChangeAspect="1"/>
          </p:cNvPicPr>
          <p:nvPr/>
        </p:nvPicPr>
        <p:blipFill>
          <a:blip r:embed="rId2"/>
          <a:stretch>
            <a:fillRect/>
          </a:stretch>
        </p:blipFill>
        <p:spPr>
          <a:xfrm>
            <a:off x="172207" y="990600"/>
            <a:ext cx="8668623" cy="18288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6287955" y="3657600"/>
            <a:ext cx="2840182" cy="2603500"/>
          </a:xfrm>
          <a:prstGeom prst="rect">
            <a:avLst/>
          </a:prstGeom>
        </p:spPr>
      </p:pic>
      <p:sp>
        <p:nvSpPr>
          <p:cNvPr id="2" name="Rectangle 1"/>
          <p:cNvSpPr/>
          <p:nvPr/>
        </p:nvSpPr>
        <p:spPr>
          <a:xfrm>
            <a:off x="331788" y="284162"/>
            <a:ext cx="4416337"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PERSONAL CARE</a:t>
            </a:r>
            <a:endParaRPr lang="en-GB" sz="3000" spc="1000" dirty="0">
              <a:latin typeface="+mj-lt"/>
            </a:endParaRPr>
          </a:p>
        </p:txBody>
      </p:sp>
      <p:sp>
        <p:nvSpPr>
          <p:cNvPr id="25" name="Rectangle 24"/>
          <p:cNvSpPr>
            <a:spLocks noChangeArrowheads="1"/>
          </p:cNvSpPr>
          <p:nvPr/>
        </p:nvSpPr>
        <p:spPr bwMode="auto">
          <a:xfrm>
            <a:off x="609600" y="1219200"/>
            <a:ext cx="7696199" cy="2246769"/>
          </a:xfrm>
          <a:prstGeom prst="rect">
            <a:avLst/>
          </a:prstGeom>
          <a:noFill/>
          <a:ln w="9525">
            <a:noFill/>
            <a:miter lim="800000"/>
            <a:headEnd/>
            <a:tailEnd/>
          </a:ln>
        </p:spPr>
        <p:txBody>
          <a:bodyPr wrap="square">
            <a:spAutoFit/>
          </a:bodyPr>
          <a:lstStyle/>
          <a:p>
            <a:pPr marL="285750" indent="-273050" algn="just">
              <a:buFont typeface="Arial" pitchFamily="34" charset="0"/>
              <a:buChar char="•"/>
              <a:defRPr/>
            </a:pPr>
            <a:r>
              <a:rPr lang="en-US" sz="2000" dirty="0" smtClean="0"/>
              <a:t>Proper skin, hair and body care is important to maintain your external health and appearance  </a:t>
            </a:r>
          </a:p>
          <a:p>
            <a:pPr marL="285750" indent="-273050" algn="just">
              <a:buFont typeface="Arial" pitchFamily="34" charset="0"/>
              <a:buChar char="•"/>
              <a:defRPr/>
            </a:pPr>
            <a:r>
              <a:rPr lang="en-US" sz="2000" dirty="0" smtClean="0"/>
              <a:t>Different skin and hair types have different needs</a:t>
            </a:r>
          </a:p>
          <a:p>
            <a:pPr marL="285750" indent="-273050" algn="just">
              <a:buFont typeface="Arial" pitchFamily="34" charset="0"/>
              <a:buChar char="•"/>
              <a:defRPr/>
            </a:pPr>
            <a:r>
              <a:rPr lang="en-US" sz="2000" dirty="0" smtClean="0"/>
              <a:t>Every effective regimen must include three fundamental elements</a:t>
            </a:r>
          </a:p>
          <a:p>
            <a:pPr marL="914400" lvl="4" indent="-274320" algn="just">
              <a:buFont typeface="Courier New" pitchFamily="49" charset="0"/>
              <a:buChar char="o"/>
              <a:defRPr/>
            </a:pPr>
            <a:r>
              <a:rPr lang="en-US" sz="2000" b="1" dirty="0" smtClean="0"/>
              <a:t>Prevention: </a:t>
            </a:r>
            <a:r>
              <a:rPr lang="en-US" sz="2000" dirty="0" smtClean="0"/>
              <a:t>of skin ageing and hair damage </a:t>
            </a:r>
          </a:p>
          <a:p>
            <a:pPr marL="914400" lvl="4" indent="-274320" algn="just">
              <a:buFont typeface="Courier New" pitchFamily="49" charset="0"/>
              <a:buChar char="o"/>
              <a:defRPr/>
            </a:pPr>
            <a:r>
              <a:rPr lang="en-US" sz="2000" b="1" dirty="0" smtClean="0"/>
              <a:t>Protection: </a:t>
            </a:r>
            <a:r>
              <a:rPr lang="en-US" sz="2000" dirty="0" smtClean="0"/>
              <a:t>from sun damage and environmental pollution</a:t>
            </a:r>
          </a:p>
          <a:p>
            <a:pPr marL="914400" lvl="4" indent="-274320" algn="just">
              <a:buFont typeface="Courier New" pitchFamily="49" charset="0"/>
              <a:buChar char="o"/>
              <a:defRPr/>
            </a:pPr>
            <a:r>
              <a:rPr lang="en-US" sz="2000" b="1" dirty="0" smtClean="0"/>
              <a:t>Correction: </a:t>
            </a:r>
            <a:r>
              <a:rPr lang="en-US" sz="2000" dirty="0" smtClean="0"/>
              <a:t>of lines, wrinkles, discoloration spots and blemishes</a:t>
            </a:r>
          </a:p>
        </p:txBody>
      </p:sp>
      <p:sp>
        <p:nvSpPr>
          <p:cNvPr id="5" name="Rectangle 4"/>
          <p:cNvSpPr>
            <a:spLocks noChangeArrowheads="1"/>
          </p:cNvSpPr>
          <p:nvPr/>
        </p:nvSpPr>
        <p:spPr bwMode="auto">
          <a:xfrm>
            <a:off x="609600" y="3626584"/>
            <a:ext cx="5791200" cy="2246769"/>
          </a:xfrm>
          <a:prstGeom prst="rect">
            <a:avLst/>
          </a:prstGeom>
          <a:noFill/>
          <a:ln w="9525">
            <a:noFill/>
            <a:miter lim="800000"/>
            <a:headEnd/>
            <a:tailEnd/>
          </a:ln>
        </p:spPr>
        <p:txBody>
          <a:bodyPr wrap="square">
            <a:spAutoFit/>
          </a:bodyPr>
          <a:lstStyle/>
          <a:p>
            <a:pPr marL="285750" lvl="2" indent="-273050" algn="just">
              <a:buFont typeface="Arial" pitchFamily="34" charset="0"/>
              <a:buChar char="•"/>
              <a:defRPr/>
            </a:pPr>
            <a:r>
              <a:rPr lang="en-US" sz="2000" dirty="0"/>
              <a:t>Vestige personal care portfolio provides the above benefits with high performing products in the following ranges: </a:t>
            </a:r>
          </a:p>
          <a:p>
            <a:pPr marL="690563" indent="-396875" algn="just">
              <a:buFont typeface="Courier New" pitchFamily="49" charset="0"/>
              <a:buChar char="o"/>
              <a:tabLst>
                <a:tab pos="690563" algn="l"/>
              </a:tabLst>
              <a:defRPr/>
            </a:pPr>
            <a:r>
              <a:rPr lang="en-US" sz="2000" dirty="0" smtClean="0"/>
              <a:t>Hair care </a:t>
            </a:r>
          </a:p>
          <a:p>
            <a:pPr marL="690563" indent="-396875" algn="just">
              <a:buFont typeface="Courier New" pitchFamily="49" charset="0"/>
              <a:buChar char="o"/>
              <a:tabLst>
                <a:tab pos="690563" algn="l"/>
              </a:tabLst>
              <a:defRPr/>
            </a:pPr>
            <a:r>
              <a:rPr lang="en-US" sz="2000" dirty="0" smtClean="0"/>
              <a:t>Face care</a:t>
            </a:r>
          </a:p>
          <a:p>
            <a:pPr marL="690563" indent="-396875" algn="just">
              <a:buFont typeface="Courier New" pitchFamily="49" charset="0"/>
              <a:buChar char="o"/>
              <a:tabLst>
                <a:tab pos="690563" algn="l"/>
              </a:tabLst>
              <a:defRPr/>
            </a:pPr>
            <a:r>
              <a:rPr lang="en-US" sz="2000" dirty="0" smtClean="0"/>
              <a:t>Body care</a:t>
            </a:r>
          </a:p>
          <a:p>
            <a:pPr marL="690563" indent="-396875" algn="just">
              <a:buFont typeface="Courier New" pitchFamily="49" charset="0"/>
              <a:buChar char="o"/>
              <a:tabLst>
                <a:tab pos="690563" algn="l"/>
              </a:tabLst>
              <a:defRPr/>
            </a:pPr>
            <a:r>
              <a:rPr lang="en-US" sz="2000" dirty="0" smtClean="0"/>
              <a:t>Self care</a:t>
            </a:r>
            <a:endParaRPr lang="en-US" dirty="0"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31788" y="284162"/>
            <a:ext cx="301717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HAIR CARE</a:t>
            </a:r>
            <a:endParaRPr lang="en-GB" sz="3000" spc="1000" dirty="0">
              <a:latin typeface="+mj-lt"/>
            </a:endParaRPr>
          </a:p>
        </p:txBody>
      </p:sp>
      <p:sp>
        <p:nvSpPr>
          <p:cNvPr id="4" name="Rectangle 3"/>
          <p:cNvSpPr/>
          <p:nvPr/>
        </p:nvSpPr>
        <p:spPr>
          <a:xfrm>
            <a:off x="457200" y="3276600"/>
            <a:ext cx="19050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0" name="Rectangle 9"/>
          <p:cNvSpPr/>
          <p:nvPr/>
        </p:nvSpPr>
        <p:spPr>
          <a:xfrm>
            <a:off x="2514600" y="3276600"/>
            <a:ext cx="19050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1" name="Rectangle 10"/>
          <p:cNvSpPr/>
          <p:nvPr/>
        </p:nvSpPr>
        <p:spPr>
          <a:xfrm>
            <a:off x="4572000" y="3276600"/>
            <a:ext cx="1905000" cy="9144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Rectangle 11"/>
          <p:cNvSpPr/>
          <p:nvPr/>
        </p:nvSpPr>
        <p:spPr>
          <a:xfrm>
            <a:off x="6629400" y="3276600"/>
            <a:ext cx="19050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z</a:t>
            </a:r>
            <a:endParaRPr lang="en-US" dirty="0">
              <a:solidFill>
                <a:schemeClr val="accent1"/>
              </a:solidFill>
            </a:endParaRPr>
          </a:p>
        </p:txBody>
      </p:sp>
      <p:sp>
        <p:nvSpPr>
          <p:cNvPr id="13" name="TextBox 12"/>
          <p:cNvSpPr txBox="1"/>
          <p:nvPr/>
        </p:nvSpPr>
        <p:spPr>
          <a:xfrm>
            <a:off x="609600" y="3392269"/>
            <a:ext cx="1600200" cy="646331"/>
          </a:xfrm>
          <a:prstGeom prst="rect">
            <a:avLst/>
          </a:prstGeom>
          <a:noFill/>
        </p:spPr>
        <p:txBody>
          <a:bodyPr wrap="square" rtlCol="0">
            <a:spAutoFit/>
          </a:bodyPr>
          <a:lstStyle/>
          <a:p>
            <a:r>
              <a:rPr lang="en-US" sz="1200" dirty="0" smtClean="0">
                <a:solidFill>
                  <a:schemeClr val="bg1"/>
                </a:solidFill>
                <a:latin typeface="+mj-lt"/>
              </a:rPr>
              <a:t>Assure Deep Cleansing </a:t>
            </a:r>
          </a:p>
          <a:p>
            <a:r>
              <a:rPr lang="en-US" sz="1200" dirty="0" smtClean="0">
                <a:solidFill>
                  <a:schemeClr val="bg1"/>
                </a:solidFill>
                <a:latin typeface="+mj-lt"/>
              </a:rPr>
              <a:t>Shampoo </a:t>
            </a:r>
          </a:p>
          <a:p>
            <a:r>
              <a:rPr lang="en-US" sz="1200" dirty="0" smtClean="0">
                <a:solidFill>
                  <a:schemeClr val="bg1"/>
                </a:solidFill>
                <a:latin typeface="+mj-lt"/>
              </a:rPr>
              <a:t>For Oily Hair</a:t>
            </a:r>
            <a:endParaRPr lang="en-US" sz="1200" dirty="0">
              <a:solidFill>
                <a:schemeClr val="bg1"/>
              </a:solidFill>
              <a:latin typeface="+mj-lt"/>
            </a:endParaRPr>
          </a:p>
        </p:txBody>
      </p:sp>
      <p:sp>
        <p:nvSpPr>
          <p:cNvPr id="14" name="TextBox 13"/>
          <p:cNvSpPr txBox="1"/>
          <p:nvPr/>
        </p:nvSpPr>
        <p:spPr>
          <a:xfrm>
            <a:off x="2590800" y="3352800"/>
            <a:ext cx="1828800" cy="646331"/>
          </a:xfrm>
          <a:prstGeom prst="rect">
            <a:avLst/>
          </a:prstGeom>
          <a:noFill/>
        </p:spPr>
        <p:txBody>
          <a:bodyPr wrap="square" rtlCol="0">
            <a:spAutoFit/>
          </a:bodyPr>
          <a:lstStyle/>
          <a:p>
            <a:r>
              <a:rPr lang="en-US" sz="1200" dirty="0" smtClean="0">
                <a:solidFill>
                  <a:schemeClr val="bg1"/>
                </a:solidFill>
                <a:latin typeface="+mj-lt"/>
              </a:rPr>
              <a:t>Assure Daily Moisturizing </a:t>
            </a:r>
          </a:p>
          <a:p>
            <a:r>
              <a:rPr lang="en-US" sz="1200" dirty="0" smtClean="0">
                <a:solidFill>
                  <a:schemeClr val="bg1"/>
                </a:solidFill>
                <a:latin typeface="+mj-lt"/>
              </a:rPr>
              <a:t>Shampoo </a:t>
            </a:r>
          </a:p>
          <a:p>
            <a:r>
              <a:rPr lang="en-US" sz="1200" dirty="0" smtClean="0">
                <a:solidFill>
                  <a:schemeClr val="bg1"/>
                </a:solidFill>
                <a:latin typeface="+mj-lt"/>
              </a:rPr>
              <a:t>For Dry + Damaged Hair</a:t>
            </a:r>
            <a:endParaRPr lang="en-US" sz="1200" dirty="0">
              <a:solidFill>
                <a:schemeClr val="bg1"/>
              </a:solidFill>
              <a:latin typeface="+mj-lt"/>
            </a:endParaRPr>
          </a:p>
        </p:txBody>
      </p:sp>
      <p:sp>
        <p:nvSpPr>
          <p:cNvPr id="16" name="TextBox 15"/>
          <p:cNvSpPr txBox="1"/>
          <p:nvPr/>
        </p:nvSpPr>
        <p:spPr>
          <a:xfrm>
            <a:off x="4876800" y="3429000"/>
            <a:ext cx="1447800" cy="646331"/>
          </a:xfrm>
          <a:prstGeom prst="rect">
            <a:avLst/>
          </a:prstGeom>
          <a:noFill/>
        </p:spPr>
        <p:txBody>
          <a:bodyPr wrap="square" rtlCol="0">
            <a:spAutoFit/>
          </a:bodyPr>
          <a:lstStyle/>
          <a:p>
            <a:r>
              <a:rPr lang="en-US" sz="1200" dirty="0" smtClean="0">
                <a:solidFill>
                  <a:schemeClr val="bg1"/>
                </a:solidFill>
                <a:latin typeface="+mj-lt"/>
              </a:rPr>
              <a:t>Assure Ultra Mild </a:t>
            </a:r>
          </a:p>
          <a:p>
            <a:r>
              <a:rPr lang="en-US" sz="1200" dirty="0" smtClean="0">
                <a:solidFill>
                  <a:schemeClr val="bg1"/>
                </a:solidFill>
                <a:latin typeface="+mj-lt"/>
              </a:rPr>
              <a:t>Shampoo </a:t>
            </a:r>
          </a:p>
          <a:p>
            <a:r>
              <a:rPr lang="en-US" sz="1200" dirty="0" smtClean="0">
                <a:solidFill>
                  <a:schemeClr val="bg1"/>
                </a:solidFill>
                <a:latin typeface="+mj-lt"/>
              </a:rPr>
              <a:t>For all Hair Types</a:t>
            </a:r>
            <a:endParaRPr lang="en-US" sz="1200" dirty="0">
              <a:solidFill>
                <a:schemeClr val="bg1"/>
              </a:solidFill>
              <a:latin typeface="+mj-lt"/>
            </a:endParaRPr>
          </a:p>
        </p:txBody>
      </p:sp>
      <p:sp>
        <p:nvSpPr>
          <p:cNvPr id="15" name="TextBox 14"/>
          <p:cNvSpPr txBox="1"/>
          <p:nvPr/>
        </p:nvSpPr>
        <p:spPr>
          <a:xfrm>
            <a:off x="7010400" y="3609201"/>
            <a:ext cx="1219200" cy="276999"/>
          </a:xfrm>
          <a:prstGeom prst="rect">
            <a:avLst/>
          </a:prstGeom>
          <a:noFill/>
        </p:spPr>
        <p:txBody>
          <a:bodyPr wrap="square" rtlCol="0">
            <a:spAutoFit/>
          </a:bodyPr>
          <a:lstStyle/>
          <a:p>
            <a:r>
              <a:rPr lang="en-US" sz="1200" dirty="0" smtClean="0">
                <a:solidFill>
                  <a:schemeClr val="bg1"/>
                </a:solidFill>
                <a:latin typeface="+mj-lt"/>
              </a:rPr>
              <a:t>Assure Hair Oil</a:t>
            </a:r>
            <a:endParaRPr lang="en-US" sz="1200" dirty="0">
              <a:solidFill>
                <a:schemeClr val="bg1"/>
              </a:solidFill>
              <a:latin typeface="+mj-lt"/>
            </a:endParaRPr>
          </a:p>
        </p:txBody>
      </p:sp>
      <p:sp>
        <p:nvSpPr>
          <p:cNvPr id="17" name="TextBox 16"/>
          <p:cNvSpPr txBox="1"/>
          <p:nvPr/>
        </p:nvSpPr>
        <p:spPr>
          <a:xfrm>
            <a:off x="381000" y="4203918"/>
            <a:ext cx="1981200" cy="1815882"/>
          </a:xfrm>
          <a:prstGeom prst="rect">
            <a:avLst/>
          </a:prstGeom>
          <a:noFill/>
        </p:spPr>
        <p:txBody>
          <a:bodyPr wrap="square" rtlCol="0">
            <a:spAutoFit/>
          </a:bodyPr>
          <a:lstStyle/>
          <a:p>
            <a:pPr algn="just">
              <a:tabLst>
                <a:tab pos="171450" algn="l"/>
              </a:tabLst>
            </a:pPr>
            <a:r>
              <a:rPr lang="en-US" sz="1400" dirty="0" smtClean="0">
                <a:latin typeface="+mj-lt"/>
              </a:rPr>
              <a:t>•	</a:t>
            </a:r>
            <a:r>
              <a:rPr lang="en-US" sz="1400" dirty="0" err="1" smtClean="0">
                <a:latin typeface="+mj-lt"/>
              </a:rPr>
              <a:t>Enrichedwith</a:t>
            </a:r>
            <a:r>
              <a:rPr lang="en-US" sz="1400" dirty="0" smtClean="0">
                <a:latin typeface="+mj-lt"/>
              </a:rPr>
              <a:t> </a:t>
            </a:r>
            <a:r>
              <a:rPr lang="en-US" sz="1400" dirty="0" err="1" smtClean="0">
                <a:latin typeface="+mj-lt"/>
              </a:rPr>
              <a:t>Sebaryl</a:t>
            </a:r>
            <a:r>
              <a:rPr lang="en-US" sz="1400" dirty="0" smtClean="0">
                <a:latin typeface="+mj-lt"/>
              </a:rPr>
              <a:t> 	that makes the scalp 	healthy</a:t>
            </a:r>
          </a:p>
          <a:p>
            <a:pPr algn="just">
              <a:tabLst>
                <a:tab pos="171450" algn="l"/>
              </a:tabLst>
            </a:pPr>
            <a:r>
              <a:rPr lang="en-US" sz="1400" dirty="0" smtClean="0">
                <a:latin typeface="+mj-lt"/>
              </a:rPr>
              <a:t>•	Prevents thinning of 	hair</a:t>
            </a:r>
          </a:p>
          <a:p>
            <a:pPr algn="just">
              <a:tabLst>
                <a:tab pos="171450" algn="l"/>
              </a:tabLst>
            </a:pPr>
            <a:r>
              <a:rPr lang="en-US" sz="1400" dirty="0" smtClean="0">
                <a:latin typeface="+mj-lt"/>
              </a:rPr>
              <a:t>•	Reduces excess oil 	and controls sebum 	secretion</a:t>
            </a:r>
            <a:endParaRPr lang="en-US" sz="1400" dirty="0">
              <a:latin typeface="+mj-lt"/>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l="20390" r="43182"/>
          <a:stretch/>
        </p:blipFill>
        <p:spPr>
          <a:xfrm>
            <a:off x="4180816" y="307737"/>
            <a:ext cx="1788825" cy="3273663"/>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xmlns="" val="0"/>
              </a:ext>
            </a:extLst>
          </a:blip>
          <a:srcRect l="31232" r="37537"/>
          <a:stretch/>
        </p:blipFill>
        <p:spPr>
          <a:xfrm>
            <a:off x="6533806" y="307737"/>
            <a:ext cx="1683819" cy="3730863"/>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xmlns="" val="0"/>
              </a:ext>
            </a:extLst>
          </a:blip>
          <a:srcRect l="23393" r="38304"/>
          <a:stretch/>
        </p:blipFill>
        <p:spPr>
          <a:xfrm>
            <a:off x="216748" y="566177"/>
            <a:ext cx="1819969" cy="3167623"/>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xmlns="" val="0"/>
              </a:ext>
            </a:extLst>
          </a:blip>
          <a:srcRect l="23888" r="37298"/>
          <a:stretch/>
        </p:blipFill>
        <p:spPr>
          <a:xfrm>
            <a:off x="2123600" y="201091"/>
            <a:ext cx="2101145" cy="3608910"/>
          </a:xfrm>
          <a:prstGeom prst="rect">
            <a:avLst/>
          </a:prstGeom>
        </p:spPr>
      </p:pic>
      <p:sp>
        <p:nvSpPr>
          <p:cNvPr id="22" name="TextBox 21"/>
          <p:cNvSpPr txBox="1"/>
          <p:nvPr/>
        </p:nvSpPr>
        <p:spPr>
          <a:xfrm>
            <a:off x="2438400" y="4190762"/>
            <a:ext cx="1981200" cy="1600438"/>
          </a:xfrm>
          <a:prstGeom prst="rect">
            <a:avLst/>
          </a:prstGeom>
          <a:noFill/>
        </p:spPr>
        <p:txBody>
          <a:bodyPr wrap="square" rtlCol="0">
            <a:spAutoFit/>
          </a:bodyPr>
          <a:lstStyle/>
          <a:p>
            <a:pPr algn="just">
              <a:tabLst>
                <a:tab pos="171450" algn="l"/>
              </a:tabLst>
            </a:pPr>
            <a:r>
              <a:rPr lang="en-US" sz="1400" dirty="0" smtClean="0">
                <a:latin typeface="+mj-lt"/>
              </a:rPr>
              <a:t>•	Enriched with 	chamomile extracts</a:t>
            </a:r>
          </a:p>
          <a:p>
            <a:pPr algn="just">
              <a:tabLst>
                <a:tab pos="171450" algn="l"/>
              </a:tabLst>
            </a:pPr>
            <a:r>
              <a:rPr lang="en-US" sz="1400" dirty="0" smtClean="0">
                <a:latin typeface="+mj-lt"/>
              </a:rPr>
              <a:t>•	Refreshes hair and 	scalp</a:t>
            </a:r>
          </a:p>
          <a:p>
            <a:pPr algn="just">
              <a:tabLst>
                <a:tab pos="171450" algn="l"/>
              </a:tabLst>
            </a:pPr>
            <a:r>
              <a:rPr lang="en-US" sz="1400" dirty="0" smtClean="0">
                <a:latin typeface="+mj-lt"/>
              </a:rPr>
              <a:t>•	Cleanses, soothes, 	restores dry hair and 	repairs split-ends</a:t>
            </a:r>
            <a:endParaRPr lang="en-US" sz="1400" dirty="0">
              <a:latin typeface="+mj-lt"/>
            </a:endParaRPr>
          </a:p>
        </p:txBody>
      </p:sp>
      <p:sp>
        <p:nvSpPr>
          <p:cNvPr id="23" name="TextBox 22"/>
          <p:cNvSpPr txBox="1"/>
          <p:nvPr/>
        </p:nvSpPr>
        <p:spPr>
          <a:xfrm>
            <a:off x="4495800" y="4266962"/>
            <a:ext cx="1981200" cy="1600438"/>
          </a:xfrm>
          <a:prstGeom prst="rect">
            <a:avLst/>
          </a:prstGeom>
          <a:noFill/>
        </p:spPr>
        <p:txBody>
          <a:bodyPr wrap="square" rtlCol="0">
            <a:spAutoFit/>
          </a:bodyPr>
          <a:lstStyle/>
          <a:p>
            <a:pPr algn="just">
              <a:tabLst>
                <a:tab pos="171450" algn="l"/>
              </a:tabLst>
            </a:pPr>
            <a:r>
              <a:rPr lang="en-US" sz="1400" dirty="0" smtClean="0">
                <a:latin typeface="+mj-lt"/>
              </a:rPr>
              <a:t>•	Enriched with 	Avocado Oil</a:t>
            </a:r>
          </a:p>
          <a:p>
            <a:pPr algn="just">
              <a:tabLst>
                <a:tab pos="171450" algn="l"/>
              </a:tabLst>
            </a:pPr>
            <a:r>
              <a:rPr lang="en-US" sz="1400" dirty="0" smtClean="0">
                <a:latin typeface="+mj-lt"/>
              </a:rPr>
              <a:t>•	Restores hair luster 	and hydrates the hair</a:t>
            </a:r>
          </a:p>
          <a:p>
            <a:pPr algn="just">
              <a:tabLst>
                <a:tab pos="171450" algn="l"/>
              </a:tabLst>
            </a:pPr>
            <a:r>
              <a:rPr lang="en-US" sz="1400" dirty="0" smtClean="0">
                <a:latin typeface="+mj-lt"/>
              </a:rPr>
              <a:t>•	D-</a:t>
            </a:r>
            <a:r>
              <a:rPr lang="en-US" sz="1400" dirty="0" err="1" smtClean="0">
                <a:latin typeface="+mj-lt"/>
              </a:rPr>
              <a:t>Panthenol</a:t>
            </a:r>
            <a:r>
              <a:rPr lang="en-US" sz="1400" dirty="0" smtClean="0">
                <a:latin typeface="+mj-lt"/>
              </a:rPr>
              <a:t> (Vit-B5) 	provides long-lasting 	</a:t>
            </a:r>
            <a:r>
              <a:rPr lang="en-US" sz="1400" dirty="0" err="1" smtClean="0">
                <a:latin typeface="+mj-lt"/>
              </a:rPr>
              <a:t>moisturization</a:t>
            </a:r>
            <a:endParaRPr lang="en-US" sz="1400" dirty="0">
              <a:latin typeface="+mj-lt"/>
            </a:endParaRPr>
          </a:p>
        </p:txBody>
      </p:sp>
      <p:sp>
        <p:nvSpPr>
          <p:cNvPr id="24" name="TextBox 23"/>
          <p:cNvSpPr txBox="1"/>
          <p:nvPr/>
        </p:nvSpPr>
        <p:spPr>
          <a:xfrm>
            <a:off x="6553200" y="4190762"/>
            <a:ext cx="1981200" cy="1600438"/>
          </a:xfrm>
          <a:prstGeom prst="rect">
            <a:avLst/>
          </a:prstGeom>
          <a:noFill/>
        </p:spPr>
        <p:txBody>
          <a:bodyPr wrap="square" rtlCol="0">
            <a:spAutoFit/>
          </a:bodyPr>
          <a:lstStyle/>
          <a:p>
            <a:pPr algn="just">
              <a:tabLst>
                <a:tab pos="171450" algn="l"/>
              </a:tabLst>
            </a:pPr>
            <a:r>
              <a:rPr lang="en-US" sz="1400" dirty="0" smtClean="0">
                <a:latin typeface="+mj-lt"/>
              </a:rPr>
              <a:t>•	Special blend of 	Arnica and 	tea tree oil </a:t>
            </a:r>
          </a:p>
          <a:p>
            <a:pPr algn="just">
              <a:tabLst>
                <a:tab pos="171450" algn="l"/>
              </a:tabLst>
            </a:pPr>
            <a:r>
              <a:rPr lang="en-US" sz="1400" dirty="0" smtClean="0">
                <a:latin typeface="+mj-lt"/>
              </a:rPr>
              <a:t>•	Helps prevent hair 	loss</a:t>
            </a:r>
          </a:p>
          <a:p>
            <a:pPr algn="just">
              <a:tabLst>
                <a:tab pos="171450" algn="l"/>
              </a:tabLst>
            </a:pPr>
            <a:r>
              <a:rPr lang="en-US" sz="1400" dirty="0" smtClean="0">
                <a:latin typeface="+mj-lt"/>
              </a:rPr>
              <a:t>•	Adds sheen and 	prevents dandruff</a:t>
            </a:r>
            <a:endParaRPr lang="en-US" sz="1400" dirty="0">
              <a:latin typeface="+mj-lt"/>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31788" y="284162"/>
            <a:ext cx="3017173"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HAIR CARE</a:t>
            </a:r>
            <a:endParaRPr lang="en-GB" sz="3000" spc="1000" dirty="0">
              <a:latin typeface="+mj-lt"/>
            </a:endParaRPr>
          </a:p>
        </p:txBody>
      </p:sp>
      <p:sp>
        <p:nvSpPr>
          <p:cNvPr id="4" name="Rectangle 3"/>
          <p:cNvSpPr/>
          <p:nvPr/>
        </p:nvSpPr>
        <p:spPr>
          <a:xfrm>
            <a:off x="762000" y="3505200"/>
            <a:ext cx="21336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0" name="Rectangle 9"/>
          <p:cNvSpPr/>
          <p:nvPr/>
        </p:nvSpPr>
        <p:spPr>
          <a:xfrm>
            <a:off x="4419600" y="3505200"/>
            <a:ext cx="16002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3" name="TextBox 12"/>
          <p:cNvSpPr txBox="1"/>
          <p:nvPr/>
        </p:nvSpPr>
        <p:spPr>
          <a:xfrm>
            <a:off x="990600" y="3729335"/>
            <a:ext cx="1752600" cy="461665"/>
          </a:xfrm>
          <a:prstGeom prst="rect">
            <a:avLst/>
          </a:prstGeom>
          <a:noFill/>
        </p:spPr>
        <p:txBody>
          <a:bodyPr wrap="square" rtlCol="0">
            <a:spAutoFit/>
          </a:bodyPr>
          <a:lstStyle/>
          <a:p>
            <a:pPr algn="ctr"/>
            <a:r>
              <a:rPr lang="en-US" sz="1200" dirty="0" smtClean="0">
                <a:solidFill>
                  <a:schemeClr val="bg1"/>
                </a:solidFill>
                <a:latin typeface="+mj-lt"/>
              </a:rPr>
              <a:t>Assure Moisture Balance Hair Conditioner</a:t>
            </a:r>
            <a:endParaRPr lang="en-US" sz="1200" dirty="0">
              <a:solidFill>
                <a:schemeClr val="bg1"/>
              </a:solidFill>
              <a:latin typeface="+mj-lt"/>
            </a:endParaRPr>
          </a:p>
        </p:txBody>
      </p:sp>
      <p:sp>
        <p:nvSpPr>
          <p:cNvPr id="14" name="TextBox 13"/>
          <p:cNvSpPr txBox="1"/>
          <p:nvPr/>
        </p:nvSpPr>
        <p:spPr>
          <a:xfrm>
            <a:off x="4572000" y="3761601"/>
            <a:ext cx="1295400" cy="276999"/>
          </a:xfrm>
          <a:prstGeom prst="rect">
            <a:avLst/>
          </a:prstGeom>
          <a:noFill/>
        </p:spPr>
        <p:txBody>
          <a:bodyPr wrap="square" rtlCol="0">
            <a:spAutoFit/>
          </a:bodyPr>
          <a:lstStyle/>
          <a:p>
            <a:r>
              <a:rPr lang="en-US" sz="1200" dirty="0" smtClean="0">
                <a:solidFill>
                  <a:schemeClr val="bg1"/>
                </a:solidFill>
                <a:latin typeface="+mj-lt"/>
              </a:rPr>
              <a:t>Assure Hair Spa</a:t>
            </a:r>
            <a:endParaRPr lang="en-US" sz="1200" dirty="0">
              <a:solidFill>
                <a:schemeClr val="bg1"/>
              </a:solidFill>
              <a:latin typeface="+mj-lt"/>
            </a:endParaRPr>
          </a:p>
        </p:txBody>
      </p:sp>
      <p:sp>
        <p:nvSpPr>
          <p:cNvPr id="17" name="TextBox 16"/>
          <p:cNvSpPr txBox="1"/>
          <p:nvPr/>
        </p:nvSpPr>
        <p:spPr>
          <a:xfrm>
            <a:off x="609600" y="4419600"/>
            <a:ext cx="3124200" cy="1892826"/>
          </a:xfrm>
          <a:prstGeom prst="rect">
            <a:avLst/>
          </a:prstGeom>
          <a:noFill/>
        </p:spPr>
        <p:txBody>
          <a:bodyPr wrap="square" rtlCol="0">
            <a:spAutoFit/>
          </a:bodyPr>
          <a:lstStyle/>
          <a:p>
            <a:pPr marL="233363" indent="-233363" algn="just">
              <a:spcBef>
                <a:spcPts val="600"/>
              </a:spcBef>
              <a:buFont typeface="Arial" pitchFamily="34" charset="0"/>
              <a:buChar char="•"/>
              <a:tabLst>
                <a:tab pos="233363" algn="l"/>
              </a:tabLst>
            </a:pPr>
            <a:r>
              <a:rPr lang="en-US" sz="1400" dirty="0" smtClean="0"/>
              <a:t>It is a unique blend of natural proteins of silk, soy and wheat that transforms the hair from frizzy rebellious to smooth, repaired and shiny hair</a:t>
            </a:r>
          </a:p>
          <a:p>
            <a:pPr marL="233363" indent="-233363" algn="just">
              <a:spcBef>
                <a:spcPts val="600"/>
              </a:spcBef>
              <a:buFont typeface="Arial" pitchFamily="34" charset="0"/>
              <a:buChar char="•"/>
              <a:tabLst>
                <a:tab pos="233363" algn="l"/>
              </a:tabLst>
            </a:pPr>
            <a:r>
              <a:rPr lang="en-US" sz="1400" dirty="0" smtClean="0"/>
              <a:t>It also gives extra protection to hair from daily stresses like sunlight, pollution and dust </a:t>
            </a:r>
          </a:p>
        </p:txBody>
      </p:sp>
      <p:sp>
        <p:nvSpPr>
          <p:cNvPr id="22" name="TextBox 21"/>
          <p:cNvSpPr txBox="1"/>
          <p:nvPr/>
        </p:nvSpPr>
        <p:spPr>
          <a:xfrm>
            <a:off x="4191000" y="4419600"/>
            <a:ext cx="3276600" cy="1754327"/>
          </a:xfrm>
          <a:prstGeom prst="rect">
            <a:avLst/>
          </a:prstGeom>
          <a:noFill/>
        </p:spPr>
        <p:txBody>
          <a:bodyPr wrap="square" rtlCol="0">
            <a:spAutoFit/>
          </a:bodyPr>
          <a:lstStyle/>
          <a:p>
            <a:pPr marL="233363" indent="-233363" algn="just">
              <a:spcBef>
                <a:spcPts val="1200"/>
              </a:spcBef>
              <a:buFont typeface="Arial" pitchFamily="34" charset="0"/>
              <a:buChar char="•"/>
              <a:tabLst>
                <a:tab pos="233363" algn="l"/>
              </a:tabLst>
            </a:pPr>
            <a:r>
              <a:rPr lang="en-US" sz="1400" dirty="0" smtClean="0"/>
              <a:t>It is a unique blend of natural essential oils of </a:t>
            </a:r>
            <a:r>
              <a:rPr lang="en-US" sz="1400" dirty="0" err="1" smtClean="0"/>
              <a:t>Argan</a:t>
            </a:r>
            <a:r>
              <a:rPr lang="en-US" sz="1400" dirty="0" smtClean="0"/>
              <a:t>, rosemary, tea tree and lavender repairs damaged hair and give it bouncy and shiny effect</a:t>
            </a:r>
          </a:p>
          <a:p>
            <a:pPr marL="233363" indent="-233363" algn="just">
              <a:spcBef>
                <a:spcPts val="1200"/>
              </a:spcBef>
              <a:buFont typeface="Arial" pitchFamily="34" charset="0"/>
              <a:buChar char="•"/>
              <a:tabLst>
                <a:tab pos="233363" algn="l"/>
              </a:tabLst>
            </a:pPr>
            <a:r>
              <a:rPr lang="en-US" sz="1400" dirty="0" smtClean="0"/>
              <a:t>This relaxing spa offers deep nourishment that helps the hair from root to tip</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76186" y="850711"/>
            <a:ext cx="1638413" cy="27306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89413" y="914400"/>
            <a:ext cx="1554187" cy="2590312"/>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5588" y="284162"/>
            <a:ext cx="3016788"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FACE CARE</a:t>
            </a:r>
            <a:endParaRPr lang="en-GB" sz="3000" spc="1000" dirty="0">
              <a:latin typeface="+mj-lt"/>
            </a:endParaRPr>
          </a:p>
        </p:txBody>
      </p:sp>
      <p:sp>
        <p:nvSpPr>
          <p:cNvPr id="3" name="Rectangle 2"/>
          <p:cNvSpPr/>
          <p:nvPr/>
        </p:nvSpPr>
        <p:spPr>
          <a:xfrm>
            <a:off x="228600" y="2971800"/>
            <a:ext cx="1600200" cy="9906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1" name="TextBox 10"/>
          <p:cNvSpPr txBox="1"/>
          <p:nvPr/>
        </p:nvSpPr>
        <p:spPr>
          <a:xfrm>
            <a:off x="76200" y="3962400"/>
            <a:ext cx="1905000" cy="1815882"/>
          </a:xfrm>
          <a:prstGeom prst="rect">
            <a:avLst/>
          </a:prstGeom>
          <a:noFill/>
        </p:spPr>
        <p:txBody>
          <a:bodyPr wrap="square" rtlCol="0">
            <a:spAutoFit/>
          </a:bodyPr>
          <a:lstStyle/>
          <a:p>
            <a:pPr algn="just">
              <a:tabLst>
                <a:tab pos="171450" algn="l"/>
              </a:tabLst>
            </a:pPr>
            <a:r>
              <a:rPr lang="en-US" sz="1400" dirty="0" smtClean="0">
                <a:latin typeface="+mj-lt"/>
              </a:rPr>
              <a:t>•	Helps clear skin 	and prevents 	blemishes</a:t>
            </a:r>
          </a:p>
          <a:p>
            <a:pPr algn="just">
              <a:tabLst>
                <a:tab pos="171450" algn="l"/>
              </a:tabLst>
            </a:pPr>
            <a:r>
              <a:rPr lang="en-US" sz="1400" dirty="0" smtClean="0">
                <a:latin typeface="+mj-lt"/>
              </a:rPr>
              <a:t>•	Includes 	innovative 	moisturizing 	beads</a:t>
            </a:r>
          </a:p>
          <a:p>
            <a:pPr algn="just">
              <a:tabLst>
                <a:tab pos="171450" algn="l"/>
              </a:tabLst>
            </a:pPr>
            <a:r>
              <a:rPr lang="en-US" sz="1400" dirty="0" smtClean="0">
                <a:latin typeface="+mj-lt"/>
              </a:rPr>
              <a:t>•	Cleanses and 	nourishes the skin</a:t>
            </a:r>
            <a:endParaRPr lang="en-US" sz="1400" dirty="0">
              <a:latin typeface="+mj-lt"/>
            </a:endParaRPr>
          </a:p>
        </p:txBody>
      </p:sp>
      <p:sp>
        <p:nvSpPr>
          <p:cNvPr id="15" name="Rectangle 14"/>
          <p:cNvSpPr/>
          <p:nvPr/>
        </p:nvSpPr>
        <p:spPr>
          <a:xfrm>
            <a:off x="1981200" y="2971800"/>
            <a:ext cx="1676400" cy="9906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6" name="Rectangle 15"/>
          <p:cNvSpPr/>
          <p:nvPr/>
        </p:nvSpPr>
        <p:spPr>
          <a:xfrm>
            <a:off x="3733800" y="2971800"/>
            <a:ext cx="1600200" cy="9906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7" name="Rectangle 16"/>
          <p:cNvSpPr/>
          <p:nvPr/>
        </p:nvSpPr>
        <p:spPr>
          <a:xfrm>
            <a:off x="5486400" y="2971800"/>
            <a:ext cx="1752600" cy="9906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8" name="Rectangle 17"/>
          <p:cNvSpPr/>
          <p:nvPr/>
        </p:nvSpPr>
        <p:spPr>
          <a:xfrm>
            <a:off x="7391400" y="2971800"/>
            <a:ext cx="1600200" cy="9906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20"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384" t="17956" r="39257" b="20148"/>
          <a:stretch/>
        </p:blipFill>
        <p:spPr bwMode="auto">
          <a:xfrm>
            <a:off x="1406115" y="838200"/>
            <a:ext cx="2029795" cy="2075262"/>
          </a:xfrm>
          <a:prstGeom prst="rect">
            <a:avLst/>
          </a:prstGeom>
          <a:noFill/>
          <a:ln w="9525">
            <a:noFill/>
            <a:miter lim="800000"/>
            <a:headEnd/>
            <a:tailEnd/>
          </a:ln>
        </p:spPr>
      </p:pic>
      <p:pic>
        <p:nvPicPr>
          <p:cNvPr id="21"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5774" t="6182" r="35395" b="16035"/>
          <a:stretch/>
        </p:blipFill>
        <p:spPr bwMode="auto">
          <a:xfrm>
            <a:off x="3390552" y="759794"/>
            <a:ext cx="1893719" cy="2528871"/>
          </a:xfrm>
          <a:prstGeom prst="rect">
            <a:avLst/>
          </a:prstGeom>
          <a:noFill/>
          <a:ln w="9525">
            <a:noFill/>
            <a:miter lim="800000"/>
            <a:headEnd/>
            <a:tailEnd/>
          </a:ln>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181" t="23117" r="40433"/>
          <a:stretch/>
        </p:blipFill>
        <p:spPr bwMode="auto">
          <a:xfrm>
            <a:off x="0" y="834569"/>
            <a:ext cx="1676400" cy="2737689"/>
          </a:xfrm>
          <a:prstGeom prst="rect">
            <a:avLst/>
          </a:prstGeom>
          <a:noFill/>
          <a:ln w="9525">
            <a:noFill/>
            <a:miter lim="800000"/>
            <a:headEnd/>
            <a:tailEnd/>
          </a:ln>
        </p:spPr>
      </p:pic>
      <p:pic>
        <p:nvPicPr>
          <p:cNvPr id="22"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3195" r="36292"/>
          <a:stretch/>
        </p:blipFill>
        <p:spPr bwMode="auto">
          <a:xfrm>
            <a:off x="5533742" y="697646"/>
            <a:ext cx="1440135" cy="3145736"/>
          </a:xfrm>
          <a:prstGeom prst="rect">
            <a:avLst/>
          </a:prstGeom>
          <a:noFill/>
          <a:ln w="9525">
            <a:noFill/>
            <a:miter lim="800000"/>
            <a:headEnd/>
            <a:tailEnd/>
          </a:ln>
        </p:spPr>
      </p:pic>
      <p:pic>
        <p:nvPicPr>
          <p:cNvPr id="23"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7394666" y="944874"/>
            <a:ext cx="1520734" cy="2230126"/>
          </a:xfrm>
          <a:prstGeom prst="rect">
            <a:avLst/>
          </a:prstGeom>
          <a:noFill/>
          <a:ln w="9525">
            <a:noFill/>
            <a:miter lim="800000"/>
            <a:headEnd/>
            <a:tailEnd/>
          </a:ln>
        </p:spPr>
      </p:pic>
      <p:sp>
        <p:nvSpPr>
          <p:cNvPr id="24" name="TextBox 23"/>
          <p:cNvSpPr txBox="1"/>
          <p:nvPr/>
        </p:nvSpPr>
        <p:spPr>
          <a:xfrm>
            <a:off x="304800" y="3124200"/>
            <a:ext cx="1447800" cy="646331"/>
          </a:xfrm>
          <a:prstGeom prst="rect">
            <a:avLst/>
          </a:prstGeom>
          <a:noFill/>
        </p:spPr>
        <p:txBody>
          <a:bodyPr wrap="square" rtlCol="0">
            <a:spAutoFit/>
          </a:bodyPr>
          <a:lstStyle/>
          <a:p>
            <a:pPr algn="just"/>
            <a:r>
              <a:rPr lang="en-US" sz="1200" dirty="0" smtClean="0">
                <a:solidFill>
                  <a:schemeClr val="bg1"/>
                </a:solidFill>
                <a:latin typeface="+mj-lt"/>
              </a:rPr>
              <a:t>Assure Natural Pure </a:t>
            </a:r>
          </a:p>
          <a:p>
            <a:pPr algn="just"/>
            <a:r>
              <a:rPr lang="en-US" sz="1200" dirty="0" smtClean="0">
                <a:solidFill>
                  <a:schemeClr val="bg1"/>
                </a:solidFill>
                <a:latin typeface="+mj-lt"/>
              </a:rPr>
              <a:t>Face Wash with Exfoliator</a:t>
            </a:r>
            <a:endParaRPr lang="en-US" sz="1200" dirty="0">
              <a:solidFill>
                <a:schemeClr val="bg1"/>
              </a:solidFill>
              <a:latin typeface="+mj-lt"/>
            </a:endParaRPr>
          </a:p>
        </p:txBody>
      </p:sp>
      <p:sp>
        <p:nvSpPr>
          <p:cNvPr id="25" name="TextBox 24"/>
          <p:cNvSpPr txBox="1"/>
          <p:nvPr/>
        </p:nvSpPr>
        <p:spPr>
          <a:xfrm>
            <a:off x="1905000" y="3200400"/>
            <a:ext cx="1828800" cy="461665"/>
          </a:xfrm>
          <a:prstGeom prst="rect">
            <a:avLst/>
          </a:prstGeom>
          <a:noFill/>
        </p:spPr>
        <p:txBody>
          <a:bodyPr wrap="square" rtlCol="0">
            <a:spAutoFit/>
          </a:bodyPr>
          <a:lstStyle/>
          <a:p>
            <a:pPr algn="just"/>
            <a:r>
              <a:rPr lang="en-US" sz="1200" dirty="0" smtClean="0">
                <a:solidFill>
                  <a:schemeClr val="bg1"/>
                </a:solidFill>
                <a:latin typeface="+mj-lt"/>
              </a:rPr>
              <a:t>Assure Natural Active </a:t>
            </a:r>
          </a:p>
          <a:p>
            <a:pPr algn="just"/>
            <a:r>
              <a:rPr lang="en-US" sz="1200" dirty="0" smtClean="0">
                <a:solidFill>
                  <a:schemeClr val="bg1"/>
                </a:solidFill>
                <a:latin typeface="+mj-lt"/>
              </a:rPr>
              <a:t>Anti-Aging Night Cream</a:t>
            </a:r>
            <a:endParaRPr lang="en-US" sz="1200" dirty="0">
              <a:solidFill>
                <a:schemeClr val="bg1"/>
              </a:solidFill>
              <a:latin typeface="+mj-lt"/>
            </a:endParaRPr>
          </a:p>
        </p:txBody>
      </p:sp>
      <p:sp>
        <p:nvSpPr>
          <p:cNvPr id="26" name="TextBox 25"/>
          <p:cNvSpPr txBox="1"/>
          <p:nvPr/>
        </p:nvSpPr>
        <p:spPr>
          <a:xfrm>
            <a:off x="3733800" y="3272135"/>
            <a:ext cx="1600200" cy="461665"/>
          </a:xfrm>
          <a:prstGeom prst="rect">
            <a:avLst/>
          </a:prstGeom>
          <a:noFill/>
        </p:spPr>
        <p:txBody>
          <a:bodyPr wrap="square" rtlCol="0">
            <a:spAutoFit/>
          </a:bodyPr>
          <a:lstStyle/>
          <a:p>
            <a:pPr algn="ctr"/>
            <a:r>
              <a:rPr lang="en-US" sz="1200" dirty="0" smtClean="0">
                <a:solidFill>
                  <a:schemeClr val="bg1"/>
                </a:solidFill>
                <a:latin typeface="+mj-lt"/>
              </a:rPr>
              <a:t>Assure Natural Glow </a:t>
            </a:r>
          </a:p>
          <a:p>
            <a:pPr algn="ctr"/>
            <a:r>
              <a:rPr lang="en-US" sz="1200" dirty="0" smtClean="0">
                <a:solidFill>
                  <a:schemeClr val="bg1"/>
                </a:solidFill>
                <a:latin typeface="+mj-lt"/>
              </a:rPr>
              <a:t>Face Pack</a:t>
            </a:r>
            <a:endParaRPr lang="en-US" sz="1200" dirty="0">
              <a:solidFill>
                <a:schemeClr val="bg1"/>
              </a:solidFill>
              <a:latin typeface="+mj-lt"/>
            </a:endParaRPr>
          </a:p>
        </p:txBody>
      </p:sp>
      <p:sp>
        <p:nvSpPr>
          <p:cNvPr id="27" name="TextBox 26"/>
          <p:cNvSpPr txBox="1"/>
          <p:nvPr/>
        </p:nvSpPr>
        <p:spPr>
          <a:xfrm>
            <a:off x="5562600" y="3156719"/>
            <a:ext cx="1600200" cy="646331"/>
          </a:xfrm>
          <a:prstGeom prst="rect">
            <a:avLst/>
          </a:prstGeom>
          <a:noFill/>
        </p:spPr>
        <p:txBody>
          <a:bodyPr wrap="square" rtlCol="0">
            <a:spAutoFit/>
          </a:bodyPr>
          <a:lstStyle/>
          <a:p>
            <a:pPr algn="just"/>
            <a:r>
              <a:rPr lang="en-US" sz="1200" dirty="0" smtClean="0">
                <a:solidFill>
                  <a:schemeClr val="bg1"/>
                </a:solidFill>
                <a:latin typeface="+mj-lt"/>
              </a:rPr>
              <a:t>Assure Natural White</a:t>
            </a:r>
          </a:p>
          <a:p>
            <a:pPr algn="just"/>
            <a:r>
              <a:rPr lang="en-US" sz="1200" dirty="0" smtClean="0">
                <a:solidFill>
                  <a:schemeClr val="bg1"/>
                </a:solidFill>
                <a:latin typeface="+mj-lt"/>
              </a:rPr>
              <a:t>Fairness + Sunscreen + </a:t>
            </a:r>
          </a:p>
          <a:p>
            <a:pPr algn="just"/>
            <a:r>
              <a:rPr lang="en-US" sz="1200" dirty="0" smtClean="0">
                <a:solidFill>
                  <a:schemeClr val="bg1"/>
                </a:solidFill>
                <a:latin typeface="+mj-lt"/>
              </a:rPr>
              <a:t>Moisturizer</a:t>
            </a:r>
            <a:endParaRPr lang="en-US" sz="1200" dirty="0">
              <a:solidFill>
                <a:schemeClr val="bg1"/>
              </a:solidFill>
              <a:latin typeface="+mj-lt"/>
            </a:endParaRPr>
          </a:p>
        </p:txBody>
      </p:sp>
      <p:sp>
        <p:nvSpPr>
          <p:cNvPr id="28" name="TextBox 27"/>
          <p:cNvSpPr txBox="1"/>
          <p:nvPr/>
        </p:nvSpPr>
        <p:spPr>
          <a:xfrm>
            <a:off x="7467600" y="3304401"/>
            <a:ext cx="1447800" cy="276999"/>
          </a:xfrm>
          <a:prstGeom prst="rect">
            <a:avLst/>
          </a:prstGeom>
          <a:noFill/>
        </p:spPr>
        <p:txBody>
          <a:bodyPr wrap="square" rtlCol="0">
            <a:spAutoFit/>
          </a:bodyPr>
          <a:lstStyle/>
          <a:p>
            <a:r>
              <a:rPr lang="en-US" sz="1200" dirty="0" smtClean="0">
                <a:solidFill>
                  <a:schemeClr val="bg1"/>
                </a:solidFill>
                <a:latin typeface="+mj-lt"/>
              </a:rPr>
              <a:t>Assure Shaving Gel</a:t>
            </a:r>
          </a:p>
        </p:txBody>
      </p:sp>
      <p:sp>
        <p:nvSpPr>
          <p:cNvPr id="29" name="TextBox 28"/>
          <p:cNvSpPr txBox="1"/>
          <p:nvPr/>
        </p:nvSpPr>
        <p:spPr>
          <a:xfrm>
            <a:off x="1905000" y="3962400"/>
            <a:ext cx="1828800" cy="2031325"/>
          </a:xfrm>
          <a:prstGeom prst="rect">
            <a:avLst/>
          </a:prstGeom>
          <a:noFill/>
        </p:spPr>
        <p:txBody>
          <a:bodyPr wrap="square" rtlCol="0">
            <a:spAutoFit/>
          </a:bodyPr>
          <a:lstStyle/>
          <a:p>
            <a:pPr algn="just">
              <a:tabLst>
                <a:tab pos="171450" algn="l"/>
              </a:tabLst>
            </a:pPr>
            <a:r>
              <a:rPr lang="en-US" sz="1400" dirty="0" smtClean="0">
                <a:latin typeface="+mj-lt"/>
              </a:rPr>
              <a:t>•	Replenishing 	night cream with 	anti-aging formula </a:t>
            </a:r>
          </a:p>
          <a:p>
            <a:pPr algn="just">
              <a:tabLst>
                <a:tab pos="171450" algn="l"/>
              </a:tabLst>
            </a:pPr>
            <a:r>
              <a:rPr lang="en-US" sz="1400" dirty="0" smtClean="0">
                <a:latin typeface="+mj-lt"/>
              </a:rPr>
              <a:t>• 	Contains Pro-retinol 	and beta-</a:t>
            </a:r>
            <a:r>
              <a:rPr lang="en-US" sz="1400" dirty="0" err="1" smtClean="0">
                <a:latin typeface="+mj-lt"/>
              </a:rPr>
              <a:t>hydroxy</a:t>
            </a:r>
            <a:endParaRPr lang="en-US" sz="1400" dirty="0" smtClean="0">
              <a:latin typeface="+mj-lt"/>
            </a:endParaRPr>
          </a:p>
          <a:p>
            <a:pPr algn="just">
              <a:tabLst>
                <a:tab pos="171450" algn="l"/>
              </a:tabLst>
            </a:pPr>
            <a:r>
              <a:rPr lang="en-US" sz="1400" dirty="0" smtClean="0">
                <a:latin typeface="+mj-lt"/>
              </a:rPr>
              <a:t>•	Dermatologically 	tested, oil free 	and does not 	clog pores</a:t>
            </a:r>
            <a:endParaRPr lang="en-US" sz="1400" dirty="0">
              <a:latin typeface="+mj-lt"/>
            </a:endParaRPr>
          </a:p>
        </p:txBody>
      </p:sp>
      <p:sp>
        <p:nvSpPr>
          <p:cNvPr id="31" name="TextBox 30"/>
          <p:cNvSpPr txBox="1"/>
          <p:nvPr/>
        </p:nvSpPr>
        <p:spPr>
          <a:xfrm>
            <a:off x="3657600" y="3962400"/>
            <a:ext cx="1676400" cy="2031325"/>
          </a:xfrm>
          <a:prstGeom prst="rect">
            <a:avLst/>
          </a:prstGeom>
          <a:noFill/>
        </p:spPr>
        <p:txBody>
          <a:bodyPr wrap="square" rtlCol="0">
            <a:spAutoFit/>
          </a:bodyPr>
          <a:lstStyle/>
          <a:p>
            <a:pPr algn="just">
              <a:tabLst>
                <a:tab pos="171450" algn="l"/>
              </a:tabLst>
            </a:pPr>
            <a:r>
              <a:rPr lang="en-US" sz="1400" dirty="0" smtClean="0">
                <a:latin typeface="+mj-lt"/>
              </a:rPr>
              <a:t>•	Oil-free, skin-	clearing mask for 	prevention and 	treatment of 	acne</a:t>
            </a:r>
          </a:p>
          <a:p>
            <a:pPr algn="just">
              <a:tabLst>
                <a:tab pos="171450" algn="l"/>
              </a:tabLst>
            </a:pPr>
            <a:r>
              <a:rPr lang="en-US" sz="1400" dirty="0" smtClean="0">
                <a:latin typeface="+mj-lt"/>
              </a:rPr>
              <a:t>•	Helps eliminate 	blemishes</a:t>
            </a:r>
          </a:p>
          <a:p>
            <a:pPr algn="just">
              <a:tabLst>
                <a:tab pos="171450" algn="l"/>
              </a:tabLst>
            </a:pPr>
            <a:r>
              <a:rPr lang="en-US" sz="1400" dirty="0" smtClean="0">
                <a:latin typeface="+mj-lt"/>
              </a:rPr>
              <a:t>•	Reduces excess 	oil </a:t>
            </a:r>
            <a:endParaRPr lang="en-US" sz="1400" dirty="0">
              <a:latin typeface="+mj-lt"/>
            </a:endParaRPr>
          </a:p>
        </p:txBody>
      </p:sp>
      <p:sp>
        <p:nvSpPr>
          <p:cNvPr id="32" name="TextBox 31"/>
          <p:cNvSpPr txBox="1"/>
          <p:nvPr/>
        </p:nvSpPr>
        <p:spPr>
          <a:xfrm>
            <a:off x="5334000" y="3962400"/>
            <a:ext cx="1905000" cy="2462213"/>
          </a:xfrm>
          <a:prstGeom prst="rect">
            <a:avLst/>
          </a:prstGeom>
          <a:noFill/>
        </p:spPr>
        <p:txBody>
          <a:bodyPr wrap="square" rtlCol="0">
            <a:spAutoFit/>
          </a:bodyPr>
          <a:lstStyle/>
          <a:p>
            <a:pPr algn="just">
              <a:tabLst>
                <a:tab pos="171450" algn="l"/>
              </a:tabLst>
            </a:pPr>
            <a:r>
              <a:rPr lang="en-US" sz="1400" dirty="0" smtClean="0">
                <a:latin typeface="+mj-lt"/>
              </a:rPr>
              <a:t>•	Contains </a:t>
            </a:r>
            <a:r>
              <a:rPr lang="en-US" sz="1400" dirty="0" err="1" smtClean="0">
                <a:latin typeface="+mj-lt"/>
              </a:rPr>
              <a:t>Phyto</a:t>
            </a:r>
            <a:r>
              <a:rPr lang="en-US" sz="1400" dirty="0" smtClean="0">
                <a:latin typeface="+mj-lt"/>
              </a:rPr>
              <a:t>-white 	Active, </a:t>
            </a:r>
            <a:r>
              <a:rPr lang="en-US" sz="1400" dirty="0" err="1" smtClean="0">
                <a:latin typeface="+mj-lt"/>
              </a:rPr>
              <a:t>Cucumis</a:t>
            </a:r>
            <a:r>
              <a:rPr lang="en-US" sz="1400" dirty="0" smtClean="0">
                <a:latin typeface="+mj-lt"/>
              </a:rPr>
              <a:t> 	</a:t>
            </a:r>
            <a:r>
              <a:rPr lang="en-US" sz="1400" dirty="0" err="1" smtClean="0">
                <a:latin typeface="+mj-lt"/>
              </a:rPr>
              <a:t>Sativus</a:t>
            </a:r>
            <a:r>
              <a:rPr lang="en-US" sz="1400" dirty="0" smtClean="0">
                <a:latin typeface="+mj-lt"/>
              </a:rPr>
              <a:t>  (cucumber), 	</a:t>
            </a:r>
            <a:r>
              <a:rPr lang="en-US" sz="1400" dirty="0" err="1" smtClean="0">
                <a:latin typeface="+mj-lt"/>
              </a:rPr>
              <a:t>Morus</a:t>
            </a:r>
            <a:r>
              <a:rPr lang="en-US" sz="1400" dirty="0" smtClean="0">
                <a:latin typeface="+mj-lt"/>
              </a:rPr>
              <a:t> Alba and 	Hibiscus </a:t>
            </a:r>
            <a:r>
              <a:rPr lang="en-US" sz="1400" dirty="0" err="1" smtClean="0">
                <a:latin typeface="+mj-lt"/>
              </a:rPr>
              <a:t>Sabdariffa</a:t>
            </a:r>
            <a:r>
              <a:rPr lang="en-US" sz="1400" dirty="0" smtClean="0">
                <a:latin typeface="+mj-lt"/>
              </a:rPr>
              <a:t> 	extracts </a:t>
            </a:r>
          </a:p>
          <a:p>
            <a:pPr algn="just">
              <a:tabLst>
                <a:tab pos="171450" algn="l"/>
              </a:tabLst>
            </a:pPr>
            <a:r>
              <a:rPr lang="en-US" sz="1400" dirty="0" smtClean="0">
                <a:latin typeface="+mj-lt"/>
              </a:rPr>
              <a:t>•	Gives  natural skin 	lightening effect </a:t>
            </a:r>
          </a:p>
          <a:p>
            <a:pPr algn="just">
              <a:tabLst>
                <a:tab pos="171450" algn="l"/>
              </a:tabLst>
            </a:pPr>
            <a:r>
              <a:rPr lang="en-US" sz="1400" dirty="0" smtClean="0">
                <a:latin typeface="+mj-lt"/>
              </a:rPr>
              <a:t>•	Moisturizes the skin 	&amp; 	protects  	from UV  	rays</a:t>
            </a:r>
            <a:endParaRPr lang="en-US" sz="1400" dirty="0">
              <a:latin typeface="+mj-lt"/>
            </a:endParaRPr>
          </a:p>
        </p:txBody>
      </p:sp>
      <p:sp>
        <p:nvSpPr>
          <p:cNvPr id="33" name="TextBox 32"/>
          <p:cNvSpPr txBox="1"/>
          <p:nvPr/>
        </p:nvSpPr>
        <p:spPr>
          <a:xfrm>
            <a:off x="7315200" y="3962400"/>
            <a:ext cx="1600200" cy="954107"/>
          </a:xfrm>
          <a:prstGeom prst="rect">
            <a:avLst/>
          </a:prstGeom>
          <a:noFill/>
        </p:spPr>
        <p:txBody>
          <a:bodyPr wrap="square" rtlCol="0">
            <a:spAutoFit/>
          </a:bodyPr>
          <a:lstStyle/>
          <a:p>
            <a:pPr algn="just">
              <a:tabLst>
                <a:tab pos="171450" algn="l"/>
              </a:tabLst>
            </a:pPr>
            <a:r>
              <a:rPr lang="en-US" sz="1400" dirty="0" smtClean="0">
                <a:latin typeface="+mj-lt"/>
              </a:rPr>
              <a:t>•	Enriched with 	Aloe Vera extract</a:t>
            </a:r>
          </a:p>
          <a:p>
            <a:pPr algn="just">
              <a:tabLst>
                <a:tab pos="171450" algn="l"/>
              </a:tabLst>
            </a:pPr>
            <a:r>
              <a:rPr lang="en-US" sz="1400" dirty="0" smtClean="0">
                <a:latin typeface="+mj-lt"/>
              </a:rPr>
              <a:t>•	Ensures a 	smooth shave</a:t>
            </a:r>
            <a:endParaRPr lang="en-US" sz="1400" dirty="0">
              <a:latin typeface="+mj-lt"/>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5588" y="284162"/>
            <a:ext cx="3016788"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FACE CARE</a:t>
            </a:r>
            <a:endParaRPr lang="en-GB" sz="3000" spc="1000" dirty="0">
              <a:latin typeface="+mj-lt"/>
            </a:endParaRPr>
          </a:p>
        </p:txBody>
      </p:sp>
      <p:sp>
        <p:nvSpPr>
          <p:cNvPr id="3" name="Rectangle 2"/>
          <p:cNvSpPr/>
          <p:nvPr/>
        </p:nvSpPr>
        <p:spPr>
          <a:xfrm>
            <a:off x="685800" y="3315831"/>
            <a:ext cx="21336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1" name="TextBox 10"/>
          <p:cNvSpPr txBox="1"/>
          <p:nvPr/>
        </p:nvSpPr>
        <p:spPr>
          <a:xfrm>
            <a:off x="609600" y="4230231"/>
            <a:ext cx="2209800" cy="2074414"/>
          </a:xfrm>
          <a:prstGeom prst="rect">
            <a:avLst/>
          </a:prstGeom>
          <a:noFill/>
        </p:spPr>
        <p:txBody>
          <a:bodyPr wrap="square" rtlCol="0">
            <a:spAutoFit/>
          </a:bodyPr>
          <a:lstStyle/>
          <a:p>
            <a:pPr marL="173038" lvl="0" indent="-173038" algn="just">
              <a:spcBef>
                <a:spcPct val="20000"/>
              </a:spcBef>
              <a:buFont typeface="Arial"/>
              <a:buChar char="•"/>
              <a:defRPr/>
            </a:pPr>
            <a:r>
              <a:rPr lang="en-US" sz="1400" dirty="0" smtClean="0"/>
              <a:t>A mild and creamy exfoliating face scrub that effectively removes dead skin cells without over drying the skin</a:t>
            </a:r>
          </a:p>
          <a:p>
            <a:pPr marL="173038" indent="-173038" algn="just">
              <a:spcBef>
                <a:spcPct val="20000"/>
              </a:spcBef>
              <a:buFont typeface="Arial"/>
              <a:buChar char="•"/>
              <a:defRPr/>
            </a:pPr>
            <a:r>
              <a:rPr lang="en-US" sz="1400" dirty="0" smtClean="0"/>
              <a:t>It leaves the skin soft and velvety clean with a radiant and youthful glow </a:t>
            </a:r>
          </a:p>
        </p:txBody>
      </p:sp>
      <p:sp>
        <p:nvSpPr>
          <p:cNvPr id="15" name="Rectangle 14"/>
          <p:cNvSpPr/>
          <p:nvPr/>
        </p:nvSpPr>
        <p:spPr>
          <a:xfrm>
            <a:off x="3429000" y="3315831"/>
            <a:ext cx="19050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4" name="TextBox 23"/>
          <p:cNvSpPr txBox="1"/>
          <p:nvPr/>
        </p:nvSpPr>
        <p:spPr>
          <a:xfrm>
            <a:off x="838200" y="3500750"/>
            <a:ext cx="1828800" cy="461665"/>
          </a:xfrm>
          <a:prstGeom prst="rect">
            <a:avLst/>
          </a:prstGeom>
          <a:noFill/>
        </p:spPr>
        <p:txBody>
          <a:bodyPr wrap="square" rtlCol="0">
            <a:spAutoFit/>
          </a:bodyPr>
          <a:lstStyle/>
          <a:p>
            <a:pPr algn="ctr"/>
            <a:r>
              <a:rPr lang="en-US" sz="1200" dirty="0" smtClean="0">
                <a:solidFill>
                  <a:schemeClr val="bg1"/>
                </a:solidFill>
                <a:latin typeface="+mj-lt"/>
              </a:rPr>
              <a:t>Assure Mild Exfoliating Face Scrub</a:t>
            </a:r>
            <a:endParaRPr lang="en-US" sz="1200" dirty="0">
              <a:solidFill>
                <a:schemeClr val="bg1"/>
              </a:solidFill>
              <a:latin typeface="+mj-lt"/>
            </a:endParaRPr>
          </a:p>
        </p:txBody>
      </p:sp>
      <p:sp>
        <p:nvSpPr>
          <p:cNvPr id="25" name="TextBox 24"/>
          <p:cNvSpPr txBox="1"/>
          <p:nvPr/>
        </p:nvSpPr>
        <p:spPr>
          <a:xfrm>
            <a:off x="3657600" y="3500750"/>
            <a:ext cx="1447800" cy="461665"/>
          </a:xfrm>
          <a:prstGeom prst="rect">
            <a:avLst/>
          </a:prstGeom>
          <a:noFill/>
        </p:spPr>
        <p:txBody>
          <a:bodyPr wrap="square" rtlCol="0">
            <a:spAutoFit/>
          </a:bodyPr>
          <a:lstStyle/>
          <a:p>
            <a:pPr algn="ctr"/>
            <a:r>
              <a:rPr lang="en-US" sz="1200" dirty="0" smtClean="0">
                <a:solidFill>
                  <a:schemeClr val="bg1"/>
                </a:solidFill>
                <a:latin typeface="+mj-lt"/>
              </a:rPr>
              <a:t>Assure Face Massage Cream</a:t>
            </a:r>
            <a:endParaRPr lang="en-US" sz="1200" dirty="0">
              <a:solidFill>
                <a:schemeClr val="bg1"/>
              </a:solidFill>
              <a:latin typeface="+mj-lt"/>
            </a:endParaRPr>
          </a:p>
        </p:txBody>
      </p:sp>
      <p:sp>
        <p:nvSpPr>
          <p:cNvPr id="29" name="TextBox 28"/>
          <p:cNvSpPr txBox="1"/>
          <p:nvPr/>
        </p:nvSpPr>
        <p:spPr>
          <a:xfrm>
            <a:off x="3352800" y="4230231"/>
            <a:ext cx="1905000" cy="2332946"/>
          </a:xfrm>
          <a:prstGeom prst="rect">
            <a:avLst/>
          </a:prstGeom>
          <a:noFill/>
        </p:spPr>
        <p:txBody>
          <a:bodyPr wrap="square" rtlCol="0">
            <a:spAutoFit/>
          </a:bodyPr>
          <a:lstStyle/>
          <a:p>
            <a:pPr marL="173038" lvl="0" indent="-173038" algn="just">
              <a:spcBef>
                <a:spcPct val="20000"/>
              </a:spcBef>
              <a:buFont typeface="Arial"/>
              <a:buChar char="•"/>
              <a:defRPr/>
            </a:pPr>
            <a:r>
              <a:rPr lang="en-US" sz="1400" dirty="0" smtClean="0"/>
              <a:t>It has rich anti-ageing ingredients that effectively fights wrinkles and fine lines   </a:t>
            </a:r>
          </a:p>
          <a:p>
            <a:pPr marL="173038" indent="-173038" algn="just">
              <a:spcBef>
                <a:spcPct val="20000"/>
              </a:spcBef>
              <a:buFont typeface="Arial"/>
              <a:buChar char="•"/>
              <a:defRPr/>
            </a:pPr>
            <a:r>
              <a:rPr lang="en-US" sz="1400" dirty="0" smtClean="0"/>
              <a:t>Provides skin softness, smoothness, fairness and youthfulness</a:t>
            </a:r>
          </a:p>
          <a:p>
            <a:pPr marL="342900" lvl="0" indent="-342900" algn="just">
              <a:spcBef>
                <a:spcPct val="20000"/>
              </a:spcBef>
              <a:buFont typeface="Arial"/>
              <a:buChar char="•"/>
              <a:defRPr/>
            </a:pPr>
            <a:endParaRPr lang="en-US" sz="14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05200" y="801231"/>
            <a:ext cx="1508760" cy="2514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09650" y="877431"/>
            <a:ext cx="1485876" cy="2476460"/>
          </a:xfrm>
          <a:prstGeom prst="rect">
            <a:avLst/>
          </a:prstGeom>
        </p:spPr>
      </p:pic>
      <p:sp>
        <p:nvSpPr>
          <p:cNvPr id="12" name="Rectangle 11"/>
          <p:cNvSpPr/>
          <p:nvPr/>
        </p:nvSpPr>
        <p:spPr>
          <a:xfrm>
            <a:off x="5950527" y="3315831"/>
            <a:ext cx="22860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4" name="TextBox 13"/>
          <p:cNvSpPr txBox="1"/>
          <p:nvPr/>
        </p:nvSpPr>
        <p:spPr>
          <a:xfrm>
            <a:off x="6483927" y="3609201"/>
            <a:ext cx="1364673" cy="276999"/>
          </a:xfrm>
          <a:prstGeom prst="rect">
            <a:avLst/>
          </a:prstGeom>
          <a:noFill/>
        </p:spPr>
        <p:txBody>
          <a:bodyPr wrap="square" rtlCol="0">
            <a:spAutoFit/>
          </a:bodyPr>
          <a:lstStyle/>
          <a:p>
            <a:r>
              <a:rPr lang="en-US" sz="1200" dirty="0" smtClean="0">
                <a:solidFill>
                  <a:schemeClr val="bg1"/>
                </a:solidFill>
                <a:latin typeface="+mj-lt"/>
              </a:rPr>
              <a:t>Assure BB Cream</a:t>
            </a:r>
          </a:p>
        </p:txBody>
      </p:sp>
      <p:pic>
        <p:nvPicPr>
          <p:cNvPr id="1026" name="Picture 2" descr="D:\images\mockups\Carton.png"/>
          <p:cNvPicPr>
            <a:picLocks noChangeAspect="1" noChangeArrowheads="1"/>
          </p:cNvPicPr>
          <p:nvPr/>
        </p:nvPicPr>
        <p:blipFill>
          <a:blip r:embed="rId4" cstate="print"/>
          <a:srcRect/>
          <a:stretch>
            <a:fillRect/>
          </a:stretch>
        </p:blipFill>
        <p:spPr bwMode="auto">
          <a:xfrm>
            <a:off x="6019800" y="914400"/>
            <a:ext cx="2057400" cy="2380298"/>
          </a:xfrm>
          <a:prstGeom prst="rect">
            <a:avLst/>
          </a:prstGeom>
          <a:noFill/>
        </p:spPr>
      </p:pic>
      <p:sp>
        <p:nvSpPr>
          <p:cNvPr id="13" name="TextBox 12"/>
          <p:cNvSpPr txBox="1"/>
          <p:nvPr/>
        </p:nvSpPr>
        <p:spPr>
          <a:xfrm>
            <a:off x="5867400" y="4154031"/>
            <a:ext cx="2743200" cy="2246769"/>
          </a:xfrm>
          <a:prstGeom prst="rect">
            <a:avLst/>
          </a:prstGeom>
          <a:noFill/>
        </p:spPr>
        <p:txBody>
          <a:bodyPr wrap="square" rtlCol="0">
            <a:spAutoFit/>
          </a:bodyPr>
          <a:lstStyle/>
          <a:p>
            <a:pPr marL="173038" indent="-173038">
              <a:tabLst>
                <a:tab pos="171450" algn="l"/>
              </a:tabLst>
            </a:pPr>
            <a:r>
              <a:rPr lang="en-US" sz="1400" dirty="0" smtClean="0">
                <a:latin typeface="+mj-lt"/>
              </a:rPr>
              <a:t>•	</a:t>
            </a:r>
            <a:r>
              <a:rPr lang="en-US" sz="1400" dirty="0"/>
              <a:t>B</a:t>
            </a:r>
            <a:r>
              <a:rPr lang="en-US" sz="1400" dirty="0" smtClean="0"/>
              <a:t>rightens</a:t>
            </a:r>
            <a:r>
              <a:rPr lang="en-US" sz="1400" dirty="0"/>
              <a:t>, smoothens, </a:t>
            </a:r>
            <a:r>
              <a:rPr lang="en-US" sz="1400" dirty="0" err="1"/>
              <a:t>moisturises</a:t>
            </a:r>
            <a:r>
              <a:rPr lang="en-US" sz="1400" dirty="0"/>
              <a:t> </a:t>
            </a:r>
            <a:r>
              <a:rPr lang="en-US" sz="1400" dirty="0" smtClean="0"/>
              <a:t>skin </a:t>
            </a:r>
            <a:r>
              <a:rPr lang="en-US" sz="1400" dirty="0"/>
              <a:t>and gives an even </a:t>
            </a:r>
            <a:r>
              <a:rPr lang="en-US" sz="1400" dirty="0" smtClean="0"/>
              <a:t>tone</a:t>
            </a:r>
            <a:endParaRPr lang="en-US" sz="1400" dirty="0" smtClean="0">
              <a:latin typeface="+mj-lt"/>
            </a:endParaRPr>
          </a:p>
          <a:p>
            <a:pPr marL="173038" indent="-173038">
              <a:tabLst>
                <a:tab pos="171450" algn="l"/>
              </a:tabLst>
            </a:pPr>
            <a:r>
              <a:rPr lang="en-US" sz="1400" dirty="0" smtClean="0">
                <a:latin typeface="+mj-lt"/>
              </a:rPr>
              <a:t>•	</a:t>
            </a:r>
            <a:r>
              <a:rPr lang="en-US" sz="1400" dirty="0"/>
              <a:t> </a:t>
            </a:r>
            <a:r>
              <a:rPr lang="en-US" sz="1400" dirty="0" smtClean="0"/>
              <a:t>Blends </a:t>
            </a:r>
            <a:r>
              <a:rPr lang="en-US" sz="1400" dirty="0"/>
              <a:t>perfectly with all skin </a:t>
            </a:r>
            <a:r>
              <a:rPr lang="en-US" sz="1400" dirty="0" smtClean="0"/>
              <a:t>tones</a:t>
            </a:r>
          </a:p>
          <a:p>
            <a:pPr marL="173038" indent="-173038">
              <a:tabLst>
                <a:tab pos="171450" algn="l"/>
              </a:tabLst>
            </a:pPr>
            <a:r>
              <a:rPr lang="en-US" sz="1400" dirty="0" smtClean="0">
                <a:latin typeface="+mj-lt"/>
              </a:rPr>
              <a:t>•	</a:t>
            </a:r>
            <a:r>
              <a:rPr lang="en-US" sz="1400" dirty="0"/>
              <a:t>An effective and broad spectrum sun protection with SPF 30</a:t>
            </a:r>
            <a:r>
              <a:rPr lang="en-US" sz="1400" dirty="0" smtClean="0"/>
              <a:t>+</a:t>
            </a:r>
          </a:p>
          <a:p>
            <a:pPr marL="173038" indent="-173038">
              <a:tabLst>
                <a:tab pos="171450" algn="l"/>
              </a:tabLst>
            </a:pPr>
            <a:r>
              <a:rPr lang="en-US" sz="1400" dirty="0" smtClean="0">
                <a:latin typeface="+mj-lt"/>
              </a:rPr>
              <a:t>•	</a:t>
            </a:r>
            <a:r>
              <a:rPr lang="en-US" sz="1400" dirty="0"/>
              <a:t>H</a:t>
            </a:r>
            <a:r>
              <a:rPr lang="en-US" sz="1400" dirty="0" smtClean="0"/>
              <a:t>elps </a:t>
            </a:r>
            <a:r>
              <a:rPr lang="en-US" sz="1400" dirty="0"/>
              <a:t>conceal blemish marks, pores and flaws with a natural tint</a:t>
            </a:r>
            <a:endParaRPr lang="en-US" sz="1400" dirty="0">
              <a:latin typeface="+mj-lt"/>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255588" y="284162"/>
            <a:ext cx="3016788"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FACE CARE</a:t>
            </a:r>
            <a:endParaRPr lang="en-GB" sz="3000" spc="1000" dirty="0">
              <a:latin typeface="+mj-lt"/>
            </a:endParaRPr>
          </a:p>
        </p:txBody>
      </p:sp>
      <p:pic>
        <p:nvPicPr>
          <p:cNvPr id="9"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4702"/>
          <a:stretch/>
        </p:blipFill>
        <p:spPr bwMode="auto">
          <a:xfrm>
            <a:off x="4876801" y="862566"/>
            <a:ext cx="2667000" cy="2722891"/>
          </a:xfrm>
          <a:prstGeom prst="rect">
            <a:avLst/>
          </a:prstGeom>
          <a:noFill/>
          <a:ln w="9525">
            <a:noFill/>
            <a:miter lim="800000"/>
            <a:headEnd/>
            <a:tailEnd/>
          </a:ln>
        </p:spPr>
      </p:pic>
      <p:sp>
        <p:nvSpPr>
          <p:cNvPr id="10" name="Rectangle 9"/>
          <p:cNvSpPr/>
          <p:nvPr/>
        </p:nvSpPr>
        <p:spPr>
          <a:xfrm>
            <a:off x="152400" y="3507938"/>
            <a:ext cx="28194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1" name="Rectangle 10"/>
          <p:cNvSpPr/>
          <p:nvPr/>
        </p:nvSpPr>
        <p:spPr>
          <a:xfrm>
            <a:off x="3048000" y="3507938"/>
            <a:ext cx="25146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2" name="Rectangle 11"/>
          <p:cNvSpPr/>
          <p:nvPr/>
        </p:nvSpPr>
        <p:spPr>
          <a:xfrm>
            <a:off x="5638800" y="3507938"/>
            <a:ext cx="2514600" cy="7620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4" name="TextBox 13"/>
          <p:cNvSpPr txBox="1"/>
          <p:nvPr/>
        </p:nvSpPr>
        <p:spPr>
          <a:xfrm>
            <a:off x="609600" y="3657600"/>
            <a:ext cx="1828800" cy="461665"/>
          </a:xfrm>
          <a:prstGeom prst="rect">
            <a:avLst/>
          </a:prstGeom>
          <a:noFill/>
        </p:spPr>
        <p:txBody>
          <a:bodyPr wrap="square" rtlCol="0">
            <a:spAutoFit/>
          </a:bodyPr>
          <a:lstStyle/>
          <a:p>
            <a:pPr algn="ctr"/>
            <a:r>
              <a:rPr lang="en-US" sz="1200" dirty="0" smtClean="0">
                <a:solidFill>
                  <a:schemeClr val="bg1"/>
                </a:solidFill>
                <a:latin typeface="+mj-lt"/>
              </a:rPr>
              <a:t>Assure Natural Clear</a:t>
            </a:r>
          </a:p>
          <a:p>
            <a:pPr algn="ctr"/>
            <a:r>
              <a:rPr lang="en-US" sz="1200" dirty="0" smtClean="0">
                <a:solidFill>
                  <a:schemeClr val="bg1"/>
                </a:solidFill>
                <a:latin typeface="+mj-lt"/>
              </a:rPr>
              <a:t>2-in-1 Cleanser + Toner</a:t>
            </a:r>
            <a:endParaRPr lang="en-US" sz="1200" dirty="0">
              <a:solidFill>
                <a:schemeClr val="bg1"/>
              </a:solidFill>
              <a:latin typeface="+mj-lt"/>
            </a:endParaRPr>
          </a:p>
        </p:txBody>
      </p:sp>
      <p:sp>
        <p:nvSpPr>
          <p:cNvPr id="15" name="TextBox 14"/>
          <p:cNvSpPr txBox="1"/>
          <p:nvPr/>
        </p:nvSpPr>
        <p:spPr>
          <a:xfrm>
            <a:off x="3124200" y="3653135"/>
            <a:ext cx="2286000" cy="461665"/>
          </a:xfrm>
          <a:prstGeom prst="rect">
            <a:avLst/>
          </a:prstGeom>
          <a:noFill/>
        </p:spPr>
        <p:txBody>
          <a:bodyPr wrap="square" rtlCol="0">
            <a:spAutoFit/>
          </a:bodyPr>
          <a:lstStyle/>
          <a:p>
            <a:pPr algn="ctr"/>
            <a:r>
              <a:rPr lang="en-US" sz="1200" dirty="0" smtClean="0">
                <a:solidFill>
                  <a:schemeClr val="bg1"/>
                </a:solidFill>
                <a:latin typeface="+mj-lt"/>
              </a:rPr>
              <a:t>Assure Natural Care</a:t>
            </a:r>
          </a:p>
          <a:p>
            <a:pPr algn="ctr"/>
            <a:r>
              <a:rPr lang="en-US" sz="1200" dirty="0" smtClean="0">
                <a:solidFill>
                  <a:schemeClr val="bg1"/>
                </a:solidFill>
                <a:latin typeface="+mj-lt"/>
              </a:rPr>
              <a:t>Daily Moisturizing Lotion</a:t>
            </a:r>
            <a:endParaRPr lang="en-US" sz="1200" dirty="0">
              <a:solidFill>
                <a:schemeClr val="bg1"/>
              </a:solidFill>
              <a:latin typeface="+mj-lt"/>
            </a:endParaRPr>
          </a:p>
        </p:txBody>
      </p:sp>
      <p:sp>
        <p:nvSpPr>
          <p:cNvPr id="16" name="TextBox 15"/>
          <p:cNvSpPr txBox="1"/>
          <p:nvPr/>
        </p:nvSpPr>
        <p:spPr>
          <a:xfrm>
            <a:off x="6096000" y="3657600"/>
            <a:ext cx="1676400" cy="461665"/>
          </a:xfrm>
          <a:prstGeom prst="rect">
            <a:avLst/>
          </a:prstGeom>
          <a:noFill/>
        </p:spPr>
        <p:txBody>
          <a:bodyPr wrap="square" rtlCol="0">
            <a:spAutoFit/>
          </a:bodyPr>
          <a:lstStyle/>
          <a:p>
            <a:pPr algn="ctr"/>
            <a:r>
              <a:rPr lang="en-US" sz="1200" dirty="0" smtClean="0">
                <a:solidFill>
                  <a:schemeClr val="bg1"/>
                </a:solidFill>
                <a:latin typeface="+mj-lt"/>
              </a:rPr>
              <a:t>Assure Sunscreen</a:t>
            </a:r>
          </a:p>
          <a:p>
            <a:pPr algn="ctr"/>
            <a:r>
              <a:rPr lang="en-US" sz="1200" dirty="0" smtClean="0">
                <a:solidFill>
                  <a:schemeClr val="bg1"/>
                </a:solidFill>
                <a:latin typeface="+mj-lt"/>
              </a:rPr>
              <a:t>SPF 30+</a:t>
            </a:r>
            <a:endParaRPr lang="en-US" sz="1200" dirty="0">
              <a:solidFill>
                <a:schemeClr val="bg1"/>
              </a:solidFill>
              <a:latin typeface="+mj-lt"/>
            </a:endParaRPr>
          </a:p>
        </p:txBody>
      </p:sp>
      <p:sp>
        <p:nvSpPr>
          <p:cNvPr id="17" name="TextBox 16"/>
          <p:cNvSpPr txBox="1"/>
          <p:nvPr/>
        </p:nvSpPr>
        <p:spPr>
          <a:xfrm>
            <a:off x="152400" y="4346138"/>
            <a:ext cx="2667000" cy="1600438"/>
          </a:xfrm>
          <a:prstGeom prst="rect">
            <a:avLst/>
          </a:prstGeom>
          <a:noFill/>
        </p:spPr>
        <p:txBody>
          <a:bodyPr wrap="square" rtlCol="0">
            <a:spAutoFit/>
          </a:bodyPr>
          <a:lstStyle/>
          <a:p>
            <a:pPr algn="just">
              <a:tabLst>
                <a:tab pos="171450" algn="l"/>
              </a:tabLst>
            </a:pPr>
            <a:r>
              <a:rPr lang="en-US" sz="1400" dirty="0" smtClean="0">
                <a:latin typeface="+mj-lt"/>
              </a:rPr>
              <a:t>•	Cleanses &amp; tones the skin</a:t>
            </a:r>
          </a:p>
          <a:p>
            <a:pPr algn="just">
              <a:tabLst>
                <a:tab pos="171450" algn="l"/>
              </a:tabLst>
            </a:pPr>
            <a:r>
              <a:rPr lang="en-US" sz="1400" dirty="0" smtClean="0">
                <a:latin typeface="+mj-lt"/>
              </a:rPr>
              <a:t>•	Removes make up, dirt, sebum 	etc.</a:t>
            </a:r>
          </a:p>
          <a:p>
            <a:pPr algn="just">
              <a:tabLst>
                <a:tab pos="171450" algn="l"/>
              </a:tabLst>
            </a:pPr>
            <a:r>
              <a:rPr lang="en-US" sz="1400" dirty="0" smtClean="0">
                <a:latin typeface="+mj-lt"/>
              </a:rPr>
              <a:t>•	Enriched with Chamomile and 	Sweet  Almond</a:t>
            </a:r>
          </a:p>
          <a:p>
            <a:pPr algn="just">
              <a:tabLst>
                <a:tab pos="171450" algn="l"/>
              </a:tabLst>
            </a:pPr>
            <a:r>
              <a:rPr lang="en-US" sz="1400" dirty="0" smtClean="0">
                <a:latin typeface="+mj-lt"/>
              </a:rPr>
              <a:t>•	Brings a radiant glow</a:t>
            </a:r>
          </a:p>
          <a:p>
            <a:pPr algn="just">
              <a:tabLst>
                <a:tab pos="171450" algn="l"/>
              </a:tabLst>
            </a:pPr>
            <a:r>
              <a:rPr lang="en-US" sz="1400" dirty="0" smtClean="0">
                <a:latin typeface="+mj-lt"/>
              </a:rPr>
              <a:t>•	Improves skin elasticity</a:t>
            </a:r>
            <a:endParaRPr lang="en-US" sz="1400" dirty="0">
              <a:latin typeface="+mj-lt"/>
            </a:endParaRPr>
          </a:p>
        </p:txBody>
      </p:sp>
      <p:sp>
        <p:nvSpPr>
          <p:cNvPr id="18" name="TextBox 17"/>
          <p:cNvSpPr txBox="1"/>
          <p:nvPr/>
        </p:nvSpPr>
        <p:spPr>
          <a:xfrm>
            <a:off x="3048000" y="4346138"/>
            <a:ext cx="2362200" cy="1600438"/>
          </a:xfrm>
          <a:prstGeom prst="rect">
            <a:avLst/>
          </a:prstGeom>
          <a:noFill/>
        </p:spPr>
        <p:txBody>
          <a:bodyPr wrap="square" rtlCol="0">
            <a:spAutoFit/>
          </a:bodyPr>
          <a:lstStyle/>
          <a:p>
            <a:pPr algn="just">
              <a:tabLst>
                <a:tab pos="171450" algn="l"/>
              </a:tabLst>
            </a:pPr>
            <a:r>
              <a:rPr lang="en-US" sz="1400" dirty="0" smtClean="0">
                <a:latin typeface="+mj-lt"/>
              </a:rPr>
              <a:t>•	Light and oil-free</a:t>
            </a:r>
          </a:p>
          <a:p>
            <a:pPr algn="just">
              <a:tabLst>
                <a:tab pos="171450" algn="l"/>
              </a:tabLst>
            </a:pPr>
            <a:r>
              <a:rPr lang="en-US" sz="1400" dirty="0" smtClean="0">
                <a:latin typeface="+mj-lt"/>
              </a:rPr>
              <a:t>•	Deep nourishing formula</a:t>
            </a:r>
          </a:p>
          <a:p>
            <a:pPr algn="just">
              <a:tabLst>
                <a:tab pos="171450" algn="l"/>
              </a:tabLst>
            </a:pPr>
            <a:r>
              <a:rPr lang="en-US" sz="1400" dirty="0" smtClean="0">
                <a:latin typeface="+mj-lt"/>
              </a:rPr>
              <a:t>•	Goodness of Wheat germ 	Oil, Aloe Vera &amp; Vitamin E</a:t>
            </a:r>
          </a:p>
          <a:p>
            <a:pPr algn="just">
              <a:tabLst>
                <a:tab pos="171450" algn="l"/>
              </a:tabLst>
            </a:pPr>
            <a:r>
              <a:rPr lang="en-US" sz="1400" dirty="0" smtClean="0">
                <a:latin typeface="+mj-lt"/>
              </a:rPr>
              <a:t>•	All day moisturization</a:t>
            </a:r>
          </a:p>
          <a:p>
            <a:pPr algn="just">
              <a:tabLst>
                <a:tab pos="171450" algn="l"/>
              </a:tabLst>
            </a:pPr>
            <a:r>
              <a:rPr lang="en-US" sz="1400" dirty="0" smtClean="0">
                <a:latin typeface="+mj-lt"/>
              </a:rPr>
              <a:t>•	For soft, younger looking 	skin</a:t>
            </a:r>
            <a:endParaRPr lang="en-US" sz="1400" dirty="0">
              <a:latin typeface="+mj-lt"/>
            </a:endParaRPr>
          </a:p>
        </p:txBody>
      </p:sp>
      <p:sp>
        <p:nvSpPr>
          <p:cNvPr id="19" name="TextBox 18"/>
          <p:cNvSpPr txBox="1"/>
          <p:nvPr/>
        </p:nvSpPr>
        <p:spPr>
          <a:xfrm>
            <a:off x="5638800" y="4346138"/>
            <a:ext cx="2590800" cy="1815882"/>
          </a:xfrm>
          <a:prstGeom prst="rect">
            <a:avLst/>
          </a:prstGeom>
          <a:noFill/>
        </p:spPr>
        <p:txBody>
          <a:bodyPr wrap="square" rtlCol="0">
            <a:spAutoFit/>
          </a:bodyPr>
          <a:lstStyle/>
          <a:p>
            <a:pPr algn="just">
              <a:tabLst>
                <a:tab pos="171450" algn="l"/>
              </a:tabLst>
            </a:pPr>
            <a:r>
              <a:rPr lang="en-US" sz="1400" dirty="0" smtClean="0">
                <a:latin typeface="+mj-lt"/>
              </a:rPr>
              <a:t>•	Forms a protective layer </a:t>
            </a:r>
          </a:p>
          <a:p>
            <a:pPr algn="just">
              <a:tabLst>
                <a:tab pos="171450" algn="l"/>
              </a:tabLst>
            </a:pPr>
            <a:r>
              <a:rPr lang="en-US" sz="1400" dirty="0" smtClean="0">
                <a:latin typeface="+mj-lt"/>
              </a:rPr>
              <a:t>•	Guards against UVA &amp; UVB 	rays </a:t>
            </a:r>
          </a:p>
          <a:p>
            <a:pPr algn="just">
              <a:tabLst>
                <a:tab pos="171450" algn="l"/>
              </a:tabLst>
            </a:pPr>
            <a:r>
              <a:rPr lang="en-US" sz="1400" dirty="0" smtClean="0">
                <a:latin typeface="+mj-lt"/>
              </a:rPr>
              <a:t>•	Helps prevent tanning and  	dryness </a:t>
            </a:r>
          </a:p>
          <a:p>
            <a:pPr algn="just">
              <a:tabLst>
                <a:tab pos="171450" algn="l"/>
              </a:tabLst>
            </a:pPr>
            <a:r>
              <a:rPr lang="en-US" sz="1400" dirty="0" smtClean="0">
                <a:latin typeface="+mj-lt"/>
              </a:rPr>
              <a:t>•	Oil-free formula combined 	with 	Aloe Vera</a:t>
            </a:r>
          </a:p>
          <a:p>
            <a:pPr algn="just">
              <a:tabLst>
                <a:tab pos="171450" algn="l"/>
              </a:tabLst>
            </a:pPr>
            <a:r>
              <a:rPr lang="en-US" sz="1400" dirty="0" smtClean="0">
                <a:latin typeface="+mj-lt"/>
              </a:rPr>
              <a:t>•	Non-greasy &amp; Waterproof</a:t>
            </a:r>
            <a:endParaRPr lang="en-US" sz="1400" dirty="0">
              <a:latin typeface="+mj-lt"/>
            </a:endParaRPr>
          </a:p>
        </p:txBody>
      </p:sp>
      <p:pic>
        <p:nvPicPr>
          <p:cNvPr id="20" name="Picture 19" descr="cleanser-&amp;-toner.png"/>
          <p:cNvPicPr>
            <a:picLocks noChangeAspect="1"/>
          </p:cNvPicPr>
          <p:nvPr/>
        </p:nvPicPr>
        <p:blipFill>
          <a:blip r:embed="rId3" cstate="email"/>
          <a:srcRect/>
          <a:stretch>
            <a:fillRect/>
          </a:stretch>
        </p:blipFill>
        <p:spPr>
          <a:xfrm>
            <a:off x="3733800" y="990600"/>
            <a:ext cx="1033463" cy="2362200"/>
          </a:xfrm>
          <a:prstGeom prst="rect">
            <a:avLst/>
          </a:prstGeom>
        </p:spPr>
      </p:pic>
      <p:pic>
        <p:nvPicPr>
          <p:cNvPr id="21" name="Picture 20" descr="cleanser-&amp;-toner.png"/>
          <p:cNvPicPr>
            <a:picLocks noChangeAspect="1"/>
          </p:cNvPicPr>
          <p:nvPr/>
        </p:nvPicPr>
        <p:blipFill>
          <a:blip r:embed="rId4" cstate="email"/>
          <a:srcRect/>
          <a:stretch>
            <a:fillRect/>
          </a:stretch>
        </p:blipFill>
        <p:spPr>
          <a:xfrm>
            <a:off x="957262" y="990601"/>
            <a:ext cx="1100138" cy="2514600"/>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 descr="D:\images\mockups\Carton.png"/>
          <p:cNvPicPr>
            <a:picLocks noChangeAspect="1" noChangeArrowheads="1"/>
          </p:cNvPicPr>
          <p:nvPr/>
        </p:nvPicPr>
        <p:blipFill>
          <a:blip r:embed="rId3" cstate="print"/>
          <a:srcRect/>
          <a:stretch>
            <a:fillRect/>
          </a:stretch>
        </p:blipFill>
        <p:spPr bwMode="auto">
          <a:xfrm>
            <a:off x="3124200" y="1905000"/>
            <a:ext cx="1066800" cy="1586865"/>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descr="D:\Vestige product PNG\new\Enchant Talc.jpg"/>
          <p:cNvPicPr>
            <a:picLocks noChangeAspect="1" noChangeArrowheads="1"/>
          </p:cNvPicPr>
          <p:nvPr/>
        </p:nvPicPr>
        <p:blipFill>
          <a:blip r:embed="rId2" cstate="print"/>
          <a:srcRect l="5357" r="5357"/>
          <a:stretch>
            <a:fillRect/>
          </a:stretch>
        </p:blipFill>
        <p:spPr bwMode="auto">
          <a:xfrm>
            <a:off x="4495800" y="1044575"/>
            <a:ext cx="762000" cy="2232025"/>
          </a:xfrm>
          <a:prstGeom prst="rect">
            <a:avLst/>
          </a:prstGeom>
          <a:noFill/>
          <a:ln w="9525">
            <a:noFill/>
            <a:miter lim="800000"/>
            <a:headEnd/>
            <a:tailEnd/>
          </a:ln>
        </p:spPr>
      </p:pic>
      <p:pic>
        <p:nvPicPr>
          <p:cNvPr id="20" name="Picture 6" descr="D:\Vestige product PNG\new\Force Fresh.jpg"/>
          <p:cNvPicPr>
            <a:picLocks noChangeAspect="1" noChangeArrowheads="1"/>
          </p:cNvPicPr>
          <p:nvPr/>
        </p:nvPicPr>
        <p:blipFill>
          <a:blip r:embed="rId3" cstate="print"/>
          <a:srcRect/>
          <a:stretch>
            <a:fillRect/>
          </a:stretch>
        </p:blipFill>
        <p:spPr bwMode="auto">
          <a:xfrm>
            <a:off x="3657600" y="1066800"/>
            <a:ext cx="914400" cy="2181225"/>
          </a:xfrm>
          <a:prstGeom prst="rect">
            <a:avLst/>
          </a:prstGeom>
          <a:noFill/>
          <a:ln w="9525">
            <a:noFill/>
            <a:miter lim="800000"/>
            <a:headEnd/>
            <a:tailEnd/>
          </a:ln>
        </p:spPr>
      </p:pic>
      <p:pic>
        <p:nvPicPr>
          <p:cNvPr id="26" name="Picture 12" descr="C:\Documents and Settings\Administrator\Desktop\Rapture deo.jpeg"/>
          <p:cNvPicPr>
            <a:picLocks noChangeAspect="1" noChangeArrowheads="1"/>
          </p:cNvPicPr>
          <p:nvPr/>
        </p:nvPicPr>
        <p:blipFill>
          <a:blip r:embed="rId4" cstate="print"/>
          <a:srcRect/>
          <a:stretch>
            <a:fillRect/>
          </a:stretch>
        </p:blipFill>
        <p:spPr bwMode="auto">
          <a:xfrm>
            <a:off x="1547813" y="904137"/>
            <a:ext cx="585787" cy="2407388"/>
          </a:xfrm>
          <a:prstGeom prst="rect">
            <a:avLst/>
          </a:prstGeom>
          <a:noFill/>
          <a:ln w="9525">
            <a:noFill/>
            <a:miter lim="800000"/>
            <a:headEnd/>
            <a:tailEnd/>
          </a:ln>
        </p:spPr>
      </p:pic>
      <p:pic>
        <p:nvPicPr>
          <p:cNvPr id="22" name="Picture 8" descr="D:\Vestige product PNG\new\Men DO.jpg"/>
          <p:cNvPicPr>
            <a:picLocks noChangeAspect="1" noChangeArrowheads="1"/>
          </p:cNvPicPr>
          <p:nvPr/>
        </p:nvPicPr>
        <p:blipFill>
          <a:blip r:embed="rId5" cstate="print"/>
          <a:srcRect l="13931" r="13931"/>
          <a:stretch>
            <a:fillRect/>
          </a:stretch>
        </p:blipFill>
        <p:spPr bwMode="auto">
          <a:xfrm>
            <a:off x="914400" y="1227138"/>
            <a:ext cx="633413" cy="2084387"/>
          </a:xfrm>
          <a:prstGeom prst="rect">
            <a:avLst/>
          </a:prstGeom>
          <a:noFill/>
          <a:ln w="9525">
            <a:noFill/>
            <a:miter lim="800000"/>
            <a:headEnd/>
            <a:tailEnd/>
          </a:ln>
        </p:spPr>
      </p:pic>
      <p:sp>
        <p:nvSpPr>
          <p:cNvPr id="2" name="Rectangle 1"/>
          <p:cNvSpPr/>
          <p:nvPr/>
        </p:nvSpPr>
        <p:spPr>
          <a:xfrm>
            <a:off x="762000" y="3276600"/>
            <a:ext cx="19812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 name="Rectangle 2"/>
          <p:cNvSpPr/>
          <p:nvPr/>
        </p:nvSpPr>
        <p:spPr>
          <a:xfrm>
            <a:off x="3657600" y="3276600"/>
            <a:ext cx="19050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7" name="Rectangle 16"/>
          <p:cNvSpPr/>
          <p:nvPr/>
        </p:nvSpPr>
        <p:spPr>
          <a:xfrm>
            <a:off x="255588" y="284162"/>
            <a:ext cx="3131691" cy="553998"/>
          </a:xfrm>
          <a:prstGeom prst="rect">
            <a:avLst/>
          </a:prstGeom>
        </p:spPr>
        <p:txBody>
          <a:bodyPr wrap="none">
            <a:spAutoFit/>
          </a:bodyPr>
          <a:lstStyle/>
          <a:p>
            <a:pPr fontAlgn="auto">
              <a:spcBef>
                <a:spcPts val="0"/>
              </a:spcBef>
              <a:spcAft>
                <a:spcPts val="0"/>
              </a:spcAft>
              <a:defRPr/>
            </a:pPr>
            <a:r>
              <a:rPr lang="en-GB" sz="3000" spc="1000" dirty="0" smtClean="0">
                <a:latin typeface="+mj-lt"/>
              </a:rPr>
              <a:t>BODY CARE</a:t>
            </a:r>
            <a:endParaRPr lang="en-GB" sz="3000" spc="1000" dirty="0">
              <a:latin typeface="+mj-lt"/>
            </a:endParaRPr>
          </a:p>
        </p:txBody>
      </p:sp>
      <p:sp>
        <p:nvSpPr>
          <p:cNvPr id="28" name="TextBox 27"/>
          <p:cNvSpPr txBox="1"/>
          <p:nvPr/>
        </p:nvSpPr>
        <p:spPr>
          <a:xfrm>
            <a:off x="990600" y="3500735"/>
            <a:ext cx="1524000" cy="461665"/>
          </a:xfrm>
          <a:prstGeom prst="rect">
            <a:avLst/>
          </a:prstGeom>
          <a:noFill/>
        </p:spPr>
        <p:txBody>
          <a:bodyPr wrap="square" rtlCol="0">
            <a:spAutoFit/>
          </a:bodyPr>
          <a:lstStyle/>
          <a:p>
            <a:pPr algn="ctr"/>
            <a:r>
              <a:rPr lang="en-US" sz="1200" dirty="0" smtClean="0">
                <a:solidFill>
                  <a:schemeClr val="bg1"/>
                </a:solidFill>
                <a:latin typeface="+mj-lt"/>
              </a:rPr>
              <a:t>Assure Deodorant</a:t>
            </a:r>
          </a:p>
          <a:p>
            <a:pPr algn="ctr"/>
            <a:r>
              <a:rPr lang="en-US" sz="1200" dirty="0" smtClean="0">
                <a:solidFill>
                  <a:schemeClr val="bg1"/>
                </a:solidFill>
                <a:latin typeface="+mj-lt"/>
              </a:rPr>
              <a:t>for men &amp; women</a:t>
            </a:r>
            <a:endParaRPr lang="en-US" sz="1200" dirty="0">
              <a:solidFill>
                <a:schemeClr val="bg1"/>
              </a:solidFill>
              <a:latin typeface="+mj-lt"/>
            </a:endParaRPr>
          </a:p>
        </p:txBody>
      </p:sp>
      <p:sp>
        <p:nvSpPr>
          <p:cNvPr id="29" name="TextBox 28"/>
          <p:cNvSpPr txBox="1"/>
          <p:nvPr/>
        </p:nvSpPr>
        <p:spPr>
          <a:xfrm>
            <a:off x="3886200" y="3500735"/>
            <a:ext cx="1524000" cy="461665"/>
          </a:xfrm>
          <a:prstGeom prst="rect">
            <a:avLst/>
          </a:prstGeom>
          <a:noFill/>
        </p:spPr>
        <p:txBody>
          <a:bodyPr wrap="square" rtlCol="0">
            <a:spAutoFit/>
          </a:bodyPr>
          <a:lstStyle/>
          <a:p>
            <a:pPr algn="ctr"/>
            <a:r>
              <a:rPr lang="en-US" sz="1200" dirty="0" smtClean="0">
                <a:solidFill>
                  <a:schemeClr val="bg1"/>
                </a:solidFill>
                <a:latin typeface="+mj-lt"/>
              </a:rPr>
              <a:t>Assure Body Talc</a:t>
            </a:r>
          </a:p>
          <a:p>
            <a:pPr algn="ctr"/>
            <a:r>
              <a:rPr lang="en-US" sz="1200" dirty="0" smtClean="0">
                <a:solidFill>
                  <a:schemeClr val="bg1"/>
                </a:solidFill>
                <a:latin typeface="+mj-lt"/>
              </a:rPr>
              <a:t>for men &amp; women</a:t>
            </a:r>
            <a:endParaRPr lang="en-US" sz="1200" dirty="0">
              <a:solidFill>
                <a:schemeClr val="bg1"/>
              </a:solidFill>
              <a:latin typeface="+mj-lt"/>
            </a:endParaRPr>
          </a:p>
        </p:txBody>
      </p:sp>
      <p:sp>
        <p:nvSpPr>
          <p:cNvPr id="33" name="TextBox 32"/>
          <p:cNvSpPr txBox="1"/>
          <p:nvPr/>
        </p:nvSpPr>
        <p:spPr>
          <a:xfrm>
            <a:off x="685800" y="4140875"/>
            <a:ext cx="1981200" cy="1815882"/>
          </a:xfrm>
          <a:prstGeom prst="rect">
            <a:avLst/>
          </a:prstGeom>
          <a:noFill/>
        </p:spPr>
        <p:txBody>
          <a:bodyPr wrap="square" rtlCol="0">
            <a:spAutoFit/>
          </a:bodyPr>
          <a:lstStyle/>
          <a:p>
            <a:pPr algn="just">
              <a:tabLst>
                <a:tab pos="117475" algn="l"/>
              </a:tabLst>
            </a:pPr>
            <a:r>
              <a:rPr lang="en-US" sz="1400" dirty="0" smtClean="0">
                <a:latin typeface="+mj-lt"/>
              </a:rPr>
              <a:t>•Invigorating, refreshing 	fragrance.</a:t>
            </a:r>
          </a:p>
          <a:p>
            <a:pPr algn="just">
              <a:tabLst>
                <a:tab pos="117475" algn="l"/>
              </a:tabLst>
            </a:pPr>
            <a:r>
              <a:rPr lang="en-US" sz="1400" dirty="0" smtClean="0">
                <a:latin typeface="+mj-lt"/>
              </a:rPr>
              <a:t>•Unique anti-bacterial 	formula with natural 	extracts.</a:t>
            </a:r>
          </a:p>
          <a:p>
            <a:pPr algn="just">
              <a:tabLst>
                <a:tab pos="117475" algn="l"/>
              </a:tabLst>
            </a:pPr>
            <a:r>
              <a:rPr lang="en-US" sz="1400" dirty="0" smtClean="0">
                <a:latin typeface="+mj-lt"/>
              </a:rPr>
              <a:t>•All day long protection 	against perspiration 	and 	body </a:t>
            </a:r>
            <a:r>
              <a:rPr lang="en-US" sz="1400" dirty="0" err="1" smtClean="0">
                <a:latin typeface="+mj-lt"/>
              </a:rPr>
              <a:t>odour</a:t>
            </a:r>
            <a:r>
              <a:rPr lang="en-US" sz="1400" dirty="0" smtClean="0">
                <a:latin typeface="+mj-lt"/>
              </a:rPr>
              <a:t>. </a:t>
            </a:r>
            <a:endParaRPr lang="en-US" sz="1400" dirty="0">
              <a:latin typeface="+mj-lt"/>
            </a:endParaRPr>
          </a:p>
        </p:txBody>
      </p:sp>
      <p:sp>
        <p:nvSpPr>
          <p:cNvPr id="34" name="TextBox 33"/>
          <p:cNvSpPr txBox="1"/>
          <p:nvPr/>
        </p:nvSpPr>
        <p:spPr>
          <a:xfrm>
            <a:off x="3581400" y="4177605"/>
            <a:ext cx="1981200" cy="1384995"/>
          </a:xfrm>
          <a:prstGeom prst="rect">
            <a:avLst/>
          </a:prstGeom>
          <a:noFill/>
        </p:spPr>
        <p:txBody>
          <a:bodyPr wrap="square" rtlCol="0">
            <a:spAutoFit/>
          </a:bodyPr>
          <a:lstStyle/>
          <a:p>
            <a:pPr marL="114300" indent="-114300" algn="just">
              <a:buFont typeface="Arial" pitchFamily="34" charset="0"/>
              <a:buChar char="•"/>
              <a:tabLst>
                <a:tab pos="117475" algn="l"/>
              </a:tabLst>
            </a:pPr>
            <a:r>
              <a:rPr lang="en-US" sz="1400" dirty="0" smtClean="0">
                <a:latin typeface="+mj-lt"/>
              </a:rPr>
              <a:t>Refreshing fragrance </a:t>
            </a:r>
          </a:p>
          <a:p>
            <a:pPr marL="114300" indent="-114300" algn="just">
              <a:buFont typeface="Arial" pitchFamily="34" charset="0"/>
              <a:buChar char="•"/>
              <a:tabLst>
                <a:tab pos="117475" algn="l"/>
              </a:tabLst>
            </a:pPr>
            <a:r>
              <a:rPr lang="en-US" sz="1400" dirty="0" smtClean="0">
                <a:latin typeface="+mj-lt"/>
              </a:rPr>
              <a:t>Keeps body </a:t>
            </a:r>
            <a:r>
              <a:rPr lang="en-US" sz="1400" dirty="0" err="1" smtClean="0">
                <a:latin typeface="+mj-lt"/>
              </a:rPr>
              <a:t>odour</a:t>
            </a:r>
            <a:r>
              <a:rPr lang="en-US" sz="1400" dirty="0" smtClean="0">
                <a:latin typeface="+mj-lt"/>
              </a:rPr>
              <a:t> away</a:t>
            </a:r>
          </a:p>
          <a:p>
            <a:pPr marL="114300" indent="-114300" algn="just">
              <a:buFont typeface="Arial" pitchFamily="34" charset="0"/>
              <a:buChar char="•"/>
              <a:tabLst>
                <a:tab pos="117475" algn="l"/>
              </a:tabLst>
            </a:pPr>
            <a:r>
              <a:rPr lang="en-US" sz="1400" dirty="0" smtClean="0">
                <a:latin typeface="+mj-lt"/>
              </a:rPr>
              <a:t>Energizes the body</a:t>
            </a:r>
          </a:p>
          <a:p>
            <a:pPr marL="114300" indent="-114300" algn="just">
              <a:buFont typeface="Arial" pitchFamily="34" charset="0"/>
              <a:buChar char="•"/>
              <a:tabLst>
                <a:tab pos="117475" algn="l"/>
              </a:tabLst>
            </a:pPr>
            <a:r>
              <a:rPr lang="en-US" sz="1400" dirty="0" smtClean="0">
                <a:latin typeface="+mj-lt"/>
              </a:rPr>
              <a:t>For a fresh and active feeling.</a:t>
            </a:r>
            <a:endParaRPr lang="en-US" sz="1400" dirty="0">
              <a:latin typeface="+mj-lt"/>
            </a:endParaRPr>
          </a:p>
        </p:txBody>
      </p:sp>
      <p:sp>
        <p:nvSpPr>
          <p:cNvPr id="36" name="Rectangle 35"/>
          <p:cNvSpPr/>
          <p:nvPr/>
        </p:nvSpPr>
        <p:spPr>
          <a:xfrm>
            <a:off x="6324600" y="3276600"/>
            <a:ext cx="2057400" cy="83820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9" name="TextBox 38"/>
          <p:cNvSpPr txBox="1"/>
          <p:nvPr/>
        </p:nvSpPr>
        <p:spPr>
          <a:xfrm>
            <a:off x="6629400" y="3533001"/>
            <a:ext cx="1524000" cy="276999"/>
          </a:xfrm>
          <a:prstGeom prst="rect">
            <a:avLst/>
          </a:prstGeom>
          <a:noFill/>
        </p:spPr>
        <p:txBody>
          <a:bodyPr wrap="square" rtlCol="0">
            <a:spAutoFit/>
          </a:bodyPr>
          <a:lstStyle/>
          <a:p>
            <a:pPr algn="ctr"/>
            <a:r>
              <a:rPr lang="en-US" sz="1200" dirty="0" smtClean="0">
                <a:solidFill>
                  <a:schemeClr val="bg1"/>
                </a:solidFill>
                <a:latin typeface="+mj-lt"/>
              </a:rPr>
              <a:t>Assure Foot Cream</a:t>
            </a:r>
            <a:endParaRPr lang="en-US" sz="1200" dirty="0">
              <a:solidFill>
                <a:schemeClr val="bg1"/>
              </a:solidFill>
              <a:latin typeface="+mj-lt"/>
            </a:endParaRPr>
          </a:p>
        </p:txBody>
      </p:sp>
      <p:sp>
        <p:nvSpPr>
          <p:cNvPr id="4" name="Rectangle 3"/>
          <p:cNvSpPr/>
          <p:nvPr/>
        </p:nvSpPr>
        <p:spPr>
          <a:xfrm>
            <a:off x="6172200" y="4154031"/>
            <a:ext cx="2286000" cy="1815882"/>
          </a:xfrm>
          <a:prstGeom prst="rect">
            <a:avLst/>
          </a:prstGeom>
        </p:spPr>
        <p:txBody>
          <a:bodyPr wrap="square">
            <a:spAutoFit/>
          </a:bodyPr>
          <a:lstStyle/>
          <a:p>
            <a:pPr marL="285750" indent="-285750" algn="just">
              <a:buFont typeface="Arial"/>
              <a:buChar char="•"/>
            </a:pPr>
            <a:r>
              <a:rPr lang="en-US" sz="1400" dirty="0"/>
              <a:t>Nourishes and softens dry and rough </a:t>
            </a:r>
            <a:r>
              <a:rPr lang="en-US" sz="1400" dirty="0" smtClean="0"/>
              <a:t>feet. </a:t>
            </a:r>
            <a:endParaRPr lang="en-US" sz="1400" dirty="0"/>
          </a:p>
          <a:p>
            <a:pPr marL="285750" indent="-285750" algn="just">
              <a:buFont typeface="Arial"/>
              <a:buChar char="•"/>
            </a:pPr>
            <a:r>
              <a:rPr lang="en-US" sz="1400" dirty="0"/>
              <a:t>Enriched with extract of witch hazel and effective skin emollients, that hydrates dry and rough skin and locks moisture for longer </a:t>
            </a:r>
            <a:r>
              <a:rPr lang="en-US" sz="1400" dirty="0" smtClean="0"/>
              <a:t>time</a:t>
            </a:r>
            <a:endParaRPr lang="en-US" sz="1400" dirty="0"/>
          </a:p>
        </p:txBody>
      </p:sp>
      <p:pic>
        <p:nvPicPr>
          <p:cNvPr id="6" name="Picture 5" descr="Foot Cream.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77000" y="990600"/>
            <a:ext cx="1676400" cy="232237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1765</TotalTime>
  <Words>4397</Words>
  <Application>Microsoft Office PowerPoint</Application>
  <PresentationFormat>On-screen Show (4:3)</PresentationFormat>
  <Paragraphs>840</Paragraphs>
  <Slides>125</Slides>
  <Notes>7</Notes>
  <HiddenSlides>10</HiddenSlides>
  <MMClips>0</MMClips>
  <ScaleCrop>false</ScaleCrop>
  <HeadingPairs>
    <vt:vector size="4" baseType="variant">
      <vt:variant>
        <vt:lpstr>Theme</vt:lpstr>
      </vt:variant>
      <vt:variant>
        <vt:i4>6</vt:i4>
      </vt:variant>
      <vt:variant>
        <vt:lpstr>Slide Titles</vt:lpstr>
      </vt:variant>
      <vt:variant>
        <vt:i4>125</vt:i4>
      </vt:variant>
    </vt:vector>
  </HeadingPairs>
  <TitlesOfParts>
    <vt:vector size="131" baseType="lpstr">
      <vt:lpstr>Office Theme</vt:lpstr>
      <vt:lpstr>1_Office Theme</vt:lpstr>
      <vt:lpstr>3_Office Theme</vt:lpstr>
      <vt:lpstr>2_Office Theme</vt:lpstr>
      <vt:lpstr>4_Office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Member of IDSA</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CARDIOVASCULAR  HEALTH</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Indoor Air Pollution</vt:lpstr>
      <vt:lpstr>Indoor Air Pollution – Poses a huge risk to health</vt:lpstr>
      <vt:lpstr>How                                 Air Purifier works</vt:lpstr>
      <vt:lpstr>Slide 65</vt:lpstr>
      <vt:lpstr>Slide 66</vt:lpstr>
      <vt:lpstr>Slide 67</vt:lpstr>
      <vt:lpstr>Benefits</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Dentassure Toothpaste</vt:lpstr>
      <vt:lpstr>Slide 86</vt:lpstr>
      <vt:lpstr>Dentassure Toothbrush</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About Skin Formula 9</vt:lpstr>
      <vt:lpstr>Slide 103</vt:lpstr>
      <vt:lpstr>Complete Range</vt:lpstr>
      <vt:lpstr>Slide 105</vt:lpstr>
      <vt:lpstr>Slide 106</vt:lpstr>
      <vt:lpstr>Colour Cosmetics Market</vt:lpstr>
      <vt:lpstr>Slide 108</vt:lpstr>
      <vt:lpstr>Slide 109</vt:lpstr>
      <vt:lpstr>Slide 110</vt:lpstr>
      <vt:lpstr>Product Portfolio</vt:lpstr>
      <vt:lpstr>Slide 112</vt:lpstr>
      <vt:lpstr>Slide 113</vt:lpstr>
      <vt:lpstr>Slide 114</vt:lpstr>
      <vt:lpstr>Slide 115</vt:lpstr>
      <vt:lpstr>Mistral Tester stands</vt:lpstr>
      <vt:lpstr>The store will be branded with Mistral of Milan theme, with a Beauty Advisor to help customers explore shades and assisting them in product selection and purchase. </vt:lpstr>
      <vt:lpstr>Slide 118</vt:lpstr>
      <vt:lpstr>Slide 119</vt:lpstr>
      <vt:lpstr>Slide 120</vt:lpstr>
      <vt:lpstr>Benefits</vt:lpstr>
      <vt:lpstr>Slide 122</vt:lpstr>
      <vt:lpstr>Slide 123</vt:lpstr>
      <vt:lpstr>Slide 124</vt:lpstr>
      <vt:lpstr>For Details Please Contact: Chanakya Sharma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cosmicpc</dc:creator>
  <cp:lastModifiedBy>admin</cp:lastModifiedBy>
  <cp:revision>129</cp:revision>
  <dcterms:created xsi:type="dcterms:W3CDTF">2013-06-03T11:01:39Z</dcterms:created>
  <dcterms:modified xsi:type="dcterms:W3CDTF">2016-07-29T04:53:15Z</dcterms:modified>
</cp:coreProperties>
</file>