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3" r:id="rId3"/>
    <p:sldId id="257" r:id="rId4"/>
    <p:sldId id="273" r:id="rId5"/>
    <p:sldId id="274" r:id="rId6"/>
    <p:sldId id="258" r:id="rId7"/>
    <p:sldId id="260" r:id="rId8"/>
    <p:sldId id="261" r:id="rId9"/>
    <p:sldId id="262" r:id="rId10"/>
    <p:sldId id="289" r:id="rId11"/>
    <p:sldId id="263" r:id="rId12"/>
    <p:sldId id="288" r:id="rId13"/>
    <p:sldId id="264" r:id="rId14"/>
    <p:sldId id="287" r:id="rId15"/>
    <p:sldId id="290" r:id="rId16"/>
    <p:sldId id="259" r:id="rId17"/>
    <p:sldId id="265" r:id="rId18"/>
    <p:sldId id="266" r:id="rId19"/>
    <p:sldId id="275" r:id="rId20"/>
    <p:sldId id="280" r:id="rId21"/>
    <p:sldId id="291" r:id="rId22"/>
    <p:sldId id="282" r:id="rId23"/>
    <p:sldId id="269" r:id="rId24"/>
    <p:sldId id="268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6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8650E-28CC-494F-B9C8-E968E895544D}" type="datetimeFigureOut">
              <a:rPr lang="en-US" smtClean="0"/>
              <a:t>15-Nov-17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4CCF9-DB0B-4383-9723-924AC8DD7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4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93FBA-7B6E-4E03-8644-F7175D81AB6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23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2913" y="849313"/>
            <a:ext cx="5665788" cy="4249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D94F-AF22-495C-9F82-E46C80FECB3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3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42913" y="849313"/>
            <a:ext cx="5665788" cy="4249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D94F-AF22-495C-9F82-E46C80FECB3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4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9E9-5C18-4E5B-BB99-8F41F5B688FC}" type="datetime1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8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40F5-EBE7-4717-9DBA-63428F3663F6}" type="datetime1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8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7ED0-C1F5-4ECE-99EA-0527B9349945}" type="datetime1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3CA7-1780-4313-9CCF-C75801C74DA5}" type="datetime1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4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0A56-5FD2-4A4F-A88F-937AA9A3A61C}" type="datetime1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4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03E8-A803-4707-A8A9-79CD73009F39}" type="datetime1">
              <a:rPr lang="en-US" smtClean="0"/>
              <a:t>15-Nov-17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5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5D519-DFB5-4BE7-BF6A-2B22CDB4DF13}" type="datetime1">
              <a:rPr lang="en-US" smtClean="0"/>
              <a:t>15-Nov-17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4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9FF8-576F-4912-8CBF-4F9637DEAFFD}" type="datetime1">
              <a:rPr lang="en-US" smtClean="0"/>
              <a:t>15-Nov-17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7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45A-B117-4B4A-8AEB-5F2F6142E8A4}" type="datetime1">
              <a:rPr lang="en-US" smtClean="0"/>
              <a:t>15-Nov-17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43FC-E4A4-4B0E-8259-8AF9C171FE26}" type="datetime1">
              <a:rPr lang="en-US" smtClean="0"/>
              <a:t>15-Nov-17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8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1378-B14E-43A5-A450-743295D73FAB}" type="datetime1">
              <a:rPr lang="en-US" smtClean="0"/>
              <a:t>15-Nov-17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6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2FE6-9B72-4AEE-9D60-91986CD1BBC3}" type="datetime1">
              <a:rPr lang="en-US" smtClean="0"/>
              <a:t>15-Nov-17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75881-BB66-45AA-A5B5-5FC8E38D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en.wikipedia.org/wiki/Sanofi&amp;ei=8mxjVPmHBIGrgwTBloDACQ&amp;bvm=bv.79189006,d.cWc&amp;psig=AFQjCNFQRkllbh0w72ZRCevkNPETIAETfw&amp;ust=141588849361316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hyperlink" Target="http://www.google.co.il/url?sa=i&amp;rct=j&amp;q=&amp;esrc=s&amp;source=images&amp;cd=&amp;cad=rja&amp;uact=8&amp;ved=0CAcQjRw&amp;url=http://news.cision.com/twinlab/i/twinlab-logo,g105846&amp;ei=k25jVMjYH-rfsATs1oC4Bg&amp;bvm=bv.79189006,d.cWc&amp;psig=AFQjCNFjB7IHtZzOmGz4QzmJD94I5q_F1g&amp;ust=141588890975763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en.wikipedia.org/wiki/Sanofi&amp;ei=8mxjVPmHBIGrgwTBloDACQ&amp;bvm=bv.79189006,d.cWc&amp;psig=AFQjCNFQRkllbh0w72ZRCevkNPETIAETfw&amp;ust=141588849361316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hyperlink" Target="http://www.google.co.il/url?sa=i&amp;rct=j&amp;q=&amp;esrc=s&amp;source=images&amp;cd=&amp;cad=rja&amp;uact=8&amp;ved=0CAcQjRw&amp;url=http://news.cision.com/twinlab/i/twinlab-logo,g105846&amp;ei=k25jVMjYH-rfsATs1oC4Bg&amp;bvm=bv.79189006,d.cWc&amp;psig=AFQjCNFjB7IHtZzOmGz4QzmJD94I5q_F1g&amp;ust=141588890975763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imak\Downloads\Untitled design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1600"/>
            <a:ext cx="7772400" cy="13716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Bodoni MT" pitchFamily="18" charset="0"/>
                <a:ea typeface="Batang" pitchFamily="18" charset="-127"/>
              </a:rPr>
              <a:t>Krill Oil</a:t>
            </a:r>
            <a:endParaRPr lang="en-US" sz="9600" b="1" dirty="0">
              <a:solidFill>
                <a:schemeClr val="bg1"/>
              </a:solidFill>
              <a:latin typeface="Bodoni MT" pitchFamily="18" charset="0"/>
              <a:ea typeface="Batang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819660" cy="181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758" y="228600"/>
            <a:ext cx="6628642" cy="1353502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latin typeface="Bodoni MT" pitchFamily="18" charset="0"/>
              </a:rPr>
              <a:t>Benefits of Omega-3 are from </a:t>
            </a:r>
            <a:br>
              <a:rPr lang="en-US" sz="4000" dirty="0" smtClean="0">
                <a:solidFill>
                  <a:schemeClr val="bg1"/>
                </a:solidFill>
                <a:latin typeface="Bodoni MT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Bodoni MT" pitchFamily="18" charset="0"/>
              </a:rPr>
              <a:t>Infancy </a:t>
            </a:r>
            <a:r>
              <a:rPr lang="en-US" sz="4000" b="0" dirty="0">
                <a:solidFill>
                  <a:schemeClr val="bg1"/>
                </a:solidFill>
                <a:latin typeface="Bodoni MT" pitchFamily="18" charset="0"/>
              </a:rPr>
              <a:t>to Old Age</a:t>
            </a:r>
            <a:endParaRPr lang="he-IL" sz="4000" dirty="0">
              <a:solidFill>
                <a:schemeClr val="bg1"/>
              </a:solidFill>
              <a:latin typeface="Bodoni MT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38200" y="1600200"/>
            <a:ext cx="7848600" cy="5257800"/>
            <a:chOff x="2464577" y="2460728"/>
            <a:chExt cx="5688823" cy="3635272"/>
          </a:xfrm>
        </p:grpSpPr>
        <p:sp>
          <p:nvSpPr>
            <p:cNvPr id="5" name="צורה חופשית 42"/>
            <p:cNvSpPr/>
            <p:nvPr/>
          </p:nvSpPr>
          <p:spPr>
            <a:xfrm rot="5400000">
              <a:off x="3498223" y="4351944"/>
              <a:ext cx="1603056" cy="1367460"/>
            </a:xfrm>
            <a:custGeom>
              <a:avLst/>
              <a:gdLst>
                <a:gd name="connsiteX0" fmla="*/ 1536764 w 1536764"/>
                <a:gd name="connsiteY0" fmla="*/ 0 h 1310911"/>
                <a:gd name="connsiteX1" fmla="*/ 1536397 w 1536764"/>
                <a:gd name="connsiteY1" fmla="*/ 7275 h 1310911"/>
                <a:gd name="connsiteX2" fmla="*/ 91787 w 1536764"/>
                <a:gd name="connsiteY2" fmla="*/ 1310911 h 1310911"/>
                <a:gd name="connsiteX3" fmla="*/ 0 w 1536764"/>
                <a:gd name="connsiteY3" fmla="*/ 1306276 h 1310911"/>
                <a:gd name="connsiteX4" fmla="*/ 19285 w 1536764"/>
                <a:gd name="connsiteY4" fmla="*/ 1134469 h 1310911"/>
                <a:gd name="connsiteX5" fmla="*/ 100132 w 1536764"/>
                <a:gd name="connsiteY5" fmla="*/ 1138551 h 1310911"/>
                <a:gd name="connsiteX6" fmla="*/ 1356804 w 1536764"/>
                <a:gd name="connsiteY6" fmla="*/ 114335 h 1310911"/>
                <a:gd name="connsiteX7" fmla="*/ 1371564 w 1536764"/>
                <a:gd name="connsiteY7" fmla="*/ 17622 h 131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6764" h="1310911">
                  <a:moveTo>
                    <a:pt x="1536764" y="0"/>
                  </a:moveTo>
                  <a:lnTo>
                    <a:pt x="1536397" y="7275"/>
                  </a:lnTo>
                  <a:cubicBezTo>
                    <a:pt x="1462035" y="739508"/>
                    <a:pt x="843641" y="1310911"/>
                    <a:pt x="91787" y="1310911"/>
                  </a:cubicBezTo>
                  <a:lnTo>
                    <a:pt x="0" y="1306276"/>
                  </a:lnTo>
                  <a:lnTo>
                    <a:pt x="19285" y="1134469"/>
                  </a:lnTo>
                  <a:lnTo>
                    <a:pt x="100132" y="1138551"/>
                  </a:lnTo>
                  <a:cubicBezTo>
                    <a:pt x="720011" y="1138551"/>
                    <a:pt x="1237194" y="698854"/>
                    <a:pt x="1356804" y="114335"/>
                  </a:cubicBezTo>
                  <a:lnTo>
                    <a:pt x="1371564" y="17622"/>
                  </a:lnTo>
                  <a:close/>
                </a:path>
              </a:pathLst>
            </a:custGeom>
            <a:solidFill>
              <a:srgbClr val="D37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צורה חופשית 43"/>
            <p:cNvSpPr/>
            <p:nvPr/>
          </p:nvSpPr>
          <p:spPr>
            <a:xfrm rot="10800000">
              <a:off x="3613217" y="2785516"/>
              <a:ext cx="1603056" cy="1367461"/>
            </a:xfrm>
            <a:custGeom>
              <a:avLst/>
              <a:gdLst>
                <a:gd name="connsiteX0" fmla="*/ 1536764 w 1536764"/>
                <a:gd name="connsiteY0" fmla="*/ 0 h 1310911"/>
                <a:gd name="connsiteX1" fmla="*/ 1536397 w 1536764"/>
                <a:gd name="connsiteY1" fmla="*/ 7275 h 1310911"/>
                <a:gd name="connsiteX2" fmla="*/ 91787 w 1536764"/>
                <a:gd name="connsiteY2" fmla="*/ 1310911 h 1310911"/>
                <a:gd name="connsiteX3" fmla="*/ 0 w 1536764"/>
                <a:gd name="connsiteY3" fmla="*/ 1306276 h 1310911"/>
                <a:gd name="connsiteX4" fmla="*/ 19285 w 1536764"/>
                <a:gd name="connsiteY4" fmla="*/ 1134469 h 1310911"/>
                <a:gd name="connsiteX5" fmla="*/ 100132 w 1536764"/>
                <a:gd name="connsiteY5" fmla="*/ 1138551 h 1310911"/>
                <a:gd name="connsiteX6" fmla="*/ 1356804 w 1536764"/>
                <a:gd name="connsiteY6" fmla="*/ 114335 h 1310911"/>
                <a:gd name="connsiteX7" fmla="*/ 1371564 w 1536764"/>
                <a:gd name="connsiteY7" fmla="*/ 17622 h 131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6764" h="1310911">
                  <a:moveTo>
                    <a:pt x="1536764" y="0"/>
                  </a:moveTo>
                  <a:lnTo>
                    <a:pt x="1536397" y="7275"/>
                  </a:lnTo>
                  <a:cubicBezTo>
                    <a:pt x="1462035" y="739508"/>
                    <a:pt x="843641" y="1310911"/>
                    <a:pt x="91787" y="1310911"/>
                  </a:cubicBezTo>
                  <a:lnTo>
                    <a:pt x="0" y="1306276"/>
                  </a:lnTo>
                  <a:lnTo>
                    <a:pt x="19285" y="1134469"/>
                  </a:lnTo>
                  <a:lnTo>
                    <a:pt x="100132" y="1138551"/>
                  </a:lnTo>
                  <a:cubicBezTo>
                    <a:pt x="720011" y="1138551"/>
                    <a:pt x="1237194" y="698854"/>
                    <a:pt x="1356804" y="114335"/>
                  </a:cubicBezTo>
                  <a:lnTo>
                    <a:pt x="1371564" y="1762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צורה חופשית 44"/>
            <p:cNvSpPr/>
            <p:nvPr/>
          </p:nvSpPr>
          <p:spPr>
            <a:xfrm rot="15602692">
              <a:off x="4999002" y="2765247"/>
              <a:ext cx="1603056" cy="1367460"/>
            </a:xfrm>
            <a:custGeom>
              <a:avLst/>
              <a:gdLst>
                <a:gd name="connsiteX0" fmla="*/ 1536764 w 1536764"/>
                <a:gd name="connsiteY0" fmla="*/ 0 h 1310911"/>
                <a:gd name="connsiteX1" fmla="*/ 1536397 w 1536764"/>
                <a:gd name="connsiteY1" fmla="*/ 7275 h 1310911"/>
                <a:gd name="connsiteX2" fmla="*/ 91787 w 1536764"/>
                <a:gd name="connsiteY2" fmla="*/ 1310911 h 1310911"/>
                <a:gd name="connsiteX3" fmla="*/ 0 w 1536764"/>
                <a:gd name="connsiteY3" fmla="*/ 1306276 h 1310911"/>
                <a:gd name="connsiteX4" fmla="*/ 19285 w 1536764"/>
                <a:gd name="connsiteY4" fmla="*/ 1134469 h 1310911"/>
                <a:gd name="connsiteX5" fmla="*/ 100132 w 1536764"/>
                <a:gd name="connsiteY5" fmla="*/ 1138551 h 1310911"/>
                <a:gd name="connsiteX6" fmla="*/ 1356804 w 1536764"/>
                <a:gd name="connsiteY6" fmla="*/ 114335 h 1310911"/>
                <a:gd name="connsiteX7" fmla="*/ 1371564 w 1536764"/>
                <a:gd name="connsiteY7" fmla="*/ 17622 h 131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6764" h="1310911">
                  <a:moveTo>
                    <a:pt x="1536764" y="0"/>
                  </a:moveTo>
                  <a:lnTo>
                    <a:pt x="1536397" y="7275"/>
                  </a:lnTo>
                  <a:cubicBezTo>
                    <a:pt x="1462035" y="739508"/>
                    <a:pt x="843641" y="1310911"/>
                    <a:pt x="91787" y="1310911"/>
                  </a:cubicBezTo>
                  <a:lnTo>
                    <a:pt x="0" y="1306276"/>
                  </a:lnTo>
                  <a:lnTo>
                    <a:pt x="19285" y="1134469"/>
                  </a:lnTo>
                  <a:lnTo>
                    <a:pt x="100132" y="1138551"/>
                  </a:lnTo>
                  <a:cubicBezTo>
                    <a:pt x="720011" y="1138551"/>
                    <a:pt x="1237194" y="698854"/>
                    <a:pt x="1356804" y="114335"/>
                  </a:cubicBezTo>
                  <a:lnTo>
                    <a:pt x="1371564" y="17622"/>
                  </a:lnTo>
                  <a:close/>
                </a:path>
              </a:pathLst>
            </a:custGeom>
            <a:solidFill>
              <a:srgbClr val="951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צורה חופשית 41"/>
            <p:cNvSpPr/>
            <p:nvPr/>
          </p:nvSpPr>
          <p:spPr>
            <a:xfrm>
              <a:off x="5024127" y="4450662"/>
              <a:ext cx="1603056" cy="1367461"/>
            </a:xfrm>
            <a:custGeom>
              <a:avLst/>
              <a:gdLst>
                <a:gd name="connsiteX0" fmla="*/ 1536764 w 1536764"/>
                <a:gd name="connsiteY0" fmla="*/ 0 h 1310911"/>
                <a:gd name="connsiteX1" fmla="*/ 1536397 w 1536764"/>
                <a:gd name="connsiteY1" fmla="*/ 7275 h 1310911"/>
                <a:gd name="connsiteX2" fmla="*/ 91787 w 1536764"/>
                <a:gd name="connsiteY2" fmla="*/ 1310911 h 1310911"/>
                <a:gd name="connsiteX3" fmla="*/ 0 w 1536764"/>
                <a:gd name="connsiteY3" fmla="*/ 1306276 h 1310911"/>
                <a:gd name="connsiteX4" fmla="*/ 19285 w 1536764"/>
                <a:gd name="connsiteY4" fmla="*/ 1134469 h 1310911"/>
                <a:gd name="connsiteX5" fmla="*/ 100132 w 1536764"/>
                <a:gd name="connsiteY5" fmla="*/ 1138551 h 1310911"/>
                <a:gd name="connsiteX6" fmla="*/ 1356804 w 1536764"/>
                <a:gd name="connsiteY6" fmla="*/ 114335 h 1310911"/>
                <a:gd name="connsiteX7" fmla="*/ 1371564 w 1536764"/>
                <a:gd name="connsiteY7" fmla="*/ 17622 h 131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6764" h="1310911">
                  <a:moveTo>
                    <a:pt x="1536764" y="0"/>
                  </a:moveTo>
                  <a:lnTo>
                    <a:pt x="1536397" y="7275"/>
                  </a:lnTo>
                  <a:cubicBezTo>
                    <a:pt x="1462035" y="739508"/>
                    <a:pt x="843641" y="1310911"/>
                    <a:pt x="91787" y="1310911"/>
                  </a:cubicBezTo>
                  <a:lnTo>
                    <a:pt x="0" y="1306276"/>
                  </a:lnTo>
                  <a:lnTo>
                    <a:pt x="19285" y="1134469"/>
                  </a:lnTo>
                  <a:lnTo>
                    <a:pt x="100132" y="1138551"/>
                  </a:lnTo>
                  <a:cubicBezTo>
                    <a:pt x="720011" y="1138551"/>
                    <a:pt x="1237194" y="698854"/>
                    <a:pt x="1356804" y="114335"/>
                  </a:cubicBezTo>
                  <a:lnTo>
                    <a:pt x="1371564" y="17622"/>
                  </a:lnTo>
                  <a:close/>
                </a:path>
              </a:pathLst>
            </a:custGeom>
            <a:solidFill>
              <a:srgbClr val="489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26" descr="F:\DATABASE\## CD BANK\science &amp; healthcare\Laboratory\1.jpg"/>
            <p:cNvSpPr/>
            <p:nvPr/>
          </p:nvSpPr>
          <p:spPr>
            <a:xfrm>
              <a:off x="3741956" y="2926490"/>
              <a:ext cx="2745671" cy="2745672"/>
            </a:xfrm>
            <a:prstGeom prst="ellipse">
              <a:avLst/>
            </a:prstGeom>
            <a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5715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אליפסה 6"/>
            <p:cNvSpPr/>
            <p:nvPr/>
          </p:nvSpPr>
          <p:spPr>
            <a:xfrm>
              <a:off x="4698178" y="2460728"/>
              <a:ext cx="793313" cy="793313"/>
            </a:xfrm>
            <a:prstGeom prst="ellipse">
              <a:avLst/>
            </a:prstGeom>
            <a:solidFill>
              <a:srgbClr val="951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אליפסה 29"/>
            <p:cNvSpPr/>
            <p:nvPr/>
          </p:nvSpPr>
          <p:spPr>
            <a:xfrm>
              <a:off x="4698178" y="5302687"/>
              <a:ext cx="793313" cy="793313"/>
            </a:xfrm>
            <a:prstGeom prst="ellipse">
              <a:avLst/>
            </a:prstGeom>
            <a:solidFill>
              <a:srgbClr val="D37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אליפסה 31"/>
            <p:cNvSpPr/>
            <p:nvPr/>
          </p:nvSpPr>
          <p:spPr>
            <a:xfrm>
              <a:off x="6149593" y="3906719"/>
              <a:ext cx="793313" cy="793313"/>
            </a:xfrm>
            <a:prstGeom prst="ellipse">
              <a:avLst/>
            </a:prstGeom>
            <a:solidFill>
              <a:srgbClr val="489E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אליפסה 32"/>
            <p:cNvSpPr/>
            <p:nvPr/>
          </p:nvSpPr>
          <p:spPr>
            <a:xfrm>
              <a:off x="3306253" y="3906719"/>
              <a:ext cx="793313" cy="793313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33"/>
            <p:cNvSpPr/>
            <p:nvPr/>
          </p:nvSpPr>
          <p:spPr>
            <a:xfrm>
              <a:off x="5447714" y="2500900"/>
              <a:ext cx="856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9A084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Infants</a:t>
              </a:r>
            </a:p>
          </p:txBody>
        </p:sp>
        <p:sp>
          <p:nvSpPr>
            <p:cNvPr id="15" name="מלבן 34"/>
            <p:cNvSpPr/>
            <p:nvPr/>
          </p:nvSpPr>
          <p:spPr>
            <a:xfrm>
              <a:off x="7001738" y="4137109"/>
              <a:ext cx="11516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60B67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Teenagers</a:t>
              </a:r>
            </a:p>
          </p:txBody>
        </p:sp>
        <p:sp>
          <p:nvSpPr>
            <p:cNvPr id="16" name="מלבן 35"/>
            <p:cNvSpPr/>
            <p:nvPr/>
          </p:nvSpPr>
          <p:spPr>
            <a:xfrm>
              <a:off x="3990716" y="5753330"/>
              <a:ext cx="8066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D37037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Adults</a:t>
              </a:r>
            </a:p>
          </p:txBody>
        </p:sp>
        <p:sp>
          <p:nvSpPr>
            <p:cNvPr id="17" name="מלבן 36"/>
            <p:cNvSpPr/>
            <p:nvPr/>
          </p:nvSpPr>
          <p:spPr>
            <a:xfrm>
              <a:off x="2464577" y="4137109"/>
              <a:ext cx="8896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Seniors</a:t>
              </a:r>
            </a:p>
          </p:txBody>
        </p:sp>
        <p:pic>
          <p:nvPicPr>
            <p:cNvPr id="18" name="תמונה 9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2614" y="2583437"/>
              <a:ext cx="400074" cy="523174"/>
            </a:xfrm>
            <a:prstGeom prst="rect">
              <a:avLst/>
            </a:prstGeom>
          </p:spPr>
        </p:pic>
        <p:pic>
          <p:nvPicPr>
            <p:cNvPr id="19" name="תמונה 10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6357" y="4021701"/>
              <a:ext cx="334588" cy="573580"/>
            </a:xfrm>
            <a:prstGeom prst="rect">
              <a:avLst/>
            </a:prstGeom>
          </p:spPr>
        </p:pic>
        <p:pic>
          <p:nvPicPr>
            <p:cNvPr id="20" name="תמונה 11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4521" y="4000024"/>
              <a:ext cx="340496" cy="592551"/>
            </a:xfrm>
            <a:prstGeom prst="rect">
              <a:avLst/>
            </a:prstGeom>
          </p:spPr>
        </p:pic>
        <p:pic>
          <p:nvPicPr>
            <p:cNvPr id="21" name="תמונה 12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8721" y="5359019"/>
              <a:ext cx="293382" cy="680647"/>
            </a:xfrm>
            <a:prstGeom prst="rect">
              <a:avLst/>
            </a:prstGeom>
          </p:spPr>
        </p:pic>
        <p:sp>
          <p:nvSpPr>
            <p:cNvPr id="22" name="משולש שווה שוקיים 50"/>
            <p:cNvSpPr/>
            <p:nvPr/>
          </p:nvSpPr>
          <p:spPr>
            <a:xfrm rot="8291528">
              <a:off x="6016150" y="3207002"/>
              <a:ext cx="394274" cy="339891"/>
            </a:xfrm>
            <a:prstGeom prst="triangle">
              <a:avLst/>
            </a:prstGeom>
            <a:solidFill>
              <a:srgbClr val="95184D"/>
            </a:solidFill>
            <a:ln>
              <a:solidFill>
                <a:schemeClr val="bg1"/>
              </a:solidFill>
            </a:ln>
            <a:effectLst>
              <a:outerShdw blurRad="50800" dist="88900" dir="3300000" sx="96000" sy="96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משולש שווה שוקיים 51"/>
            <p:cNvSpPr/>
            <p:nvPr/>
          </p:nvSpPr>
          <p:spPr>
            <a:xfrm rot="13500000">
              <a:off x="5902715" y="5172861"/>
              <a:ext cx="394274" cy="339891"/>
            </a:xfrm>
            <a:prstGeom prst="triangle">
              <a:avLst/>
            </a:prstGeom>
            <a:solidFill>
              <a:srgbClr val="489E5C"/>
            </a:solidFill>
            <a:ln>
              <a:solidFill>
                <a:schemeClr val="bg1"/>
              </a:solidFill>
            </a:ln>
            <a:effectLst>
              <a:outerShdw blurRad="50800" dist="88900" dir="8100000" sx="96000" sy="96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משולש שווה שוקיים 52"/>
            <p:cNvSpPr/>
            <p:nvPr/>
          </p:nvSpPr>
          <p:spPr>
            <a:xfrm rot="18900000">
              <a:off x="3870340" y="5111199"/>
              <a:ext cx="394274" cy="339891"/>
            </a:xfrm>
            <a:prstGeom prst="triangle">
              <a:avLst/>
            </a:prstGeom>
            <a:solidFill>
              <a:srgbClr val="D37037"/>
            </a:solidFill>
            <a:ln>
              <a:solidFill>
                <a:schemeClr val="bg1"/>
              </a:solidFill>
            </a:ln>
            <a:effectLst>
              <a:outerShdw blurRad="50800" dist="88900" dir="13800000" sx="96000" sy="96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משולש שווה שוקיים 54"/>
            <p:cNvSpPr/>
            <p:nvPr/>
          </p:nvSpPr>
          <p:spPr>
            <a:xfrm rot="2700000">
              <a:off x="3918695" y="3108236"/>
              <a:ext cx="394274" cy="339891"/>
            </a:xfrm>
            <a:prstGeom prst="triangle">
              <a:avLst/>
            </a:prstGeom>
            <a:solidFill>
              <a:srgbClr val="A6A6A6"/>
            </a:solidFill>
            <a:ln>
              <a:solidFill>
                <a:schemeClr val="bg1"/>
              </a:solidFill>
            </a:ln>
            <a:effectLst>
              <a:outerShdw blurRad="50800" dist="88900" dir="19200000" sx="96000" sy="96000" algn="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Arc 25"/>
            <p:cNvSpPr/>
            <p:nvPr/>
          </p:nvSpPr>
          <p:spPr>
            <a:xfrm>
              <a:off x="3675200" y="2860436"/>
              <a:ext cx="2884982" cy="2884982"/>
            </a:xfrm>
            <a:prstGeom prst="arc">
              <a:avLst>
                <a:gd name="adj1" fmla="val 16977612"/>
                <a:gd name="adj2" fmla="val 18964370"/>
              </a:avLst>
            </a:prstGeom>
            <a:noFill/>
            <a:ln w="155575">
              <a:solidFill>
                <a:srgbClr val="9A08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3675200" y="2860436"/>
              <a:ext cx="2884982" cy="2884982"/>
            </a:xfrm>
            <a:prstGeom prst="arc">
              <a:avLst>
                <a:gd name="adj1" fmla="val 800984"/>
                <a:gd name="adj2" fmla="val 2566995"/>
              </a:avLst>
            </a:prstGeom>
            <a:noFill/>
            <a:ln w="155575">
              <a:solidFill>
                <a:srgbClr val="489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>
              <a:off x="3675200" y="2867751"/>
              <a:ext cx="2884982" cy="2884982"/>
            </a:xfrm>
            <a:prstGeom prst="arc">
              <a:avLst>
                <a:gd name="adj1" fmla="val 6108989"/>
                <a:gd name="adj2" fmla="val 8017764"/>
              </a:avLst>
            </a:prstGeom>
            <a:noFill/>
            <a:ln w="155575">
              <a:solidFill>
                <a:srgbClr val="D37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>
              <a:off x="3667885" y="2867751"/>
              <a:ext cx="2884982" cy="2884982"/>
            </a:xfrm>
            <a:prstGeom prst="arc">
              <a:avLst>
                <a:gd name="adj1" fmla="val 11685913"/>
                <a:gd name="adj2" fmla="val 13302343"/>
              </a:avLst>
            </a:prstGeom>
            <a:noFill/>
            <a:ln w="155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3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42" y="4432479"/>
            <a:ext cx="303570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061451" cy="1143000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Bodoni MT" pitchFamily="18" charset="0"/>
              </a:rPr>
              <a:t>Benefits of </a:t>
            </a:r>
            <a:r>
              <a:rPr lang="en-US" sz="4800" dirty="0" err="1" smtClean="0">
                <a:solidFill>
                  <a:schemeClr val="bg1"/>
                </a:solidFill>
                <a:latin typeface="Bodoni MT" pitchFamily="18" charset="0"/>
              </a:rPr>
              <a:t>Astaxanthin</a:t>
            </a:r>
            <a:endParaRPr lang="en-US" sz="48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30007"/>
            <a:ext cx="8686800" cy="2765793"/>
          </a:xfrm>
        </p:spPr>
        <p:txBody>
          <a:bodyPr>
            <a:normAutofit/>
          </a:bodyPr>
          <a:lstStyle/>
          <a:p>
            <a:pPr marL="274320" indent="-274320"/>
            <a:r>
              <a:rPr lang="en-US" sz="2400" dirty="0" err="1" smtClean="0"/>
              <a:t>Astaxanthin</a:t>
            </a:r>
            <a:r>
              <a:rPr lang="en-US" sz="2400" dirty="0" smtClean="0"/>
              <a:t> is a reddish colored pigment found in marine animals like salmon, lobster, shrimp and krill</a:t>
            </a:r>
          </a:p>
          <a:p>
            <a:pPr marL="274320" indent="-274320"/>
            <a:r>
              <a:rPr lang="en-US" sz="2400" dirty="0"/>
              <a:t>Often called "the king of the carotenoids," </a:t>
            </a:r>
            <a:r>
              <a:rPr lang="en-US" sz="2400" dirty="0" err="1"/>
              <a:t>astaxanthin</a:t>
            </a:r>
            <a:r>
              <a:rPr lang="en-US" sz="2400" dirty="0"/>
              <a:t> is 10 to 100 times more powerful than other carotenoids like beta-carotene and </a:t>
            </a:r>
            <a:r>
              <a:rPr lang="en-US" sz="2400" dirty="0" smtClean="0"/>
              <a:t>lycopene found in vegetarian sources like carrots, tomato 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727811"/>
            <a:ext cx="59565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/>
              <a:t>Astaxanthin</a:t>
            </a:r>
            <a:r>
              <a:rPr lang="en-US" sz="2400" dirty="0"/>
              <a:t> has powerful UV-blocking properties and protects from sun-related damage</a:t>
            </a:r>
          </a:p>
          <a:p>
            <a:pPr marL="274320" indent="-27432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has shown to help improve skin moisture levels, elasticity, and smoothness and in reducing wrinkles</a:t>
            </a:r>
          </a:p>
          <a:p>
            <a:pPr marL="274320" indent="-27432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It also supports heart health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E5075881-BB66-45AA-A5B5-5FC8E38DCF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934200" cy="1143000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Bodoni MT" pitchFamily="18" charset="0"/>
              </a:rPr>
              <a:t>Benefits of Phospholipids</a:t>
            </a:r>
            <a:endParaRPr lang="en-US" sz="48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7150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Phospholipids are lipid-protein complexes that bind together to form </a:t>
            </a:r>
            <a:r>
              <a:rPr lang="en-US" sz="2000" dirty="0" smtClean="0"/>
              <a:t>the cell membrane </a:t>
            </a:r>
            <a:r>
              <a:rPr lang="en-US" sz="2000" dirty="0"/>
              <a:t>or “skin” that surrounds every living cell in the </a:t>
            </a:r>
            <a:r>
              <a:rPr lang="en-US" sz="2000" dirty="0" smtClean="0"/>
              <a:t>body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Phospholipids </a:t>
            </a:r>
            <a:r>
              <a:rPr lang="en-US" sz="2000" dirty="0"/>
              <a:t>are among the most </a:t>
            </a:r>
            <a:r>
              <a:rPr lang="en-US" sz="2000" i="1" dirty="0"/>
              <a:t>plentiful</a:t>
            </a:r>
            <a:r>
              <a:rPr lang="en-US" sz="2000" dirty="0"/>
              <a:t> of substances in </a:t>
            </a:r>
            <a:r>
              <a:rPr lang="en-US" sz="2000" dirty="0" smtClean="0"/>
              <a:t>our body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They are produced by the liver for absorption of many nutrients from the food that we eat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Phospholipids enhances the absorption of fats and other nutrients in the body and helps to reduce the load on the liver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/>
              <a:t>It has beneficial effect on the cognitive function and liver health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0" t="5515" b="4501"/>
          <a:stretch/>
        </p:blipFill>
        <p:spPr>
          <a:xfrm>
            <a:off x="5792274" y="4046111"/>
            <a:ext cx="3108960" cy="2649184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/>
          <a:stretch/>
        </p:blipFill>
        <p:spPr>
          <a:xfrm>
            <a:off x="5791200" y="1600200"/>
            <a:ext cx="3108960" cy="2350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702" y="304800"/>
            <a:ext cx="6705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Bodoni MT" pitchFamily="18" charset="0"/>
              </a:rPr>
              <a:t>Benefits of Krill Oil</a:t>
            </a:r>
            <a:endParaRPr lang="en-US" sz="54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35" y="1752601"/>
            <a:ext cx="7010400" cy="4953000"/>
          </a:xfrm>
        </p:spPr>
        <p:txBody>
          <a:bodyPr>
            <a:normAutofit lnSpcReduction="10000"/>
          </a:bodyPr>
          <a:lstStyle/>
          <a:p>
            <a:pPr marL="274320" indent="-274320">
              <a:spcBef>
                <a:spcPts val="600"/>
              </a:spcBef>
            </a:pPr>
            <a:r>
              <a:rPr lang="en-US" sz="1800" dirty="0" smtClean="0"/>
              <a:t>Krill Oil is a phospholipid bound omega-3 product, that is better absorbed into the blood and target organs such as the brain, heart, liver etc.</a:t>
            </a:r>
          </a:p>
          <a:p>
            <a:pPr marL="274320" indent="-274320">
              <a:spcBef>
                <a:spcPts val="600"/>
              </a:spcBef>
            </a:pPr>
            <a:r>
              <a:rPr lang="en-US" sz="1800" dirty="0" smtClean="0"/>
              <a:t>It supports cardiovascular health</a:t>
            </a:r>
          </a:p>
          <a:p>
            <a:pPr marL="274320" indent="-274320">
              <a:spcBef>
                <a:spcPts val="600"/>
              </a:spcBef>
            </a:pPr>
            <a:r>
              <a:rPr lang="en-US" sz="1800" dirty="0" smtClean="0"/>
              <a:t>Helps to sustain healthy cholesterol levels</a:t>
            </a:r>
          </a:p>
          <a:p>
            <a:pPr marL="274320" indent="-274320">
              <a:spcBef>
                <a:spcPts val="600"/>
              </a:spcBef>
            </a:pPr>
            <a:r>
              <a:rPr lang="en-US" sz="1800" dirty="0" smtClean="0"/>
              <a:t>Omega 3 in Krill Oil helps to prevent blood clots that can causes strokes and heart attacks</a:t>
            </a:r>
          </a:p>
          <a:p>
            <a:pPr marL="274320" indent="-274320">
              <a:spcBef>
                <a:spcPts val="600"/>
              </a:spcBef>
            </a:pPr>
            <a:r>
              <a:rPr lang="en-US" sz="1800" dirty="0" smtClean="0"/>
              <a:t>It helps to improve </a:t>
            </a:r>
            <a:r>
              <a:rPr lang="en-US" sz="1800" dirty="0"/>
              <a:t>joint lubrication and overall </a:t>
            </a:r>
            <a:r>
              <a:rPr lang="en-US" sz="1800" dirty="0" smtClean="0"/>
              <a:t>joint function</a:t>
            </a:r>
          </a:p>
          <a:p>
            <a:pPr marL="274320" indent="-274320">
              <a:spcBef>
                <a:spcPts val="600"/>
              </a:spcBef>
            </a:pPr>
            <a:r>
              <a:rPr lang="en-US" sz="1800" dirty="0" smtClean="0"/>
              <a:t>Helps to improve mental concentration, alertness, memory and mental focus</a:t>
            </a:r>
          </a:p>
          <a:p>
            <a:pPr marL="274320" indent="-274320">
              <a:spcBef>
                <a:spcPts val="600"/>
              </a:spcBef>
            </a:pPr>
            <a:r>
              <a:rPr lang="en-US" sz="1800" dirty="0" smtClean="0"/>
              <a:t>Gives a radiant complexion and increased moisture levels in the skin </a:t>
            </a:r>
          </a:p>
          <a:p>
            <a:pPr marL="274320" indent="-274320">
              <a:spcBef>
                <a:spcPts val="600"/>
              </a:spcBef>
            </a:pPr>
            <a:r>
              <a:rPr lang="en-US" sz="1800" dirty="0" err="1" smtClean="0"/>
              <a:t>Astaxathin</a:t>
            </a:r>
            <a:r>
              <a:rPr lang="en-US" sz="1800" dirty="0"/>
              <a:t> </a:t>
            </a:r>
            <a:r>
              <a:rPr lang="en-US" sz="1800" dirty="0" smtClean="0"/>
              <a:t>in Krill oil is a potent antioxidant which protects the body against free radical damage</a:t>
            </a:r>
          </a:p>
          <a:p>
            <a:pPr marL="274320" indent="-274320">
              <a:spcBef>
                <a:spcPts val="600"/>
              </a:spcBef>
            </a:pPr>
            <a:r>
              <a:rPr lang="en-US" sz="1800" dirty="0"/>
              <a:t>Consumption of krill oil was shown to </a:t>
            </a:r>
            <a:r>
              <a:rPr lang="en-US" sz="1800" dirty="0" smtClean="0"/>
              <a:t>have </a:t>
            </a:r>
            <a:r>
              <a:rPr lang="en-US" sz="1800" dirty="0"/>
              <a:t>benefits to human health, including heart health, anti-inflammation, liver benefits, muscle benefits, vascular </a:t>
            </a:r>
            <a:r>
              <a:rPr lang="en-US" sz="1800" dirty="0" smtClean="0"/>
              <a:t>benefits and joint benefits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52600"/>
            <a:ext cx="2049745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24" y="5029200"/>
            <a:ext cx="2407276" cy="18054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E5075881-BB66-45AA-A5B5-5FC8E38DCF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odoni MT" pitchFamily="18" charset="0"/>
              </a:rPr>
              <a:t>Health Benefits of Krill Oil</a:t>
            </a:r>
            <a:endParaRPr lang="en-US" sz="4800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24816"/>
            <a:ext cx="6477000" cy="59617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5"/>
          <a:stretch/>
        </p:blipFill>
        <p:spPr>
          <a:xfrm>
            <a:off x="1602587" y="1661375"/>
            <a:ext cx="7541414" cy="5196626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>
          <a:xfrm>
            <a:off x="1" y="1661375"/>
            <a:ext cx="5166521" cy="5196626"/>
          </a:xfrm>
          <a:custGeom>
            <a:avLst/>
            <a:gdLst>
              <a:gd name="connsiteX0" fmla="*/ 0 w 9383486"/>
              <a:gd name="connsiteY0" fmla="*/ 0 h 8273143"/>
              <a:gd name="connsiteX1" fmla="*/ 9383486 w 9383486"/>
              <a:gd name="connsiteY1" fmla="*/ 0 h 8273143"/>
              <a:gd name="connsiteX2" fmla="*/ 9383486 w 9383486"/>
              <a:gd name="connsiteY2" fmla="*/ 8273143 h 8273143"/>
              <a:gd name="connsiteX3" fmla="*/ 0 w 9383486"/>
              <a:gd name="connsiteY3" fmla="*/ 8273143 h 8273143"/>
              <a:gd name="connsiteX4" fmla="*/ 0 w 9383486"/>
              <a:gd name="connsiteY4" fmla="*/ 0 h 8273143"/>
              <a:gd name="connsiteX0" fmla="*/ 0 w 9383486"/>
              <a:gd name="connsiteY0" fmla="*/ 0 h 8273143"/>
              <a:gd name="connsiteX1" fmla="*/ 9383486 w 9383486"/>
              <a:gd name="connsiteY1" fmla="*/ 0 h 8273143"/>
              <a:gd name="connsiteX2" fmla="*/ 5900057 w 9383486"/>
              <a:gd name="connsiteY2" fmla="*/ 8273143 h 8273143"/>
              <a:gd name="connsiteX3" fmla="*/ 0 w 9383486"/>
              <a:gd name="connsiteY3" fmla="*/ 8273143 h 8273143"/>
              <a:gd name="connsiteX4" fmla="*/ 0 w 9383486"/>
              <a:gd name="connsiteY4" fmla="*/ 0 h 827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83486" h="8273143">
                <a:moveTo>
                  <a:pt x="0" y="0"/>
                </a:moveTo>
                <a:lnTo>
                  <a:pt x="9383486" y="0"/>
                </a:lnTo>
                <a:lnTo>
                  <a:pt x="5900057" y="8273143"/>
                </a:lnTo>
                <a:lnTo>
                  <a:pt x="0" y="82731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949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02588" y="228600"/>
            <a:ext cx="7195308" cy="1143000"/>
          </a:xfrm>
        </p:spPr>
        <p:txBody>
          <a:bodyPr>
            <a:no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Bodoni MT" pitchFamily="18" charset="0"/>
              </a:rPr>
              <a:t>Summary of </a:t>
            </a:r>
            <a:br>
              <a:rPr lang="en-US" sz="4800" dirty="0" smtClean="0">
                <a:solidFill>
                  <a:schemeClr val="bg1"/>
                </a:solidFill>
                <a:latin typeface="Bodoni MT" pitchFamily="18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Bodoni MT" pitchFamily="18" charset="0"/>
              </a:rPr>
              <a:t>Benefits of Krill Oil</a:t>
            </a:r>
            <a:endParaRPr lang="en-US" sz="4800" dirty="0">
              <a:solidFill>
                <a:schemeClr val="bg1"/>
              </a:solidFill>
              <a:latin typeface="Bodoni MT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66522" y="2636821"/>
            <a:ext cx="2118494" cy="2758441"/>
            <a:chOff x="5184887" y="1977616"/>
            <a:chExt cx="1595039" cy="2068831"/>
          </a:xfrm>
        </p:grpSpPr>
        <p:pic>
          <p:nvPicPr>
            <p:cNvPr id="9" name="תמונה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209" y="1977616"/>
              <a:ext cx="1084394" cy="108439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84887" y="3053867"/>
              <a:ext cx="1595039" cy="9925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sz="2000" kern="0" dirty="0">
                  <a:solidFill>
                    <a:prstClr val="white"/>
                  </a:solidFill>
                  <a:latin typeface="Calibri"/>
                </a:rPr>
                <a:t>Most powerful natural antioxidant   (</a:t>
              </a:r>
              <a:r>
                <a:rPr lang="en-US" sz="2000" kern="0" dirty="0" err="1">
                  <a:solidFill>
                    <a:prstClr val="white"/>
                  </a:solidFill>
                  <a:latin typeface="Calibri"/>
                </a:rPr>
                <a:t>Astaxanthin</a:t>
              </a:r>
              <a:r>
                <a:rPr lang="en-US" sz="2000" kern="0" dirty="0">
                  <a:solidFill>
                    <a:prstClr val="white"/>
                  </a:solidFill>
                  <a:latin typeface="Calibri"/>
                </a:rPr>
                <a:t>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89097" y="2636178"/>
            <a:ext cx="1392503" cy="2143532"/>
            <a:chOff x="3826650" y="1977133"/>
            <a:chExt cx="1079664" cy="1607649"/>
          </a:xfrm>
        </p:grpSpPr>
        <p:sp>
          <p:nvSpPr>
            <p:cNvPr id="12" name="TextBox 11"/>
            <p:cNvSpPr txBox="1"/>
            <p:nvPr/>
          </p:nvSpPr>
          <p:spPr>
            <a:xfrm>
              <a:off x="3826650" y="3053867"/>
              <a:ext cx="1079664" cy="53091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sz="2000" kern="0" dirty="0">
                  <a:solidFill>
                    <a:prstClr val="white"/>
                  </a:solidFill>
                  <a:latin typeface="Calibri"/>
                </a:rPr>
                <a:t>No fishy burps</a:t>
              </a:r>
            </a:p>
          </p:txBody>
        </p:sp>
        <p:pic>
          <p:nvPicPr>
            <p:cNvPr id="13" name="תמונה 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294" y="1977133"/>
              <a:ext cx="1072376" cy="107237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03418" y="2636822"/>
            <a:ext cx="1425382" cy="2142887"/>
            <a:chOff x="829791" y="1977616"/>
            <a:chExt cx="1079664" cy="1607166"/>
          </a:xfrm>
        </p:grpSpPr>
        <p:sp>
          <p:nvSpPr>
            <p:cNvPr id="15" name="TextBox 14"/>
            <p:cNvSpPr txBox="1"/>
            <p:nvPr/>
          </p:nvSpPr>
          <p:spPr>
            <a:xfrm>
              <a:off x="829791" y="3053867"/>
              <a:ext cx="1079664" cy="53091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sz="2000" kern="0" dirty="0">
                  <a:solidFill>
                    <a:prstClr val="white"/>
                  </a:solidFill>
                  <a:latin typeface="Calibri"/>
                </a:rPr>
                <a:t>Better absorption</a:t>
              </a:r>
              <a:endParaRPr lang="he-IL" sz="2000" kern="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6" name="תמונה 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008" y="1977616"/>
              <a:ext cx="1041231" cy="104122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704812" y="2490180"/>
            <a:ext cx="2181388" cy="1981753"/>
            <a:chOff x="2006613" y="1867635"/>
            <a:chExt cx="1725839" cy="1486315"/>
          </a:xfrm>
        </p:grpSpPr>
        <p:grpSp>
          <p:nvGrpSpPr>
            <p:cNvPr id="18" name="Group 17"/>
            <p:cNvGrpSpPr/>
            <p:nvPr/>
          </p:nvGrpSpPr>
          <p:grpSpPr>
            <a:xfrm>
              <a:off x="2006613" y="1867635"/>
              <a:ext cx="1725839" cy="1266974"/>
              <a:chOff x="8997174" y="4591633"/>
              <a:chExt cx="3272798" cy="253673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9656391" y="4859281"/>
                <a:ext cx="1954362" cy="1954362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1" anchor="ctr"/>
              <a:lstStyle/>
              <a:p>
                <a:pPr marL="0" marR="0" lvl="0" indent="0" algn="ctr" defTabSz="91440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9" cstate="email">
                <a:duotone>
                  <a:srgbClr val="58585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97174" y="4591633"/>
                <a:ext cx="3272798" cy="2536736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2149756" y="3053867"/>
              <a:ext cx="1439552" cy="30008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>
                <a:defRPr/>
              </a:pPr>
              <a:r>
                <a:rPr lang="en-US" sz="2000" kern="0" dirty="0">
                  <a:solidFill>
                    <a:prstClr val="white"/>
                  </a:solidFill>
                  <a:latin typeface="Calibri"/>
                </a:rPr>
                <a:t>Better Efficacy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58000" y="2453786"/>
            <a:ext cx="2155718" cy="2018147"/>
            <a:chOff x="6912081" y="1840339"/>
            <a:chExt cx="1633537" cy="1513611"/>
          </a:xfrm>
        </p:grpSpPr>
        <p:grpSp>
          <p:nvGrpSpPr>
            <p:cNvPr id="23" name="Group 22"/>
            <p:cNvGrpSpPr/>
            <p:nvPr/>
          </p:nvGrpSpPr>
          <p:grpSpPr>
            <a:xfrm>
              <a:off x="7075624" y="1840339"/>
              <a:ext cx="1306450" cy="1306450"/>
              <a:chOff x="9897803" y="5548535"/>
              <a:chExt cx="2593322" cy="2593322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0200672" y="5897773"/>
                <a:ext cx="1920240" cy="1920240"/>
              </a:xfrm>
              <a:prstGeom prst="ellipse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6" name="Picture 3" descr="C:\Users\Marcom\AppData\Local\Microsoft\Windows\Temporary Internet Files\Content.Outlook\DPS47VTX\icon (3)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rgbClr val="58585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97803" y="5548535"/>
                <a:ext cx="2593322" cy="2593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6912081" y="3053867"/>
              <a:ext cx="1633537" cy="30008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 algn="ctr">
                <a:lnSpc>
                  <a:spcPts val="1900"/>
                </a:lnSpc>
                <a:defRPr sz="2000">
                  <a:solidFill>
                    <a:prstClr val="white"/>
                  </a:solidFill>
                </a:defRPr>
              </a:lvl1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Sustainability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36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Bodoni MT" pitchFamily="18" charset="0"/>
              </a:rPr>
              <a:t>Krill Oil Absorption</a:t>
            </a:r>
            <a:endParaRPr lang="en-US" sz="6000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4" y="2971800"/>
            <a:ext cx="8393009" cy="3801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7200" y="1732255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Krill oil is better absorbed than fish </a:t>
            </a:r>
            <a:r>
              <a:rPr lang="en-US" dirty="0" smtClean="0"/>
              <a:t>oil or any other triglyceride bound omega, </a:t>
            </a:r>
            <a:r>
              <a:rPr lang="en-US" dirty="0"/>
              <a:t>leading to better </a:t>
            </a:r>
            <a:r>
              <a:rPr lang="en-US" dirty="0" smtClean="0"/>
              <a:t>efficacy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Krill oil is phospholipid bound Omega fatty acids, that is absorbed in the intestine, hence causes no fishy burps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32395" r="5758" b="20129"/>
          <a:stretch/>
        </p:blipFill>
        <p:spPr>
          <a:xfrm>
            <a:off x="1821873" y="0"/>
            <a:ext cx="5780627" cy="208661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209800"/>
            <a:ext cx="7086600" cy="4585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543800" cy="1143000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Bodoni MT" pitchFamily="18" charset="0"/>
              </a:rPr>
              <a:t>Krill Oil Extraction process </a:t>
            </a:r>
            <a:endParaRPr lang="en-US" sz="4800" dirty="0">
              <a:solidFill>
                <a:schemeClr val="bg1"/>
              </a:solidFill>
              <a:latin typeface="Bodoni MT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7" b="20378"/>
          <a:stretch/>
        </p:blipFill>
        <p:spPr>
          <a:xfrm>
            <a:off x="4262016" y="5562600"/>
            <a:ext cx="2457450" cy="120817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Vestige Prime Kill Oil contains K-Real Krill oil, manufactured by a propriety process called MSO – Multi-Stage Oil Extraction</a:t>
            </a:r>
          </a:p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This process preserves the natural nutrient profile of Krill Oil while removing spoilage components such as</a:t>
            </a:r>
          </a:p>
          <a:p>
            <a:pPr marL="674370" lvl="1" indent="-274320"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/>
              <a:t>Trimethylamine</a:t>
            </a:r>
            <a:r>
              <a:rPr lang="en-US" dirty="0" smtClean="0"/>
              <a:t> (TMA)</a:t>
            </a:r>
          </a:p>
          <a:p>
            <a:pPr marL="674370" lvl="1" indent="-274320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Total Volatile Nitrogen (TVN)</a:t>
            </a:r>
          </a:p>
          <a:p>
            <a:pPr marL="674370" lvl="1" indent="-274320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Other oxidative derivatives</a:t>
            </a:r>
          </a:p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It leads to improves physical properties and </a:t>
            </a:r>
            <a:r>
              <a:rPr lang="en-US" dirty="0" err="1" smtClean="0"/>
              <a:t>odour</a:t>
            </a:r>
            <a:endParaRPr lang="en-US" dirty="0"/>
          </a:p>
          <a:p>
            <a:pPr marL="674370" lvl="1" indent="-274320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Less fishy </a:t>
            </a:r>
            <a:r>
              <a:rPr lang="en-US" dirty="0" err="1" smtClean="0"/>
              <a:t>odour</a:t>
            </a:r>
            <a:endParaRPr lang="en-US" dirty="0" smtClean="0"/>
          </a:p>
          <a:p>
            <a:pPr marL="674370" lvl="1" indent="-274320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Optimal viscosity and stability</a:t>
            </a:r>
          </a:p>
          <a:p>
            <a:pPr marL="674370" lvl="1" indent="-274320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No fishy burps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98" y="4114800"/>
            <a:ext cx="2749296" cy="27492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58" y="228600"/>
            <a:ext cx="7213242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Bodoni MT" pitchFamily="18" charset="0"/>
              </a:rPr>
              <a:t>Processing of Krill</a:t>
            </a:r>
            <a:endParaRPr lang="en-US" sz="6000" dirty="0">
              <a:solidFill>
                <a:schemeClr val="bg1"/>
              </a:solidFill>
              <a:latin typeface="Bodoni MT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442" y="2390775"/>
            <a:ext cx="9067800" cy="2714625"/>
            <a:chOff x="762000" y="2390775"/>
            <a:chExt cx="7848600" cy="2257425"/>
          </a:xfrm>
        </p:grpSpPr>
        <p:sp>
          <p:nvSpPr>
            <p:cNvPr id="18" name="מלבן 47"/>
            <p:cNvSpPr/>
            <p:nvPr/>
          </p:nvSpPr>
          <p:spPr>
            <a:xfrm>
              <a:off x="762000" y="2390775"/>
              <a:ext cx="7848600" cy="2257425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rgbClr val="00B9E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sz="3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   </a:t>
              </a:r>
              <a:endParaRPr lang="he-IL" sz="33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endParaRPr>
            </a:p>
          </p:txBody>
        </p:sp>
        <p:sp>
          <p:nvSpPr>
            <p:cNvPr id="6" name="דמעה 46"/>
            <p:cNvSpPr/>
            <p:nvPr/>
          </p:nvSpPr>
          <p:spPr>
            <a:xfrm rot="2659037">
              <a:off x="5555615" y="3130907"/>
              <a:ext cx="850535" cy="850535"/>
            </a:xfrm>
            <a:prstGeom prst="teardrop">
              <a:avLst/>
            </a:prstGeom>
            <a:solidFill>
              <a:srgbClr val="A30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" name="דמעה 10"/>
            <p:cNvSpPr/>
            <p:nvPr/>
          </p:nvSpPr>
          <p:spPr>
            <a:xfrm rot="2700000">
              <a:off x="4649044" y="3116416"/>
              <a:ext cx="873269" cy="873269"/>
            </a:xfrm>
            <a:prstGeom prst="teardrop">
              <a:avLst>
                <a:gd name="adj" fmla="val 100000"/>
              </a:avLst>
            </a:prstGeom>
            <a:solidFill>
              <a:srgbClr val="A30234"/>
            </a:solidFill>
            <a:ln>
              <a:solidFill>
                <a:srgbClr val="A3023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צורה חופשית 11"/>
            <p:cNvSpPr/>
            <p:nvPr/>
          </p:nvSpPr>
          <p:spPr>
            <a:xfrm>
              <a:off x="4675910" y="3145592"/>
              <a:ext cx="815213" cy="815070"/>
            </a:xfrm>
            <a:custGeom>
              <a:avLst/>
              <a:gdLst>
                <a:gd name="connsiteX0" fmla="*/ 0 w 1086951"/>
                <a:gd name="connsiteY0" fmla="*/ 543380 h 1086760"/>
                <a:gd name="connsiteX1" fmla="*/ 543476 w 1086951"/>
                <a:gd name="connsiteY1" fmla="*/ 0 h 1086760"/>
                <a:gd name="connsiteX2" fmla="*/ 1086952 w 1086951"/>
                <a:gd name="connsiteY2" fmla="*/ 543380 h 1086760"/>
                <a:gd name="connsiteX3" fmla="*/ 543476 w 1086951"/>
                <a:gd name="connsiteY3" fmla="*/ 1086760 h 1086760"/>
                <a:gd name="connsiteX4" fmla="*/ 0 w 1086951"/>
                <a:gd name="connsiteY4" fmla="*/ 543380 h 108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6951" h="1086760">
                  <a:moveTo>
                    <a:pt x="0" y="543380"/>
                  </a:moveTo>
                  <a:cubicBezTo>
                    <a:pt x="0" y="243280"/>
                    <a:pt x="243322" y="0"/>
                    <a:pt x="543476" y="0"/>
                  </a:cubicBezTo>
                  <a:cubicBezTo>
                    <a:pt x="843630" y="0"/>
                    <a:pt x="1086952" y="243280"/>
                    <a:pt x="1086952" y="543380"/>
                  </a:cubicBezTo>
                  <a:cubicBezTo>
                    <a:pt x="1086952" y="843480"/>
                    <a:pt x="843630" y="1086760"/>
                    <a:pt x="543476" y="1086760"/>
                  </a:cubicBezTo>
                  <a:cubicBezTo>
                    <a:pt x="243322" y="1086760"/>
                    <a:pt x="0" y="843480"/>
                    <a:pt x="0" y="54338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842" tIns="128843" rIns="128842" bIns="12884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dirty="0">
                  <a:solidFill>
                    <a:prstClr val="black"/>
                  </a:solidFill>
                  <a:latin typeface="+mj-lt"/>
                </a:rPr>
                <a:t>Extraction from Solid Steam </a:t>
              </a:r>
              <a:endParaRPr lang="he-IL" sz="105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endParaRPr>
            </a:p>
          </p:txBody>
        </p:sp>
        <p:sp>
          <p:nvSpPr>
            <p:cNvPr id="9" name="דמעה 12"/>
            <p:cNvSpPr/>
            <p:nvPr/>
          </p:nvSpPr>
          <p:spPr>
            <a:xfrm rot="2700000">
              <a:off x="3750325" y="3116416"/>
              <a:ext cx="873269" cy="873269"/>
            </a:xfrm>
            <a:prstGeom prst="teardrop">
              <a:avLst>
                <a:gd name="adj" fmla="val 100000"/>
              </a:avLst>
            </a:prstGeom>
            <a:solidFill>
              <a:srgbClr val="A30234"/>
            </a:solidFill>
            <a:ln>
              <a:solidFill>
                <a:srgbClr val="A3023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צורה חופשית 14"/>
            <p:cNvSpPr/>
            <p:nvPr/>
          </p:nvSpPr>
          <p:spPr>
            <a:xfrm>
              <a:off x="3779540" y="3145592"/>
              <a:ext cx="815213" cy="815070"/>
            </a:xfrm>
            <a:custGeom>
              <a:avLst/>
              <a:gdLst>
                <a:gd name="connsiteX0" fmla="*/ 0 w 1086951"/>
                <a:gd name="connsiteY0" fmla="*/ 543380 h 1086760"/>
                <a:gd name="connsiteX1" fmla="*/ 543476 w 1086951"/>
                <a:gd name="connsiteY1" fmla="*/ 0 h 1086760"/>
                <a:gd name="connsiteX2" fmla="*/ 1086952 w 1086951"/>
                <a:gd name="connsiteY2" fmla="*/ 543380 h 1086760"/>
                <a:gd name="connsiteX3" fmla="*/ 543476 w 1086951"/>
                <a:gd name="connsiteY3" fmla="*/ 1086760 h 1086760"/>
                <a:gd name="connsiteX4" fmla="*/ 0 w 1086951"/>
                <a:gd name="connsiteY4" fmla="*/ 543380 h 108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6951" h="1086760">
                  <a:moveTo>
                    <a:pt x="0" y="543380"/>
                  </a:moveTo>
                  <a:cubicBezTo>
                    <a:pt x="0" y="243280"/>
                    <a:pt x="243322" y="0"/>
                    <a:pt x="543476" y="0"/>
                  </a:cubicBezTo>
                  <a:cubicBezTo>
                    <a:pt x="843630" y="0"/>
                    <a:pt x="1086952" y="243280"/>
                    <a:pt x="1086952" y="543380"/>
                  </a:cubicBezTo>
                  <a:cubicBezTo>
                    <a:pt x="1086952" y="843480"/>
                    <a:pt x="843630" y="1086760"/>
                    <a:pt x="543476" y="1086760"/>
                  </a:cubicBezTo>
                  <a:cubicBezTo>
                    <a:pt x="243322" y="1086760"/>
                    <a:pt x="0" y="843480"/>
                    <a:pt x="0" y="54338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841" tIns="128843" rIns="128843" bIns="128844" numCol="1" spcCol="1270" anchor="ctr" anchorCtr="0">
              <a:noAutofit/>
            </a:bodyPr>
            <a:lstStyle/>
            <a:p>
              <a:pPr algn="ctr" defTabSz="433388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</a:rPr>
                <a:t>Cooking &amp; Pressing</a:t>
              </a:r>
              <a:endParaRPr lang="he-IL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endParaRPr>
            </a:p>
          </p:txBody>
        </p:sp>
        <p:sp>
          <p:nvSpPr>
            <p:cNvPr id="11" name="דמעה 15"/>
            <p:cNvSpPr/>
            <p:nvPr/>
          </p:nvSpPr>
          <p:spPr>
            <a:xfrm rot="2700000">
              <a:off x="2847860" y="3116416"/>
              <a:ext cx="873269" cy="873269"/>
            </a:xfrm>
            <a:prstGeom prst="teardrop">
              <a:avLst>
                <a:gd name="adj" fmla="val 100000"/>
              </a:avLst>
            </a:prstGeom>
            <a:solidFill>
              <a:srgbClr val="A30234"/>
            </a:solidFill>
            <a:ln>
              <a:solidFill>
                <a:srgbClr val="A3023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צורה חופשית 16"/>
            <p:cNvSpPr/>
            <p:nvPr/>
          </p:nvSpPr>
          <p:spPr>
            <a:xfrm>
              <a:off x="2877076" y="3145592"/>
              <a:ext cx="815213" cy="815070"/>
            </a:xfrm>
            <a:custGeom>
              <a:avLst/>
              <a:gdLst>
                <a:gd name="connsiteX0" fmla="*/ 0 w 1086951"/>
                <a:gd name="connsiteY0" fmla="*/ 543380 h 1086760"/>
                <a:gd name="connsiteX1" fmla="*/ 543476 w 1086951"/>
                <a:gd name="connsiteY1" fmla="*/ 0 h 1086760"/>
                <a:gd name="connsiteX2" fmla="*/ 1086952 w 1086951"/>
                <a:gd name="connsiteY2" fmla="*/ 543380 h 1086760"/>
                <a:gd name="connsiteX3" fmla="*/ 543476 w 1086951"/>
                <a:gd name="connsiteY3" fmla="*/ 1086760 h 1086760"/>
                <a:gd name="connsiteX4" fmla="*/ 0 w 1086951"/>
                <a:gd name="connsiteY4" fmla="*/ 543380 h 108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6951" h="1086760">
                  <a:moveTo>
                    <a:pt x="0" y="543380"/>
                  </a:moveTo>
                  <a:cubicBezTo>
                    <a:pt x="0" y="243280"/>
                    <a:pt x="243322" y="0"/>
                    <a:pt x="543476" y="0"/>
                  </a:cubicBezTo>
                  <a:cubicBezTo>
                    <a:pt x="843630" y="0"/>
                    <a:pt x="1086952" y="243280"/>
                    <a:pt x="1086952" y="543380"/>
                  </a:cubicBezTo>
                  <a:cubicBezTo>
                    <a:pt x="1086952" y="843480"/>
                    <a:pt x="843630" y="1086760"/>
                    <a:pt x="543476" y="1086760"/>
                  </a:cubicBezTo>
                  <a:cubicBezTo>
                    <a:pt x="243322" y="1086760"/>
                    <a:pt x="0" y="843480"/>
                    <a:pt x="0" y="54338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842" tIns="128843" rIns="128842" bIns="128844" numCol="1" spcCol="1270" anchor="ctr" anchorCtr="0">
              <a:noAutofit/>
            </a:bodyPr>
            <a:lstStyle/>
            <a:p>
              <a:pPr algn="ctr" defTabSz="433388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j-lt"/>
                </a:rPr>
                <a:t>Krill Biomass</a:t>
              </a:r>
              <a:endParaRPr lang="he-IL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j-lt"/>
              </a:endParaRPr>
            </a:p>
          </p:txBody>
        </p:sp>
        <p:grpSp>
          <p:nvGrpSpPr>
            <p:cNvPr id="13" name="קבוצה 2"/>
            <p:cNvGrpSpPr/>
            <p:nvPr/>
          </p:nvGrpSpPr>
          <p:grpSpPr>
            <a:xfrm>
              <a:off x="1508075" y="3053242"/>
              <a:ext cx="1158925" cy="1005864"/>
              <a:chOff x="767945" y="3340100"/>
              <a:chExt cx="812800" cy="812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67945" y="3340100"/>
                <a:ext cx="812800" cy="812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948" y="3552825"/>
                <a:ext cx="766795" cy="3873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5668537" y="3319482"/>
              <a:ext cx="716178" cy="7155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350" b="1" dirty="0">
                  <a:solidFill>
                    <a:prstClr val="white"/>
                  </a:solidFill>
                  <a:latin typeface="+mj-lt"/>
                </a:rPr>
                <a:t>Crude</a:t>
              </a:r>
              <a:br>
                <a:rPr lang="en-US" sz="1350" b="1" dirty="0">
                  <a:solidFill>
                    <a:prstClr val="white"/>
                  </a:solidFill>
                  <a:latin typeface="+mj-lt"/>
                </a:rPr>
              </a:br>
              <a:r>
                <a:rPr lang="en-US" sz="1350" b="1" dirty="0">
                  <a:solidFill>
                    <a:prstClr val="white"/>
                  </a:solidFill>
                  <a:latin typeface="+mj-lt"/>
                </a:rPr>
                <a:t>Krill Oil</a:t>
              </a:r>
              <a:endParaRPr lang="he-IL" sz="1350" b="1" dirty="0">
                <a:solidFill>
                  <a:prstClr val="white"/>
                </a:solidFill>
                <a:latin typeface="+mj-lt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743425"/>
            <a:ext cx="2009323" cy="2009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3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Autofit/>
          </a:bodyPr>
          <a:lstStyle/>
          <a:p>
            <a:pPr algn="r"/>
            <a:r>
              <a:rPr lang="en-US" sz="7200" dirty="0" smtClean="0">
                <a:solidFill>
                  <a:schemeClr val="bg1"/>
                </a:solidFill>
                <a:latin typeface="Bodoni MT" pitchFamily="18" charset="0"/>
              </a:rPr>
              <a:t>Vestige Prime</a:t>
            </a:r>
            <a:endParaRPr lang="en-US" sz="72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096000" cy="45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Vestige Prime is the premium healthcare category from Vestige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products in this category will be superior, exclusive and class apart form the market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These products will be backed by scientific evidence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They will offer truly exceptional quality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Our first product in this range is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Vestige Prime Krill 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819660" cy="1816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1200"/>
            <a:ext cx="2286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6432">
            <a:off x="6629043" y="4473262"/>
            <a:ext cx="2134314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 descr="http://www.krealkrill.com/wp-content/uploads/2014/11/home-container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2" r="31512" b="13015"/>
          <a:stretch/>
        </p:blipFill>
        <p:spPr bwMode="auto">
          <a:xfrm>
            <a:off x="4167444" y="1716622"/>
            <a:ext cx="4839659" cy="33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 hidden="1"/>
          <p:cNvGrpSpPr/>
          <p:nvPr/>
        </p:nvGrpSpPr>
        <p:grpSpPr>
          <a:xfrm>
            <a:off x="5630936" y="3174471"/>
            <a:ext cx="304800" cy="406400"/>
            <a:chOff x="3337099" y="2380853"/>
            <a:chExt cx="304800" cy="304800"/>
          </a:xfrm>
        </p:grpSpPr>
        <p:cxnSp>
          <p:nvCxnSpPr>
            <p:cNvPr id="1027" name="Straight Connector 1026"/>
            <p:cNvCxnSpPr/>
            <p:nvPr/>
          </p:nvCxnSpPr>
          <p:spPr>
            <a:xfrm>
              <a:off x="3489499" y="2380853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>
              <a:off x="3489499" y="2380854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2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3" y="2254249"/>
            <a:ext cx="1217873" cy="16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 hidden="1"/>
          <p:cNvGrpSpPr/>
          <p:nvPr/>
        </p:nvGrpSpPr>
        <p:grpSpPr>
          <a:xfrm>
            <a:off x="5634875" y="3183619"/>
            <a:ext cx="304800" cy="406400"/>
            <a:chOff x="4305300" y="3638550"/>
            <a:chExt cx="533400" cy="53340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4572000" y="363855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4572000" y="363855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Step4"/>
          <p:cNvGrpSpPr/>
          <p:nvPr/>
        </p:nvGrpSpPr>
        <p:grpSpPr>
          <a:xfrm>
            <a:off x="0" y="2209800"/>
            <a:ext cx="4272224" cy="2336800"/>
            <a:chOff x="76462" y="1657350"/>
            <a:chExt cx="4272224" cy="1752600"/>
          </a:xfrm>
          <a:solidFill>
            <a:schemeClr val="bg1"/>
          </a:solidFill>
          <a:effectLst>
            <a:outerShdw blurRad="101600" dist="241300" sx="95000" sy="95000" algn="l" rotWithShape="0">
              <a:srgbClr val="580C22">
                <a:alpha val="75000"/>
              </a:srgbClr>
            </a:outerShdw>
          </a:effectLst>
        </p:grpSpPr>
        <p:sp>
          <p:nvSpPr>
            <p:cNvPr id="77" name="Rectangle 76"/>
            <p:cNvSpPr/>
            <p:nvPr/>
          </p:nvSpPr>
          <p:spPr>
            <a:xfrm>
              <a:off x="76462" y="1657350"/>
              <a:ext cx="2209800" cy="175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676400" y="1657350"/>
              <a:ext cx="2438400" cy="175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/>
            <p:cNvSpPr/>
            <p:nvPr/>
          </p:nvSpPr>
          <p:spPr>
            <a:xfrm>
              <a:off x="4115062" y="1657350"/>
              <a:ext cx="233624" cy="1752600"/>
            </a:xfrm>
            <a:prstGeom prst="rightBrace">
              <a:avLst>
                <a:gd name="adj1" fmla="val 67157"/>
                <a:gd name="adj2" fmla="val 50000"/>
              </a:avLst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ight Brace 79"/>
          <p:cNvSpPr/>
          <p:nvPr/>
        </p:nvSpPr>
        <p:spPr>
          <a:xfrm>
            <a:off x="4038600" y="2209800"/>
            <a:ext cx="233624" cy="2336800"/>
          </a:xfrm>
          <a:prstGeom prst="rightBrace">
            <a:avLst>
              <a:gd name="adj1" fmla="val 67157"/>
              <a:gd name="adj2" fmla="val 50000"/>
            </a:avLst>
          </a:prstGeom>
          <a:noFill/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81000" y="2001866"/>
            <a:ext cx="4038338" cy="283468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dirty="0">
                <a:solidFill>
                  <a:srgbClr val="0FAAE3"/>
                </a:solidFill>
                <a:latin typeface="Bodoni MT" pitchFamily="18" charset="0"/>
                <a:cs typeface="Arial" panose="020B0604020202020204" pitchFamily="34" charset="0"/>
              </a:rPr>
              <a:t>Gold standard </a:t>
            </a:r>
            <a:r>
              <a:rPr lang="en-US" sz="6600" b="1" dirty="0" smtClean="0">
                <a:solidFill>
                  <a:srgbClr val="0FAAE3"/>
                </a:solidFill>
                <a:latin typeface="Bodoni MT" pitchFamily="18" charset="0"/>
                <a:cs typeface="Arial" panose="020B0604020202020204" pitchFamily="34" charset="0"/>
              </a:rPr>
              <a:t>Krill oil</a:t>
            </a:r>
            <a:endParaRPr lang="he-IL" sz="6600" b="1" dirty="0">
              <a:solidFill>
                <a:srgbClr val="0FAAE3"/>
              </a:solidFill>
              <a:latin typeface="Bodoni MT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20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930758" y="228600"/>
            <a:ext cx="7213242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Bodoni MT" pitchFamily="18" charset="0"/>
              </a:rPr>
              <a:t>Processing of Krill</a:t>
            </a:r>
            <a:endParaRPr lang="en-US" sz="6000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89990"/>
      </p:ext>
    </p:extLst>
  </p:cSld>
  <p:clrMapOvr>
    <a:masterClrMapping/>
  </p:clrMapOvr>
  <p:transition spd="med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" dur="100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2" grpId="0"/>
      <p:bldP spid="6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מלבן 47"/>
          <p:cNvSpPr/>
          <p:nvPr/>
        </p:nvSpPr>
        <p:spPr>
          <a:xfrm>
            <a:off x="0" y="1676400"/>
            <a:ext cx="9144001" cy="521208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60000"/>
                  <a:lumOff val="40000"/>
                </a:schemeClr>
              </a:gs>
              <a:gs pos="0">
                <a:srgbClr val="00B9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1" anchor="ctr"/>
          <a:lstStyle/>
          <a:p>
            <a:pPr defTabSz="913830"/>
            <a:endParaRPr lang="he-IL" sz="4428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599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odoni MT" pitchFamily="18" charset="0"/>
              </a:rPr>
              <a:t>The Advantages of MSO</a:t>
            </a:r>
            <a:r>
              <a:rPr lang="en-US" sz="4800" baseline="30000" dirty="0">
                <a:solidFill>
                  <a:schemeClr val="bg1"/>
                </a:solidFill>
                <a:latin typeface="Bodoni MT" pitchFamily="18" charset="0"/>
              </a:rPr>
              <a:t>®</a:t>
            </a:r>
          </a:p>
        </p:txBody>
      </p:sp>
      <p:sp>
        <p:nvSpPr>
          <p:cNvPr id="2" name="AutoShape 2" descr="data:image/png;base64,iVBORw0KGgoAAAANSUhEUgAAAHgAAABfCAMAAAAUE/NuAAAA0lBMVEX///9ERJK8o2qssxdCQpE/P5A+Po85OY1PT5rv7/azs9Krq8ttbaZ9fbA7O448PI4zM4v6+v1iYqTKyt7r6/P29vqKirakpMq6oGRSUpmhocTl5fDBwdmCgrQxMYr6+PRJSZVXV5zZ2em5udP08Oft59p0dK709eFnZ6attABlZaSQkLpdXZ6urs7Gxt2ZmcPS0uTKt4rn6cHSwZ3AqHLbzbLMuY/Zy6vp4tLi2MEqKojR1IuzuTHFyV7h5LDw8dXCxmLM0HrR1YjZ3J25vk3k5rkaede+AAAHMklEQVRoge2Za3+iOhCHTZ0Q8BJuokUUAVuq9b69bNvt2W5P93z/r3TCPYC1PYv4Oy/6f9GLJHmYyWQmiY3GH2sS6s/7/yH14fHmfrfb3dw9XF6cEPt4f3Z+fn52Fvy83X1/PJHhF7uzAJrq/Oz25hRmX57nsBH7/Oaybu5kV8JGZt/V7PC7vdwAfV+r0ZP7sqMT3T7WCL68fZfLjP5eH/jhfYNDcm0T/XCIy1RbiB10daC65vniQHBF3n6oifzucjpLEktNzp7s9pgc5uz7+90tg5/f1ANuXBRSZgD9fhlVycnlDcth9U1zUiQiQ/PFaXJzvqurZEweb3a3QVHa3d89lCF3tZnM0BeXgS72x9Hj/cl3JrG+114j31Od1eI99SzPs6RTU612358tlzNfPy22b2IZYwCsbE6IVVeUAqBQuHM6rjG0USpYWpUG+w/L0dhg4MDiuhL46vXTTVc8FyFnVAn80vzxSaO3JMdFzrQS+Ntz8+1TZHWJc1xAq6rg5t+fabhSUAHcqgxu/vVxO6tgcGVXvwTg+fO3j9w9LHKRWC24rn43Q71+O9jMui6CwayYM2Pw/Pn15wGrW7RocNUE0vg1b8bo5vOvl3caSbOSpyunzLcEHLDnz29X++weKUUukscVwS/NnObNH3vM1koGI1JtNTHNmwX081uxiVc2GNmVdwKvRXJz/rPQZCyXuHhZldt4KYGb8/yGdmtCCUyqJcxAk7/K4B98A3VRnmEwe5XBjZ9lk3M51HP3GDyszm1clU3+za0po19KHghc7wjgxj9lMPd0zxpGeKgeA1wO7F/ZM0MsOxpXTZeJJsXgylayuiB71nC1wsTp6jkPzp4McdlgWjVbcnr5zXs7TSBqG8pcwTeOB25c/ZjH6Plzlrg2e+wVOkea4FiTl9eIm9VGq0/LXPk4Kymvq5dvWVU0Vqawx95jpKyC1Ozoqfa8lkPKWIBxDcdTQ+8PW9PRaDRtbXy0B4swGtZzLLa0J8FxHERouSwwc4mjHydhlaW2XCzsWUGMirE5OOYyKkpqz1A5lkGG6+Hxoyova7RY2iQLaMBUcfvT4y7e/TKs7aArPtm2otj2kzPb6FadTi5JsrZbq3dS5Je+9KUv/T+k9uqqpYdkTDUsYHdQYE9NMX/a7Pm0m/3X0pYLfschTTUkCGi2yhVIaaOlmm3Dj8aaG12C9ToKZmCszHI7RM8UsJL7xCegLNL/hpR2M7A3RCTY7QImZMAVyT4bO5YQ3+h2qNKO7CBANf8ag6zxnGC3ThfcBw12TgIxvb8aYiED6y4BoApRFJn16uh8H6pEsiEGYxKChwKI054krUWQZ1mZk7rBLgcXwEhIN5I8eCoKQNBma1l6Hwhgc531kRdbPZbEg62OEF94ejbY2fW27oDjgsIfwAKLgSb3Oe0MvHYwiO04RNQBwqBYaZ/SBVAM3po42f1rpjNInqobIoxXVOaiiQ0CGgYzHnMoJOCeJoDLXSGO2J6wY3wE1rMDvMf2FMlTiVmre9lLxYOsXCD9GCwn4AFBSu6bgCkCNP3QYhH2XfGOCCINYywDt6LYIFNdQXGoZ2AMgp/rbIypPDY+APd8GcRBKX9omLCIbiG5my3LcJA+jd2YgnUbSOGoNnWw6X0ADvwCBLO9Iv+w94SoF16AO9s82Fti1M6BBwS0wtnFWoK8/gisjrCMgEJnmCHYYDi0qy+T7CYlGmQA+Nriwf3Ur6lUNvg07iOMp61I8e47AbOg8m3CMgs10xRosIfhi25tcFNrIrCkYbpRg8wVg8eyvCjOVDp4eDkDkeLkk4GZZwcdFzCQ5M1HThLOJreUY7dtWXwx5wzJYYtbCRjLkYiTz1yxrDabPCVqrS7Yaag9DdTBeFYAN7oUuxyYTcueOabJHOPOoh9p4e0DM487gLWo3zVmx85Q7ESqJKMmYIu5oZWBdQWEwtlpJGJzm/RZNdRYhWlI1SLIjvpRhEksAaXN0ghtE7zspeCGDfliwjwmyH4v3ydTBJbGXT+JjJ6NnoLfhi9gfxBrzHytFsCsgNDFIk0gG/bCuYW8dgBahT4lsEvtJM2uWeoLXSlzA3kuTr4ZzQbRRTBNlOZqF0crLOlyLeCZ9AFYZZmoG8fkDEepb0NBTJsZrMGmNEh4Z5tWJ5aDcFaD9Wv24klOeD+BrNkCWwRkY0MgMp5lMu6b9hUb1CoOItk8WB1QjM1xAFPXfVab7TR6DmSuIQZKO90Zi2AcbrtGCpI5x7G0SUelQVggIm4H0hJlLCs2JTaRseBmVfxQymyzfBnsuYjZDn3eZZspPiGMSZxYHEFJBzHYholwCWvbN4kQpCeBiAsu0vg+CVhWYofofVOxibvwwnEsf+nm6qTuatfh2php3IPtDHw+lA2v7bOdgtttb/n8mesTG7J0k3dRpZ7Vk5KtiyRJudQbfBD+kX8gScV7CIM1KH5YHCxqpjb+BclAoZGLXYGs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725842" y="-541338"/>
            <a:ext cx="1071563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35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" name="AutoShape 11" descr="data:image/jpeg;base64,/9j/4AAQSkZJRgABAQAAAQABAAD/2wCEAAkGBhISDxQUEBAQFRAWEBgQEBUWGRQWGBQUGBIVFRUYFRQXGyYeFxojGRYUIC8gIycpLCwsFx8xNTAqNSYrLCkBCQoKDgwOGg8PGi0iHyQsKiw1KiosLDUsLCwsLSwvLSksLywxLCwsLCksLCw1LCwpLCwsKTQpLCwsLCwsLCwsLP/AABEIAGACCgMBIgACEQEDEQH/xAAcAAACAwEBAQEAAAAAAAAAAAAACAUGBwQBAwL/xABREAABAwIBBQgMCQsEAQUAAAABAAIDBBEFBgcSITETIkFRYXFygRQ0NVRzdIKRk7Kz0hcjJDIzUpKxwggVFhhCYqGiwdHTQ1Vj4/AlU2SDo//EABsBAAIDAQEBAAAAAAAAAAAAAAQFAgMGAQAH/8QAMxEAAQMBBQYEBgMBAQEAAAAAAQACAxEEBRIxcSEyQYGxwRNRYZEiMzTR4fAUUqFCQyP/2gAMAwEAAhEDEQA/APnn2yh3SrjpWneQs05PCyAEA8zNH7ZWXrXMVzJVtRUSzSVdNpySOkdql1FxJsNWwbOpcvwA1ffdN5pP7LW2a1WaGJrMY2a58UA5j3GtFlqFqXwA1ffdN5pP7LmxPMfUwQSyuqactjifK4ASXIYwuIFxt1IkW+zk0DwoGNw4LNkIQjVBCFJZO4Mauripw8MMr9AOIuG6ib2uL7FpP6vkvf8AF6J3+RDTWuGE0kdT3U2sc7JZIhaHlZmcmoqR9QKlkrY7F7Wsc0hpIBdcuOy46r8Sz1ThnjmbijNQuOaWmhXi3TMTlHulLJSvO/hdpx8sTySQOZ9/thYWrFkBlF2FiMMxNoy7cpvBv1OJ5jZ3kqi3QePCW8cxqF2N2F1U0aF4Co7E8pKSmcG1NVBE5w0miR7Wki9rgE6xdYtrS40AqmSkkKB/T7Df9wo/Sx/3R+n2G/7hR+lj/up+DJ/U+xXKhTyFwYXj1NUhxpqiGYNsH7m5r9G97XsdV7HzLvVZBaaFdQhCFxeQhcmKYpFTxOlnkbHE22k52wXIA/iQoL4TsL7+h/m91WMikeKtaToFEuAzKtCFDVeWNFFBHPJUxthl+hedKz9V9Wq+xcHwnYX39D/N7qkIJTk0+xXsbfNWhCq/wnYX39D/ADe6pfBcoaerY51LMyVrXaDi2+p1gbaxxELjoZGCrmkDReDmnIqRQhVh2czCwSDXQ3Bsfne6osje/dBOi6XAZqzoVX+E7C+/of5vdR8J2F9/Q/ze6rP4039D7FRxt8wrQhcWE4zBVRbpTSskjuW6TTquNoPEf7rtVJBBoVOtUIQuLFsYhpYt1qJWxxghpc69rk2A1LwBJoF6tF2oVX+E7C+/of5vdU/h+IRzxNlheHxPGkxw2EXtqvzKb4nsFXNI1CiHA5FdKF49wAJOwC55lWBnOwvv6H+b3V5kb37oJ0C6XAZlWhCq/wAJ2F9/Q/ze6vtR5wsOlkZHFWROke4MY0aV3OJsANSkbPKNpYfYrmNvmrEhCFSpIQhC8vIQhC8vIQqvX5zMNhlfFLVtbIxxY9uhKbOG0XawjVyFfD4WsJ79b6Of/GrxZpjtDD7FRxt81b0KofC1hPfrfRz/AONWqmqGyMa9jg5j2h7HDYWuFwRzghQfFJHvtI1C6HA5FfVCEKtdQheOdYXOzaqj8LWE9+t9HP8A41YyJ8m40nQLhcBmVb0KofC1hPfrfRz/AONHwtYT3630c/8AjVn8Wf8Ao72Kjjb5q3oVQ+FrCe/W+jn/AMaPhawnv1vo5/8AGvfxZ/6O9ivY2+at6FU4M6mFOcGitjBPC5srB1ucwAdZVlo66OVmnFIyRh2OY4OHnBsq3xSM32kahdDgcivuhCFWpIQvnUVDI2F8jmtY0Xc5xAAHGSdQVQqs7+FMfo9laWuxLGSOaPKDbHqurY4ZJNxpOgUS4DMq5oUZgmUtLWM0qWeOUDbonfN6TDZzesKTUHNLTRwoV0GuSEIQorqFE5XdzqvxOb2L1LKJyu7nVfic3sXqyLfbqFF+6UqK8Xq8W/SxWXNt3Yo/D/hcmgSv5tu7FH4f8Lk0Cy99fNbp3KLs+RXxrKRksb45BeN7Cx442uBBHmKVHKDBnUlXNTv+dHIWX+s3a13W0tPWm0WMZ+snLPhrGDU75PN0hd0ZPONIdTVG6J8EvhnJ3VSnbUVWQoQhapBJlM1OUfZeGR6RvLD8nl4zogaDuthb13Udnqyd7Iw/dmD4ymdunPE6wkHVvXeQs+zK5R9j4huLjaOpbufIJW3MZ6983ygt/nga9jmPALHNLXA7C0ixB6lkbS02O1425VryOY6o5n/0jok/ui6lMqMDdR1s1O6/xchDCf2mHfMd1tLVFLWNcHAOGRQJ2K7Zo8pOxcSY1zrRT/J5OIOJ+Kd1PsOZxTHpOweLbwJo8g8oxW4fDMSN00dzm5JWanc19TuZwWevmChEw0PZF2d3/KsKELnr61kMT5ZDaONjpHnia0En+ASACuwIpZBn5ylu+KjY7U35RP0jcRtPMNJ3W1Znk7gzqurhp2XvJIGk/Vbte7qaHHqX4x7GH1VVLPJ86SQvt9UbGt5g0AdS1DMLk5d01Y9uofJ4ec2dIR1aLb8rlr9lhsnqB/pS/wCY9dWfambHRUUcYsxkpYwcTWxAAeYLF1tv5QPa1L4d/s1iK7dZrZm8+q5NvlercswHaVT40PYsWGLc8wHaVT40PYsUb1+mOo6qUG+tSKUCq+kf03esU35Sf1X0j+m71igbkzfy7q208F80LxC0SEV3zWZb9gVehK75LMQ2XiY7Y2Tq2HkPIExoN9iTtbtmYy53eHsOd3x8TbwknXJCNVuVzNQ6NuIpBe1jqPHZz+6Jgkp8JWnqg57e5DvDxeur8qDnt7kO8PF66TWL6hmoRMm6UvKZvNf3GpPA/jclkTN5r+41J4H8bk9vn5LdexQtn3irHWfRv6DvVKUBuwcw+5N/WfRP6DvVKUBuwcw+5U3Jk/l3U7RwXqnchO6tF43F64UCp3ITurReNxeuE8m+W7Q9EK3NNQhCFgU0QhCF5eQo7KHF20tJNO7ZHE54HG4DejrdYdakVlmfnHtClipWnfTP3WQf8cdrA87yD5BRFlh8aVrPM/5xUHuwtJWIzzue9z3kl7nF7ieFzjcnzkr5oQt0lqEwuZXH93w0RON5Kd+5Hj3M76M+a7fIS9K+Zmcf7HxNsbjaOobuJ4tMb6M89wW+Wl95Q+LAaZjb7fhWxOwuTEoQhY1MF85/mO6J+5J+nAn+Y7on7kn60VyZP5d0JaeC8QhSeTUTXV1M1zQ5rqqJrgRcEGVoIIO0EJ+44QShVGL1Nc/JOiIsaKkI4tyj91VTKnM1RVEbjSsFNPa7C2+5k8AdHsA5W2ty7EnjviJxo4EIg2dwyS+LrwvF56aQSU80kTxwsJF+QjY4chuF86+hfDK+KVpbIx5Y9p4HA2PPzrnTjY4eYKHyW55us7/ZL209dotndvYpRvWyO4GuGxrzwW1HZqNr6kk7BTOZtso3VuGxSvN5W3hlPG9mrSPK4aLutZm9LE2KksewHMIyGQn4SqzWU7saxSaCR7hhlE8NkY023efWCCRwAhw5ANVi64/GS5rJ2TiipMFjghqpaUNkim0nbmdri0kG4I1nhuuvNtIIMQxOkk1TdlmpYDtfG69iOOwLD5areC5ISVVJiMtNPUsqmYlUCJjJXsjfoua7RcxpG+dcjS5lLYKsJo0BtPLbx5+ajmAeO1fiegkLquppYYqXFMOkBqBTk7hUREFzrMOw6LXEt4RqOvZeqDOtQvhje+TQe6Nrns1HRcWglt+Gx1KKwTFKCDAaiop2bnpRvbUNe4vkNSWlm5vc7WTpOFuR17C5WcYfmmrpYY5GsGi+Nsjb7bOaHC/nU/Dinr4xwhpoCc8to47K7R5VUS5zKYeKY9CELPo1Cicru51X4nN7F6llE5XdzqvxOb2L1ZFvt1Ci/dKVFeL1eLfpYrLm27sUfh/wuTQJX823dij8P+FyaBZe+vmt07lF2fIoUPldgIraGanNrvYdzJ/ZkG+YepwHVdTCEma4scHDMIkiook9ljLXFrgQ4EtcDtBBsQetfhXzPJk72NiTpGttFUDd28WnslH2rO8tUNbyGUSxh44pY4YTRfSCdzHtewkPa4PYeJwNwfOAmtyXxxtZRw1DbfGRhzgP2XjU9vU4OHUlOWxZhco/pqN5/wDkQ/wbIB/IbdJLL2g8SHGM29FdA6jqea/WfrJzVDWMGz5PPzG7onHr0m9bVjaYvPHjUUOFyRvAc+ciKJp4wQ4v8kC/OWpdVO6nudZxi4Gg0XJwA/YvFqGYvKTcqp9K87ycacfJKwawOky/2AsvXTh1e+CaOWM2kjkbIw/vNII6kbaYRNE6M8eqra7CapvFmGfTKTcqRlKw7+d2lJyRMIP8z9Hqa5aBg2LsqaWKeMjQkjEg/duNYPKDcHmS1Ze5R9nYhNMDePS3ODwTLhvn1u8pZq7LMXz1cN3rw/fRGTPo3ZxUFDC57mtYCXOcGtA2lxNgBzlNVkpgLaOihp22uyMB5+s8757utxKxHMvk52RiImc28VM3dTxbqbiIdW+d5ATCoi+Z6uEQ4bTr+9VCzt/6WUflA9rUvh3+zWIrbvyge1qXw7/ZrEUyuv6ZvPqqZt8oW55gO0qnxoexYsMW55gO0qnxoexYuXr9MdR1XYN9akUn9V9I/pu9YpwCk/qvpH9N3rFA3Jm/l3Vtp4LoocIkmjmfGLiCMSyjhDC8NLgOGxIJ5LngXEtPzDRB1ZUtcAWmk0XA6wQZGggjhFlW84+Rhw6sLWg9jSXkp3fu31sJ42k25iDwpu20gzuhOeYQ2E4cSqi6sLxKSnnjmhdoyxvD2HlHARwgi4I4QSuVCKIBFCoprMkcpo6+kZPHquNGRm0xyD5zT/TjBBVaz29yHeHi9dZVmxy2OH1YEh+SykMnH1T+zIOjfXyE8QWqZ63g4O4gggzxEEcI0uBZZ1kNntjAMiRT7ckaH44yl6TN5r+41J4H8bksiZvNf3GpPA/jcj75+S3XsVVZ94qx1n0T+g71SlAbsHMPuTf1n0T+g71SlAbsHMPuVNyZP5d1O0cEKdyE7q0XjcXrhQSnchO6tF43F64Tyb5btD0Qrc01CEIWBTRCEIXl5CWXOfj3ZWKTOBvHGex4uLRjuCRzv0z1rfstsd7Dw+ef9psZEfhHbxn8xB6kq5K0FzQ7XSnT7oS0Oyarfm8yJ/OBqrg2jpXbkdg3d/0V+TeuVQc0g2IsRqI4jxJi8zuBdj4WxxG/ncah3RO9jH2AD5RWS52cA7FxSWwtHN8pj4t+TpjqeHdRCPs9s8S0vj4cOWardHRgKpq+lPO5j2vYbPa4PYeJzSCD5wF80JmqU2mT2MNqqSGdmySJr7cTiN83qdcdSkVlOYbH9OnmpXHfRP3aIf8AG/U4DkDxfy1qyw1qh8GZzP2nBMo3Ymgr5z/Md0T9yT9OBP8AMd0T9yT9Obkyfy7oe08F4pXJTuhSeNw+2YopSuSvdCk8bh9sxPZNw6IUZpsELy6hMey0oqNhdPURgjYxpDpHHiawa/6cqwTWOeaNFSmhIGaw7PNC1uMS6P7UUTndLcwPuAVHUrlTjzq2smqHC26Pu1v1WABrG34bNAUUt1Z2FkTWuzACWONSShb7mGaRhkl9hrXkc25Qj7wVg1PTuke1kbXOe5waxrRcucTYADhJKaLIXJ3sHD4YHW3QNL5SNm6PJc6x4QCbdSW3xIBCGcSVdAPiquHLLIbsp7KilmNPiEX0Uw2OGveSAbRrOvXtIsQbKEo8Qx2naWDCaOQlxcZInxxNe47XubpC5PCbBaQhZ9lpcG4HAOHr+KIosFajYszw/N5VVk4mxbsdkQk3UUlOAGvk+tM4fOPOXE3IuATfSw1eoUJp3S0xZDIDIKTWBuSEIQqFJCicru51X4nN7F6llE5XdzqvxOb2L1ZFvt1Ci/dKVFeL1eLfpYrLm27sUfh/wuTQJX823dij8P8AhcmgWXvr5rdO5RdnyKEIQkiKVFzxZO9k4Y57W3lpzu7ePQAtKPs6/ICXVOFJGHNIcAWkEEHYQRYgpVMrsBNFXTU5vZkh3Mnhjdvoz9kjrBWluaerTEeG0d/31QdobtxKHUpkzjbqOshqG/6cgc4fWYdT29bS4KLQnjmhwLTkUMNit2c3K7s+uc6M3p4huUG3WL3c+37x/gGqooV9yUzbOq8Kqqmzt1HaY17/AHM3l1cOlrYOUFUF0dljAOwCg/e6lteVQkIQiVFXjAc4TqfBqmjud1c7Rpzr3sct9218FrG3LJyKjoVhyCyd7NxGGEi8eluk3gma3Dr1N8pD4Y4A+TKu0qVS6gW45psnOxMMjLm2lm+UScY0gNBp5maOrjJVzXgC9WIlkMry88UxaMIoso/KB7WpfDv9msRW3flA9rUvh3+zWIrWXX9M3n1QM2+ULc8wHaVT40PYsWGLc8wHaVT40PYsXL1+mOo6rsG+tSKT+q+kf03esU4BSf1X0j+m71igbkzfy7q208FpmYHt2o8VHtWrVMuMk2YhRvhdYSDfwPP7EgGq/wC6dYPIeZZXmB7dqPFR7Vq3RC3k9zLXibmKKUIqyhSgVlI+KR8cjS2Rjix7Tta4GxC+K2jPbkRpN7PgbvmgNqgOFuxsnVqB5LHgKxhaKy2htojDxz9ChHtwmi8V0dluZsDfRTOvLFLE6ncf2og/WznZwfu9FUtCtkibJSvA1XASF6mdzZNtg9H4AHzucf6pYgmfzbdx6Pxdv9Upvr5TdexRFnzKn6z6J/Qd6pSgN2DmH3Jv6z6J/Qd6pSgN2DmH3Km5Mn8u6laOCFM5GH/1Kj8bi9o1Qymcje6VH43F7Vqey7jtChAmsQhCwCaoQheEry8sez+499BSNPHUyjzsjHtD5lleA4U6qqoYG7ZZWx34gTvj1Nuepd2XGO9mYjPMDdhk0YvBs3jPOBfnJX0yGyljoKwVEkLpS1jmxtDg2znAN0iSDfe6QtyraWeJ0FmDWj4qf6Uuc4OfUpoKeBrGNYwAMa0MaBwNAsB5gs7z45P7tQNqGjf077u8E+zXeZ2geYFRX6wcfeEnpW+4rZknldDjNLUMMJjAvBKwuDiWSMNnAgDbvvsrPMgtFkeJnt2A+iLLmPGEFLWhdeLYa+nqJYZPnxSOjdylptfmO3rXIteCCKhAKzZuMf7DxOCQm0bnbhLxaEm9ueZ2i7yUz6TpNFm+x/szDYJSbyBm5TeEZvXE89g7ylnr5h3ZRoe3dFWd2bVPz/Md0T9yT9OBP8x3RP3JP125Mn8u69aeC8QhdeFUokqIo3X0XzMjdbbZzw025bFaAmgqhVyrxMEcxmG2teqvx7oL+rZV/HswYDS6iqXFwFxHMBvuQSMAt1t60sZetmcaVI1CuMLwsdU1kxkwa2Xc21FLCb2+Ofok9Bu155Ao2voJIJXRTMcyVjtF7XbQf/Nd+Fc6Yuq5vwnmqdUyeRObGmw87prmqbW3VwA0b7RGz9jn1nltqVyS1ZHZzquhc1pe6amGp0Lzezf+Nx1sPJs5Ew+CY1FV07J4HaUbxccYOwtcOBwNwQsjeFnnjfjlOKvHt6I+J7SKDYu5CEJarkIQheXkIQheXkKJyu7nVfic3sXqWUTld3Oq/E5vYvVkW+3UKL90pUV4vV4t+lisubbuxR+H/C5NAlfzbd2KPw/4XJoFl76+a3TuUXZ8ihCEJIikLHs/eTuqGsYNnyebmN3Rk9emL8rVsKisqMDbWUU1O63xkZDT9V41sd1ODSirJP4EzX8OOihI3E2iU9C/c0LmOc14Ic1xa4HaHA2IPMQV+FuEtXfgeDvqqmKCL58jwwHiG1zjyAAk8yavCcMZTwRwxC0cbBG3mA2nlO08pWXZisldFj62Rut94ae/1AfjHDncA3yXca1xZW9rT4knhjJvX8I2BlBVLNnOyb7DxKVrW2hk+UQ8Wi8nSaOi/SHNZVNb9nvyd3agFQ0fGU7tI8ZifZr/ADHQdzArAU8u+fxoATmNh5IaVuF1ELcsxOTm500lW8b+Z25xckTDrI6T7/YCxjCsNfUTxwx/PkkbG3kLja55Bt6k2GFYcyngjhjFmRxtjbzNFrnlO3rQd8T4IxGMz0CsgbU1XUhCFl0aso/KB7WpfDv9msRW3flA9rUvh3+zWIrYXX9M3n1S+bfKFueYDtKp8aHsWLDFueYDtKp8aHsWLl6/THUdV2DfWpFJ/VfSP6bvWKcApP6r6R/Td6xQNyZv5d1baeC0zMD27UeKj2rVuiwvMD27UeKj2rVuiCvX6k6BTs+6vxNC17S1wBa4FrgdYIIsQRwghLNnEyNdh1YWAHseS8lM79y+thP1mk25rHhTOKvZc5JMxCjdC6wkG/gef2JANXknYeQ8gVd32v8Ajybd05/fkuysxD1StoX2q6R8Ujo5GlsjHFj2na1wNiPOvitlWqAXoTP5tu49H4u3+qWAJn823cej8Xb/AFSW+vlN17FE2fMqfrPon9B3qlKA3YOYfcm/rPon9B3qlKA3YOYfcqbkyfy7qVo4IUzkb3So/G4vatUMpnI3ulR+Nxe1ansu47QoQJrEIQsAmqFVc5uPdiYXO8G0j29jxdKS4uOUN03eSrUsPz849p1MNK072Jm6ydN+poPMwX8tG2CHxp2t4Z+yqldhaVlS+zKOQ2tHIb7LNcb82rWvvg2GOqamKBnzpZWxjk0jYnqFz1Js6WmbHGxjBZjGBjBxNaAAPMAtJbrcLLQUqT6oSOLGlK/NM/8A7E/o3/2Wg5lJ5YMRMb4pmxzwllyx4AezftJJFtgePKW8oSie9vGjMZZn6/hXtgwmtVg+fTANyrY6lo3k7NF/hYwB/FhZ9krMky2dTAOysLmAF5Ih2RFzsBLh1sLx5ktKbXXN4kABzbs+yombRyFrOYTH9GaakcdT27vF022a8DlLdE+QsmUnk1jRpKyGobf4uUOcBws2PHW0uHWirVD40LmftVBjsLgU10/zHdE/ck/TemYOi0mkFrmaTSOEFtwfMlCSe5P/AE5d0RaOC8Uhk925T+Mxe1ao9SGT3blP4zF7VqfP3ShU2qEIXz9NVjef7Bmjsapa0B5LqeQ/WAGnHfms8dYWPLZvygMVboU1ODv9N1Q4cTQ0sbfnLn/ZWMrZXZi/jNxevVL5qYzRC1HMTlE5lU+kcfi5mGWMcUrBrtzsvfoBZcrhmkiccaptHgMjndEQSA/eB1q62sD4Hg+RPsoxmjgmVQhCw6ZIQhC8vIQhC8vIUTld3Oq/E5vYvUsonK7udV+JzexerIt9uoUX7pSorxerxb9LFZc23dij8P8AhcmgSv5tu7FH4f8AC5NAsvfXzW6dyi7PkUIQhJEUhCELy8l3zzZPdj4kZGttHUN3YcW6Deyjz2d5aqeT+Cvq6qKnj+dI8Nv9Vu1zjyBoJ6lvmd7Jo1eGudG0umgdu0YAuS3ZI0AazvTe3G0KAzI5GuibJVzxubI68MDXtLS1gO/dY6xdwA5mnjWnht4bY8RPxDZz4IJ0VZKcFp2G4eyCGOGIWjjYI2DkaLC/KulCFmSSTUo1fGtpGyxPjkF2PY6N442uBBHmKU/HMJdS1UsD/nRSGO/GAd67mLbHrTbLF89+SMjqiKqgikfujdymDGucdNnzHENB2t1X/cCcXRPglMZyPUIedlRULmzEZObpUyVbxvYW7lF4R43xHMzV/wDYtxVfyEyd7Cw+GEgbpo7pNyyv3z+e3zeZoVgQVun8eYuGWQ0CsibhbRCEIQasWUflA9rUvh3+zWIrdM+9FJJT0wiikeRO4kMa59hufDog2WNfmCq71qvRS+6tddbmizNqfPqgJQcZXAtzzAdpVPjQ9ixY3+YKrvWq9FL7q2rMTRSR0dQJY5GE1IID2uYSNyYLgOAXL0c02c0Pl1XYAQ5aYUn9V9I/pu9YpwClOqcBqt0d8lqfnu/0peM/uoG5XAF9fTurLQCaK+5ge3ajxUe1at0WJ5i8NmjrJzLDMwGmABex7ATurdQLgNa2xB3qQbQaeQU4N1CEISxXrI89mQ2k3s+Bu+aA2qaOFo1Nk5xqB5LHgKxZOFLEHNLXAFpBa4HWCCLEEcIslwy+zeTUdY5sEM0lM/4yBzGvfoi+tji0HW06te0WPGtLdVsDm+C87Rlp5ckHNHtxBU0Jn823cej8Xb/VLd+YarvWq9FL7qZTN5C5mE0jXtc1wp2hzXAgg69oOsLt8uBibQ8ey7ZwQSpys+if0HeqUoDdg5h9yb+rHxb+g77ilObgFVYfJarYP9KXi6KquVwAfU+XddtAJouFdmDYhuFTDNo6W5TMl0b20tFwda/Bey/f5gqu9ar0Uvuo/MFV3rVeil91Pi5hFCULhPktS/WEP+3j03/Wj9YQ/wC3j03/AFrLfzBVd61XopfdR+YKrvWq9FL7qA/gWPyHufurcci1L9YQ/wC3/wD7f9ay7H8ZfV1UtQ/U6WQvte+iNjWg8QaAOpefmCq71qvRS+6j8wVXetV6KX3VfDZ7PAaxgA6qLi92avmYrA91rpJ3DewRWb4SS7R5mCTzhb0qTmhyfNLhjC9pbLM8zyAgggHesBB1jetBtylXZZe8ZvFncRkNnt+UZC3C1CEIQCtXhCVfLXAuw8QngtvGyF0Xg3b5nmaQOopqVkmfDJKWZ0FTTwySPAMEoY0uNtb4zZovYHTF+UJtdM/hzYTk7qqJ21bVYqhS36J1veVX6GX3UfonW95VfoZfdWp8RnmPdArcs0mP9k4SGOdeSnvTu49ENvGfskDySl4Wo5oIaylrHxy0tSyGeFzSXRyNaJGAuYSS2w1abfKCof6J1veVX6GX3UvsrWRTy7RQ0PXurXnE0KJXThtXuU8chFwyVkhGy+i8Otfg2Lt/ROt7yq/Qy+6j9E63vKr9DL7qYGRhFKj3VS1L9YOPvCT0rfcXDief+VzSKajYx1tTpHl9uXQaG386zv8AROt7yq/Qy+6j9E63vKr9DL7qXiw2MGtB7/lWmV54rkxTFJamZ008jnyvN3OP8AANQA2ADUFyKXbkjXE2FDV38DL7qmMMzUYpMR8lMbfrSlsdvJJ0v4I0zRRja4AahVgEqoLbMx+Rzo2OrZm2MjNzpgdu53Bc+37xAA5AeArpySzHwwObJXSCd41iNoIiB/evrk5jYcYK09rQBYCwGoBIrwvJsjTFFxzPYIqKEg1cvUIQkCKQhCF5eX//2Q==" hidden="1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13322" y="-700088"/>
            <a:ext cx="59436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35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78758" y="4617999"/>
            <a:ext cx="1661583" cy="1892300"/>
            <a:chOff x="5426743" y="4085960"/>
            <a:chExt cx="1574800" cy="1892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743" y="4085960"/>
              <a:ext cx="1574800" cy="1892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מלבן 21"/>
            <p:cNvSpPr/>
            <p:nvPr/>
          </p:nvSpPr>
          <p:spPr>
            <a:xfrm>
              <a:off x="5467046" y="4623516"/>
              <a:ext cx="14902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373"/>
              <a:r>
                <a:rPr lang="en-US" sz="1476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Maintains</a:t>
              </a:r>
            </a:p>
            <a:p>
              <a:pPr algn="ctr" defTabSz="685373"/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Omega-3 fatty acids</a:t>
              </a:r>
              <a:endParaRPr lang="he-IL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19400" y="2839560"/>
            <a:ext cx="1990871" cy="1574799"/>
            <a:chOff x="3329147" y="2438173"/>
            <a:chExt cx="1948156" cy="15748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43753" y="2279423"/>
              <a:ext cx="1574800" cy="1892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מלבן 20"/>
            <p:cNvSpPr/>
            <p:nvPr/>
          </p:nvSpPr>
          <p:spPr>
            <a:xfrm>
              <a:off x="3329147" y="2577684"/>
              <a:ext cx="1701794" cy="1318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373"/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 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Maintains</a:t>
              </a:r>
            </a:p>
            <a:p>
              <a:pPr algn="ctr" defTabSz="685373"/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natural </a:t>
              </a:r>
            </a:p>
            <a:p>
              <a:pPr algn="ctr" defTabSz="685373"/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phospholipids</a:t>
              </a:r>
              <a:endParaRPr lang="he-IL" sz="1600" dirty="0">
                <a:solidFill>
                  <a:prstClr val="black"/>
                </a:solidFill>
                <a:latin typeface="+mj-lt"/>
              </a:endParaRPr>
            </a:p>
            <a:p>
              <a:pPr algn="ctr" defTabSz="685373"/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structure</a:t>
              </a:r>
              <a:r>
                <a:rPr lang="en-US" sz="137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/>
              </a:r>
              <a:br>
                <a:rPr lang="en-US" sz="137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</a:br>
              <a:endParaRPr lang="he-IL" sz="1371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01262" y="2839560"/>
            <a:ext cx="1885538" cy="1574800"/>
            <a:chOff x="7140037" y="2438173"/>
            <a:chExt cx="1892300" cy="15748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7298787" y="2279423"/>
              <a:ext cx="1574800" cy="1892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מלבן 22"/>
            <p:cNvSpPr/>
            <p:nvPr/>
          </p:nvSpPr>
          <p:spPr>
            <a:xfrm>
              <a:off x="7408447" y="2887385"/>
              <a:ext cx="15562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373"/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Maintains</a:t>
              </a:r>
            </a:p>
            <a:p>
              <a:pPr algn="ctr" defTabSz="685373"/>
              <a:r>
                <a:rPr lang="en-US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Astaxanthin</a:t>
              </a:r>
              <a:r>
                <a:rPr 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j-lt"/>
                </a:rPr>
                <a:t> </a:t>
              </a:r>
              <a:endPara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5760" y="2109688"/>
            <a:ext cx="6292175" cy="807881"/>
          </a:xfrm>
          <a:prstGeom prst="rect">
            <a:avLst/>
          </a:prstGeom>
          <a:noFill/>
        </p:spPr>
        <p:txBody>
          <a:bodyPr wrap="square" lIns="68547" tIns="34274" rIns="68547" bIns="34274" rtlCol="0">
            <a:spAutoFit/>
          </a:bodyPr>
          <a:lstStyle/>
          <a:p>
            <a:pPr defTabSz="685373"/>
            <a:r>
              <a:rPr lang="en-ZA" sz="2400" dirty="0">
                <a:solidFill>
                  <a:srgbClr val="C00000"/>
                </a:solidFill>
                <a:latin typeface="+mj-lt"/>
              </a:rPr>
              <a:t>Preserves the </a:t>
            </a:r>
            <a:r>
              <a:rPr lang="en-ZA" sz="2400" dirty="0" smtClean="0">
                <a:solidFill>
                  <a:srgbClr val="C00000"/>
                </a:solidFill>
                <a:latin typeface="+mj-lt"/>
              </a:rPr>
              <a:t>nutrient properties </a:t>
            </a:r>
            <a:r>
              <a:rPr lang="en-ZA" sz="2400" dirty="0">
                <a:solidFill>
                  <a:srgbClr val="C00000"/>
                </a:solidFill>
                <a:latin typeface="+mj-lt"/>
              </a:rPr>
              <a:t>of fresh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krill</a:t>
            </a:r>
            <a:r>
              <a:rPr lang="en-ZA" sz="2400" dirty="0">
                <a:solidFill>
                  <a:srgbClr val="C00000"/>
                </a:solidFill>
                <a:latin typeface="+mj-lt"/>
              </a:rPr>
              <a:t>...</a:t>
            </a:r>
          </a:p>
          <a:p>
            <a:pPr marL="342686" lvl="1" defTabSz="685373">
              <a:buFont typeface="Arial" pitchFamily="34" charset="0"/>
              <a:buChar char="•"/>
            </a:pPr>
            <a:endParaRPr lang="en-ZA" sz="24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69896" y="2744576"/>
            <a:ext cx="1894017" cy="1816580"/>
            <a:chOff x="3011590" y="4126249"/>
            <a:chExt cx="2860311" cy="2860311"/>
          </a:xfrm>
        </p:grpSpPr>
        <p:sp>
          <p:nvSpPr>
            <p:cNvPr id="23" name="Oval 22"/>
            <p:cNvSpPr/>
            <p:nvPr/>
          </p:nvSpPr>
          <p:spPr>
            <a:xfrm>
              <a:off x="3011590" y="4126249"/>
              <a:ext cx="2860311" cy="2860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275">
                <a:solidFill>
                  <a:srgbClr val="FFFFFF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174847" y="4220171"/>
              <a:ext cx="2642955" cy="2749658"/>
              <a:chOff x="7066881" y="2354637"/>
              <a:chExt cx="1273277" cy="1324684"/>
            </a:xfrm>
          </p:grpSpPr>
          <p:pic>
            <p:nvPicPr>
              <p:cNvPr id="25" name="Content Placeholder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6881" y="2354637"/>
                <a:ext cx="1273277" cy="1324684"/>
              </a:xfrm>
              <a:prstGeom prst="rect">
                <a:avLst/>
              </a:prstGeom>
            </p:spPr>
          </p:pic>
          <p:sp>
            <p:nvSpPr>
              <p:cNvPr id="26" name="Freeform 25"/>
              <p:cNvSpPr/>
              <p:nvPr/>
            </p:nvSpPr>
            <p:spPr>
              <a:xfrm>
                <a:off x="7847122" y="2872381"/>
                <a:ext cx="98786" cy="86121"/>
              </a:xfrm>
              <a:custGeom>
                <a:avLst/>
                <a:gdLst>
                  <a:gd name="connsiteX0" fmla="*/ 0 w 98786"/>
                  <a:gd name="connsiteY0" fmla="*/ 22797 h 86121"/>
                  <a:gd name="connsiteX1" fmla="*/ 35462 w 98786"/>
                  <a:gd name="connsiteY1" fmla="*/ 86121 h 86121"/>
                  <a:gd name="connsiteX2" fmla="*/ 98786 w 98786"/>
                  <a:gd name="connsiteY2" fmla="*/ 58258 h 86121"/>
                  <a:gd name="connsiteX3" fmla="*/ 70923 w 98786"/>
                  <a:gd name="connsiteY3" fmla="*/ 0 h 8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86" h="86121">
                    <a:moveTo>
                      <a:pt x="0" y="22797"/>
                    </a:moveTo>
                    <a:lnTo>
                      <a:pt x="35462" y="86121"/>
                    </a:lnTo>
                    <a:lnTo>
                      <a:pt x="98786" y="58258"/>
                    </a:lnTo>
                    <a:lnTo>
                      <a:pt x="70923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255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20522262">
                <a:off x="7775106" y="2725608"/>
                <a:ext cx="232529" cy="4014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/>
                <a:r>
                  <a:rPr lang="en-US" sz="825" i="1" dirty="0">
                    <a:solidFill>
                      <a:srgbClr val="C80043"/>
                    </a:solidFill>
                  </a:rPr>
                  <a:t>®</a:t>
                </a:r>
                <a:endParaRPr lang="he-IL" sz="825" i="1" dirty="0">
                  <a:solidFill>
                    <a:srgbClr val="C80043"/>
                  </a:solidFill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מלבן 47"/>
          <p:cNvSpPr/>
          <p:nvPr/>
        </p:nvSpPr>
        <p:spPr>
          <a:xfrm>
            <a:off x="0" y="1676400"/>
            <a:ext cx="9144001" cy="521208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60000"/>
                  <a:lumOff val="40000"/>
                </a:schemeClr>
              </a:gs>
              <a:gs pos="0">
                <a:srgbClr val="00B9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698" rIns="91396" bIns="45698" rtlCol="1" anchor="ctr"/>
          <a:lstStyle/>
          <a:p>
            <a:pPr defTabSz="913830"/>
            <a:endParaRPr lang="he-IL" sz="4428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2" name="AutoShape 2" descr="data:image/png;base64,iVBORw0KGgoAAAANSUhEUgAAAHgAAABfCAMAAAAUE/NuAAAA0lBMVEX///9ERJK8o2qssxdCQpE/P5A+Po85OY1PT5rv7/azs9Krq8ttbaZ9fbA7O448PI4zM4v6+v1iYqTKyt7r6/P29vqKirakpMq6oGRSUpmhocTl5fDBwdmCgrQxMYr6+PRJSZVXV5zZ2em5udP08Oft59p0dK709eFnZ6attABlZaSQkLpdXZ6urs7Gxt2ZmcPS0uTKt4rn6cHSwZ3AqHLbzbLMuY/Zy6vp4tLi2MEqKojR1IuzuTHFyV7h5LDw8dXCxmLM0HrR1YjZ3J25vk3k5rkaede+AAAHMklEQVRoge2Za3+iOhCHTZ0Q8BJuokUUAVuq9b69bNvt2W5P93z/r3TCPYC1PYv4Oy/6f9GLJHmYyWQmiY3GH2sS6s/7/yH14fHmfrfb3dw9XF6cEPt4f3Z+fn52Fvy83X1/PJHhF7uzAJrq/Oz25hRmX57nsBH7/Oaybu5kV8JGZt/V7PC7vdwAfV+r0ZP7sqMT3T7WCL68fZfLjP5eH/jhfYNDcm0T/XCIy1RbiB10daC65vniQHBF3n6oifzucjpLEktNzp7s9pgc5uz7+90tg5/f1ANuXBRSZgD9fhlVycnlDcth9U1zUiQiQ/PFaXJzvqurZEweb3a3QVHa3d89lCF3tZnM0BeXgS72x9Hj/cl3JrG+114j31Od1eI99SzPs6RTU612358tlzNfPy22b2IZYwCsbE6IVVeUAqBQuHM6rjG0USpYWpUG+w/L0dhg4MDiuhL46vXTTVc8FyFnVAn80vzxSaO3JMdFzrQS+Ntz8+1TZHWJc1xAq6rg5t+fabhSUAHcqgxu/vVxO6tgcGVXvwTg+fO3j9w9LHKRWC24rn43Q71+O9jMui6CwayYM2Pw/Pn15wGrW7RocNUE0vg1b8bo5vOvl3caSbOSpyunzLcEHLDnz29X++weKUUukscVwS/NnObNH3vM1koGI1JtNTHNmwX081uxiVc2GNmVdwKvRXJz/rPQZCyXuHhZldt4KYGb8/yGdmtCCUyqJcxAk7/K4B98A3VRnmEwe5XBjZ9lk3M51HP3GDyszm1clU3+za0po19KHghc7wjgxj9lMPd0zxpGeKgeA1wO7F/ZM0MsOxpXTZeJJsXgylayuiB71nC1wsTp6jkPzp4McdlgWjVbcnr5zXs7TSBqG8pcwTeOB25c/ZjH6Plzlrg2e+wVOkea4FiTl9eIm9VGq0/LXPk4Kymvq5dvWVU0Vqawx95jpKyC1Ozoqfa8lkPKWIBxDcdTQ+8PW9PRaDRtbXy0B4swGtZzLLa0J8FxHERouSwwc4mjHydhlaW2XCzsWUGMirE5OOYyKkpqz1A5lkGG6+Hxoyova7RY2iQLaMBUcfvT4y7e/TKs7aArPtm2otj2kzPb6FadTi5JsrZbq3dS5Je+9KUv/T+k9uqqpYdkTDUsYHdQYE9NMX/a7Pm0m/3X0pYLfschTTUkCGi2yhVIaaOlmm3Dj8aaG12C9ToKZmCszHI7RM8UsJL7xCegLNL/hpR2M7A3RCTY7QImZMAVyT4bO5YQ3+h2qNKO7CBANf8ag6zxnGC3ThfcBw12TgIxvb8aYiED6y4BoApRFJn16uh8H6pEsiEGYxKChwKI054krUWQZ1mZk7rBLgcXwEhIN5I8eCoKQNBma1l6Hwhgc531kRdbPZbEg62OEF94ejbY2fW27oDjgsIfwAKLgSb3Oe0MvHYwiO04RNQBwqBYaZ/SBVAM3po42f1rpjNInqobIoxXVOaiiQ0CGgYzHnMoJOCeJoDLXSGO2J6wY3wE1rMDvMf2FMlTiVmre9lLxYOsXCD9GCwn4AFBSu6bgCkCNP3QYhH2XfGOCCINYywDt6LYIFNdQXGoZ2AMgp/rbIypPDY+APd8GcRBKX9omLCIbiG5my3LcJA+jd2YgnUbSOGoNnWw6X0ADvwCBLO9Iv+w94SoF16AO9s82Fti1M6BBwS0wtnFWoK8/gisjrCMgEJnmCHYYDi0qy+T7CYlGmQA+Nriwf3Ur6lUNvg07iOMp61I8e47AbOg8m3CMgs10xRosIfhi25tcFNrIrCkYbpRg8wVg8eyvCjOVDp4eDkDkeLkk4GZZwcdFzCQ5M1HThLOJreUY7dtWXwx5wzJYYtbCRjLkYiTz1yxrDabPCVqrS7Yaag9DdTBeFYAN7oUuxyYTcueOabJHOPOoh9p4e0DM487gLWo3zVmx85Q7ESqJKMmYIu5oZWBdQWEwtlpJGJzm/RZNdRYhWlI1SLIjvpRhEksAaXN0ghtE7zspeCGDfliwjwmyH4v3ydTBJbGXT+JjJ6NnoLfhi9gfxBrzHytFsCsgNDFIk0gG/bCuYW8dgBahT4lsEvtJM2uWeoLXSlzA3kuTr4ZzQbRRTBNlOZqF0crLOlyLeCZ9AFYZZmoG8fkDEepb0NBTJsZrMGmNEh4Z5tWJ5aDcFaD9Wv24klOeD+BrNkCWwRkY0MgMp5lMu6b9hUb1CoOItk8WB1QjM1xAFPXfVab7TR6DmSuIQZKO90Zi2AcbrtGCpI5x7G0SUelQVggIm4H0hJlLCs2JTaRseBmVfxQymyzfBnsuYjZDn3eZZspPiGMSZxYHEFJBzHYholwCWvbN4kQpCeBiAsu0vg+CVhWYofofVOxibvwwnEsf+nm6qTuatfh2php3IPtDHw+lA2v7bOdgtttb/n8mesTG7J0k3dRpZ7Vk5KtiyRJudQbfBD+kX8gScV7CIM1KH5YHCxqpjb+BclAoZGLXYGs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725842" y="-541338"/>
            <a:ext cx="1071563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350">
              <a:solidFill>
                <a:prstClr val="black"/>
              </a:solidFill>
            </a:endParaRPr>
          </a:p>
        </p:txBody>
      </p:sp>
      <p:sp>
        <p:nvSpPr>
          <p:cNvPr id="5" name="AutoShape 11" descr="data:image/jpeg;base64,/9j/4AAQSkZJRgABAQAAAQABAAD/2wCEAAkGBhISDxQUEBAQFRAWEBgQEBUWGRQWGBQUGBIVFRUYFRQXGyYeFxojGRYUIC8gIycpLCwsFx8xNTAqNSYrLCkBCQoKDgwOGg8PGi0iHyQsKiw1KiosLDUsLCwsLSwvLSksLywxLCwsLCksLCw1LCwpLCwsKTQpLCwsLCwsLCwsLP/AABEIAGACCgMBIgACEQEDEQH/xAAcAAACAwEBAQEAAAAAAAAAAAAACAUGBwQBAwL/xABREAABAwIBBQgMCQsEAQUAAAABAAIDBBEFBgcSITETIkFRYXFygRQ0NVRzdIKRk7Kz0hcjJDIzUpKxwggVFhhCYqGiwdHTQ1Vj4/AlU2SDo//EABsBAAIDAQEBAAAAAAAAAAAAAAQFAgMGAQAH/8QAMxEAAQMBBQYEBgMBAQEAAAAAAQACAxEEBRIxcSEyQYGxwRNRYZEiMzTR4fAUUqFCQyP/2gAMAwEAAhEDEQA/APnn2yh3SrjpWneQs05PCyAEA8zNH7ZWXrXMVzJVtRUSzSVdNpySOkdql1FxJsNWwbOpcvwA1ffdN5pP7LW2a1WaGJrMY2a58UA5j3GtFlqFqXwA1ffdN5pP7LmxPMfUwQSyuqactjifK4ASXIYwuIFxt1IkW+zk0DwoGNw4LNkIQjVBCFJZO4Mauripw8MMr9AOIuG6ib2uL7FpP6vkvf8AF6J3+RDTWuGE0kdT3U2sc7JZIhaHlZmcmoqR9QKlkrY7F7Wsc0hpIBdcuOy46r8Sz1ThnjmbijNQuOaWmhXi3TMTlHulLJSvO/hdpx8sTySQOZ9/thYWrFkBlF2FiMMxNoy7cpvBv1OJ5jZ3kqi3QePCW8cxqF2N2F1U0aF4Co7E8pKSmcG1NVBE5w0miR7Wki9rgE6xdYtrS40AqmSkkKB/T7Df9wo/Sx/3R+n2G/7hR+lj/up+DJ/U+xXKhTyFwYXj1NUhxpqiGYNsH7m5r9G97XsdV7HzLvVZBaaFdQhCFxeQhcmKYpFTxOlnkbHE22k52wXIA/iQoL4TsL7+h/m91WMikeKtaToFEuAzKtCFDVeWNFFBHPJUxthl+hedKz9V9Wq+xcHwnYX39D/N7qkIJTk0+xXsbfNWhCq/wnYX39D/ADe6pfBcoaerY51LMyVrXaDi2+p1gbaxxELjoZGCrmkDReDmnIqRQhVh2czCwSDXQ3Bsfne6osje/dBOi6XAZqzoVX+E7C+/of5vdR8J2F9/Q/ze6rP4039D7FRxt8wrQhcWE4zBVRbpTSskjuW6TTquNoPEf7rtVJBBoVOtUIQuLFsYhpYt1qJWxxghpc69rk2A1LwBJoF6tF2oVX+E7C+/of5vdU/h+IRzxNlheHxPGkxw2EXtqvzKb4nsFXNI1CiHA5FdKF49wAJOwC55lWBnOwvv6H+b3V5kb37oJ0C6XAZlWhCq/wAJ2F9/Q/ze6vtR5wsOlkZHFWROke4MY0aV3OJsANSkbPKNpYfYrmNvmrEhCFSpIQhC8vIQhC8vIQqvX5zMNhlfFLVtbIxxY9uhKbOG0XawjVyFfD4WsJ79b6Of/GrxZpjtDD7FRxt81b0KofC1hPfrfRz/AONWqmqGyMa9jg5j2h7HDYWuFwRzghQfFJHvtI1C6HA5FfVCEKtdQheOdYXOzaqj8LWE9+t9HP8A41YyJ8m40nQLhcBmVb0KofC1hPfrfRz/AONHwtYT3630c/8AjVn8Wf8Ao72Kjjb5q3oVQ+FrCe/W+jn/AMaPhawnv1vo5/8AGvfxZ/6O9ivY2+at6FU4M6mFOcGitjBPC5srB1ucwAdZVlo66OVmnFIyRh2OY4OHnBsq3xSM32kahdDgcivuhCFWpIQvnUVDI2F8jmtY0Xc5xAAHGSdQVQqs7+FMfo9laWuxLGSOaPKDbHqurY4ZJNxpOgUS4DMq5oUZgmUtLWM0qWeOUDbonfN6TDZzesKTUHNLTRwoV0GuSEIQorqFE5XdzqvxOb2L1LKJyu7nVfic3sXqyLfbqFF+6UqK8Xq8W/SxWXNt3Yo/D/hcmgSv5tu7FH4f8Lk0Cy99fNbp3KLs+RXxrKRksb45BeN7Cx442uBBHmKVHKDBnUlXNTv+dHIWX+s3a13W0tPWm0WMZ+snLPhrGDU75PN0hd0ZPONIdTVG6J8EvhnJ3VSnbUVWQoQhapBJlM1OUfZeGR6RvLD8nl4zogaDuthb13Udnqyd7Iw/dmD4ymdunPE6wkHVvXeQs+zK5R9j4huLjaOpbufIJW3MZ6983ygt/nga9jmPALHNLXA7C0ixB6lkbS02O1425VryOY6o5n/0jok/ui6lMqMDdR1s1O6/xchDCf2mHfMd1tLVFLWNcHAOGRQJ2K7Zo8pOxcSY1zrRT/J5OIOJ+Kd1PsOZxTHpOweLbwJo8g8oxW4fDMSN00dzm5JWanc19TuZwWevmChEw0PZF2d3/KsKELnr61kMT5ZDaONjpHnia0En+ASACuwIpZBn5ylu+KjY7U35RP0jcRtPMNJ3W1Znk7gzqurhp2XvJIGk/Vbte7qaHHqX4x7GH1VVLPJ86SQvt9UbGt5g0AdS1DMLk5d01Y9uofJ4ec2dIR1aLb8rlr9lhsnqB/pS/wCY9dWfambHRUUcYsxkpYwcTWxAAeYLF1tv5QPa1L4d/s1iK7dZrZm8+q5NvlercswHaVT40PYsWGLc8wHaVT40PYsUb1+mOo6qUG+tSKUCq+kf03esU35Sf1X0j+m71igbkzfy7q208F80LxC0SEV3zWZb9gVehK75LMQ2XiY7Y2Tq2HkPIExoN9iTtbtmYy53eHsOd3x8TbwknXJCNVuVzNQ6NuIpBe1jqPHZz+6Jgkp8JWnqg57e5DvDxeur8qDnt7kO8PF66TWL6hmoRMm6UvKZvNf3GpPA/jclkTN5r+41J4H8bk9vn5LdexQtn3irHWfRv6DvVKUBuwcw+5N/WfRP6DvVKUBuwcw+5U3Jk/l3U7RwXqnchO6tF43F64UCp3ITurReNxeuE8m+W7Q9EK3NNQhCFgU0QhCF5eQo7KHF20tJNO7ZHE54HG4DejrdYdakVlmfnHtClipWnfTP3WQf8cdrA87yD5BRFlh8aVrPM/5xUHuwtJWIzzue9z3kl7nF7ieFzjcnzkr5oQt0lqEwuZXH93w0RON5Kd+5Hj3M76M+a7fIS9K+Zmcf7HxNsbjaOobuJ4tMb6M89wW+Wl95Q+LAaZjb7fhWxOwuTEoQhY1MF85/mO6J+5J+nAn+Y7on7kn60VyZP5d0JaeC8QhSeTUTXV1M1zQ5rqqJrgRcEGVoIIO0EJ+44QShVGL1Nc/JOiIsaKkI4tyj91VTKnM1RVEbjSsFNPa7C2+5k8AdHsA5W2ty7EnjviJxo4EIg2dwyS+LrwvF56aQSU80kTxwsJF+QjY4chuF86+hfDK+KVpbIx5Y9p4HA2PPzrnTjY4eYKHyW55us7/ZL209dotndvYpRvWyO4GuGxrzwW1HZqNr6kk7BTOZtso3VuGxSvN5W3hlPG9mrSPK4aLutZm9LE2KksewHMIyGQn4SqzWU7saxSaCR7hhlE8NkY023efWCCRwAhw5ANVi64/GS5rJ2TiipMFjghqpaUNkim0nbmdri0kG4I1nhuuvNtIIMQxOkk1TdlmpYDtfG69iOOwLD5areC5ISVVJiMtNPUsqmYlUCJjJXsjfoua7RcxpG+dcjS5lLYKsJo0BtPLbx5+ajmAeO1fiegkLquppYYqXFMOkBqBTk7hUREFzrMOw6LXEt4RqOvZeqDOtQvhje+TQe6Nrns1HRcWglt+Gx1KKwTFKCDAaiop2bnpRvbUNe4vkNSWlm5vc7WTpOFuR17C5WcYfmmrpYY5GsGi+Nsjb7bOaHC/nU/Dinr4xwhpoCc8to47K7R5VUS5zKYeKY9CELPo1Cicru51X4nN7F6llE5XdzqvxOb2L1ZFvt1Ci/dKVFeL1eLfpYrLm27sUfh/wuTQJX823dij8P+FyaBZe+vmt07lF2fIoUPldgIraGanNrvYdzJ/ZkG+YepwHVdTCEma4scHDMIkiook9ljLXFrgQ4EtcDtBBsQetfhXzPJk72NiTpGttFUDd28WnslH2rO8tUNbyGUSxh44pY4YTRfSCdzHtewkPa4PYeJwNwfOAmtyXxxtZRw1DbfGRhzgP2XjU9vU4OHUlOWxZhco/pqN5/wDkQ/wbIB/IbdJLL2g8SHGM29FdA6jqea/WfrJzVDWMGz5PPzG7onHr0m9bVjaYvPHjUUOFyRvAc+ciKJp4wQ4v8kC/OWpdVO6nudZxi4Gg0XJwA/YvFqGYvKTcqp9K87ycacfJKwawOky/2AsvXTh1e+CaOWM2kjkbIw/vNII6kbaYRNE6M8eqra7CapvFmGfTKTcqRlKw7+d2lJyRMIP8z9Hqa5aBg2LsqaWKeMjQkjEg/duNYPKDcHmS1Ze5R9nYhNMDePS3ODwTLhvn1u8pZq7LMXz1cN3rw/fRGTPo3ZxUFDC57mtYCXOcGtA2lxNgBzlNVkpgLaOihp22uyMB5+s8757utxKxHMvk52RiImc28VM3dTxbqbiIdW+d5ATCoi+Z6uEQ4bTr+9VCzt/6WUflA9rUvh3+zWIrbvyge1qXw7/ZrEUyuv6ZvPqqZt8oW55gO0qnxoexYsMW55gO0qnxoexYuXr9MdR1XYN9akUn9V9I/pu9YpwCk/qvpH9N3rFA3Jm/l3Vtp4LoocIkmjmfGLiCMSyjhDC8NLgOGxIJ5LngXEtPzDRB1ZUtcAWmk0XA6wQZGggjhFlW84+Rhw6sLWg9jSXkp3fu31sJ42k25iDwpu20gzuhOeYQ2E4cSqi6sLxKSnnjmhdoyxvD2HlHARwgi4I4QSuVCKIBFCoprMkcpo6+kZPHquNGRm0xyD5zT/TjBBVaz29yHeHi9dZVmxy2OH1YEh+SykMnH1T+zIOjfXyE8QWqZ63g4O4gggzxEEcI0uBZZ1kNntjAMiRT7ckaH44yl6TN5r+41J4H8bksiZvNf3GpPA/jcj75+S3XsVVZ94qx1n0T+g71SlAbsHMPuTf1n0T+g71SlAbsHMPuVNyZP5d1O0cEKdyE7q0XjcXrhQSnchO6tF43F64Tyb5btD0Qrc01CEIWBTRCEIXl5CWXOfj3ZWKTOBvHGex4uLRjuCRzv0z1rfstsd7Dw+ef9psZEfhHbxn8xB6kq5K0FzQ7XSnT7oS0Oyarfm8yJ/OBqrg2jpXbkdg3d/0V+TeuVQc0g2IsRqI4jxJi8zuBdj4WxxG/ncah3RO9jH2AD5RWS52cA7FxSWwtHN8pj4t+TpjqeHdRCPs9s8S0vj4cOWardHRgKpq+lPO5j2vYbPa4PYeJzSCD5wF80JmqU2mT2MNqqSGdmySJr7cTiN83qdcdSkVlOYbH9OnmpXHfRP3aIf8AG/U4DkDxfy1qyw1qh8GZzP2nBMo3Ymgr5z/Md0T9yT9OBP8AMd0T9yT9Obkyfy7oe08F4pXJTuhSeNw+2YopSuSvdCk8bh9sxPZNw6IUZpsELy6hMey0oqNhdPURgjYxpDpHHiawa/6cqwTWOeaNFSmhIGaw7PNC1uMS6P7UUTndLcwPuAVHUrlTjzq2smqHC26Pu1v1WABrG34bNAUUt1Z2FkTWuzACWONSShb7mGaRhkl9hrXkc25Qj7wVg1PTuke1kbXOe5waxrRcucTYADhJKaLIXJ3sHD4YHW3QNL5SNm6PJc6x4QCbdSW3xIBCGcSVdAPiquHLLIbsp7KilmNPiEX0Uw2OGveSAbRrOvXtIsQbKEo8Qx2naWDCaOQlxcZInxxNe47XubpC5PCbBaQhZ9lpcG4HAOHr+KIosFajYszw/N5VVk4mxbsdkQk3UUlOAGvk+tM4fOPOXE3IuATfSw1eoUJp3S0xZDIDIKTWBuSEIQqFJCicru51X4nN7F6llE5XdzqvxOb2L1ZFvt1Ci/dKVFeL1eLfpYrLm27sUfh/wuTQJX823dij8P8AhcmgWXvr5rdO5RdnyKEIQkiKVFzxZO9k4Y57W3lpzu7ePQAtKPs6/ICXVOFJGHNIcAWkEEHYQRYgpVMrsBNFXTU5vZkh3Mnhjdvoz9kjrBWluaerTEeG0d/31QdobtxKHUpkzjbqOshqG/6cgc4fWYdT29bS4KLQnjmhwLTkUMNit2c3K7s+uc6M3p4huUG3WL3c+37x/gGqooV9yUzbOq8Kqqmzt1HaY17/AHM3l1cOlrYOUFUF0dljAOwCg/e6lteVQkIQiVFXjAc4TqfBqmjud1c7Rpzr3sct9218FrG3LJyKjoVhyCyd7NxGGEi8eluk3gma3Dr1N8pD4Y4A+TKu0qVS6gW45psnOxMMjLm2lm+UScY0gNBp5maOrjJVzXgC9WIlkMry88UxaMIoso/KB7WpfDv9msRW3flA9rUvh3+zWIrWXX9M3n1QM2+ULc8wHaVT40PYsWGLc8wHaVT40PYsXL1+mOo6rsG+tSKT+q+kf03esU4BSf1X0j+m71igbkzfy7q208FpmYHt2o8VHtWrVMuMk2YhRvhdYSDfwPP7EgGq/wC6dYPIeZZXmB7dqPFR7Vq3RC3k9zLXibmKKUIqyhSgVlI+KR8cjS2Rjix7Tta4GxC+K2jPbkRpN7PgbvmgNqgOFuxsnVqB5LHgKxhaKy2htojDxz9ChHtwmi8V0dluZsDfRTOvLFLE6ncf2og/WznZwfu9FUtCtkibJSvA1XASF6mdzZNtg9H4AHzucf6pYgmfzbdx6Pxdv9Upvr5TdexRFnzKn6z6J/Qd6pSgN2DmH3Jv6z6J/Qd6pSgN2DmH3Km5Mn8u6laOCFM5GH/1Kj8bi9o1Qymcje6VH43F7Vqey7jtChAmsQhCwCaoQheEry8sez+499BSNPHUyjzsjHtD5lleA4U6qqoYG7ZZWx34gTvj1Nuepd2XGO9mYjPMDdhk0YvBs3jPOBfnJX0yGyljoKwVEkLpS1jmxtDg2znAN0iSDfe6QtyraWeJ0FmDWj4qf6Uuc4OfUpoKeBrGNYwAMa0MaBwNAsB5gs7z45P7tQNqGjf077u8E+zXeZ2geYFRX6wcfeEnpW+4rZknldDjNLUMMJjAvBKwuDiWSMNnAgDbvvsrPMgtFkeJnt2A+iLLmPGEFLWhdeLYa+nqJYZPnxSOjdylptfmO3rXIteCCKhAKzZuMf7DxOCQm0bnbhLxaEm9ueZ2i7yUz6TpNFm+x/szDYJSbyBm5TeEZvXE89g7ylnr5h3ZRoe3dFWd2bVPz/Md0T9yT9OBP8x3RP3JP125Mn8u69aeC8QhdeFUokqIo3X0XzMjdbbZzw025bFaAmgqhVyrxMEcxmG2teqvx7oL+rZV/HswYDS6iqXFwFxHMBvuQSMAt1t60sZetmcaVI1CuMLwsdU1kxkwa2Xc21FLCb2+Ofok9Bu155Ao2voJIJXRTMcyVjtF7XbQf/Nd+Fc6Yuq5vwnmqdUyeRObGmw87prmqbW3VwA0b7RGz9jn1nltqVyS1ZHZzquhc1pe6amGp0Lzezf+Nx1sPJs5Ew+CY1FV07J4HaUbxccYOwtcOBwNwQsjeFnnjfjlOKvHt6I+J7SKDYu5CEJarkIQheXkIQheXkKJyu7nVfic3sXqWUTld3Oq/E5vYvVkW+3UKL90pUV4vV4t+lisubbuxR+H/C5NAlfzbd2KPw/4XJoFl76+a3TuUXZ8ihCEJIikLHs/eTuqGsYNnyebmN3Rk9emL8rVsKisqMDbWUU1O63xkZDT9V41sd1ODSirJP4EzX8OOihI3E2iU9C/c0LmOc14Ic1xa4HaHA2IPMQV+FuEtXfgeDvqqmKCL58jwwHiG1zjyAAk8yavCcMZTwRwxC0cbBG3mA2nlO08pWXZisldFj62Rut94ae/1AfjHDncA3yXca1xZW9rT4knhjJvX8I2BlBVLNnOyb7DxKVrW2hk+UQ8Wi8nSaOi/SHNZVNb9nvyd3agFQ0fGU7tI8ZifZr/ADHQdzArAU8u+fxoATmNh5IaVuF1ELcsxOTm500lW8b+Z25xckTDrI6T7/YCxjCsNfUTxwx/PkkbG3kLja55Bt6k2GFYcyngjhjFmRxtjbzNFrnlO3rQd8T4IxGMz0CsgbU1XUhCFl0aso/KB7WpfDv9msRW3flA9rUvh3+zWIrYXX9M3n1S+bfKFueYDtKp8aHsWLDFueYDtKp8aHsWLl6/THUdV2DfWpFJ/VfSP6bvWKcApP6r6R/Td6xQNyZv5d1baeC0zMD27UeKj2rVuiwvMD27UeKj2rVuiCvX6k6BTs+6vxNC17S1wBa4FrgdYIIsQRwghLNnEyNdh1YWAHseS8lM79y+thP1mk25rHhTOKvZc5JMxCjdC6wkG/gef2JANXknYeQ8gVd32v8Ajybd05/fkuysxD1StoX2q6R8Ujo5GlsjHFj2na1wNiPOvitlWqAXoTP5tu49H4u3+qWAJn823cej8Xb/AFSW+vlN17FE2fMqfrPon9B3qlKA3YOYfcm/rPon9B3qlKA3YOYfcqbkyfy7qVo4IUzkb3So/G4vatUMpnI3ulR+Nxe1ansu47QoQJrEIQsAmqFVc5uPdiYXO8G0j29jxdKS4uOUN03eSrUsPz849p1MNK072Jm6ydN+poPMwX8tG2CHxp2t4Z+yqldhaVlS+zKOQ2tHIb7LNcb82rWvvg2GOqamKBnzpZWxjk0jYnqFz1Js6WmbHGxjBZjGBjBxNaAAPMAtJbrcLLQUqT6oSOLGlK/NM/8A7E/o3/2Wg5lJ5YMRMb4pmxzwllyx4AezftJJFtgePKW8oSie9vGjMZZn6/hXtgwmtVg+fTANyrY6lo3k7NF/hYwB/FhZ9krMky2dTAOysLmAF5Ih2RFzsBLh1sLx5ktKbXXN4kABzbs+yombRyFrOYTH9GaakcdT27vF022a8DlLdE+QsmUnk1jRpKyGobf4uUOcBws2PHW0uHWirVD40LmftVBjsLgU10/zHdE/ck/TemYOi0mkFrmaTSOEFtwfMlCSe5P/AE5d0RaOC8Uhk925T+Mxe1ao9SGT3blP4zF7VqfP3ShU2qEIXz9NVjef7Bmjsapa0B5LqeQ/WAGnHfms8dYWPLZvygMVboU1ODv9N1Q4cTQ0sbfnLn/ZWMrZXZi/jNxevVL5qYzRC1HMTlE5lU+kcfi5mGWMcUrBrtzsvfoBZcrhmkiccaptHgMjndEQSA/eB1q62sD4Hg+RPsoxmjgmVQhCw6ZIQhC8vIQhC8vIUTld3Oq/E5vYvUsonK7udV+JzexerIt9uoUX7pSorxerxb9LFZc23dij8P8AhcmgSv5tu7FH4f8AC5NAsvfXzW6dyi7PkUIQhJEUhCELy8l3zzZPdj4kZGttHUN3YcW6Deyjz2d5aqeT+Cvq6qKnj+dI8Nv9Vu1zjyBoJ6lvmd7Jo1eGudG0umgdu0YAuS3ZI0AazvTe3G0KAzI5GuibJVzxubI68MDXtLS1gO/dY6xdwA5mnjWnht4bY8RPxDZz4IJ0VZKcFp2G4eyCGOGIWjjYI2DkaLC/KulCFmSSTUo1fGtpGyxPjkF2PY6N442uBBHmKU/HMJdS1UsD/nRSGO/GAd67mLbHrTbLF89+SMjqiKqgikfujdymDGucdNnzHENB2t1X/cCcXRPglMZyPUIedlRULmzEZObpUyVbxvYW7lF4R43xHMzV/wDYtxVfyEyd7Cw+GEgbpo7pNyyv3z+e3zeZoVgQVun8eYuGWQ0CsibhbRCEIQasWUflA9rUvh3+zWIrdM+9FJJT0wiikeRO4kMa59hufDog2WNfmCq71qvRS+6tddbmizNqfPqgJQcZXAtzzAdpVPjQ9ixY3+YKrvWq9FL7q2rMTRSR0dQJY5GE1IID2uYSNyYLgOAXL0c02c0Pl1XYAQ5aYUn9V9I/pu9YpwClOqcBqt0d8lqfnu/0peM/uoG5XAF9fTurLQCaK+5ge3ajxUe1at0WJ5i8NmjrJzLDMwGmABex7ATurdQLgNa2xB3qQbQaeQU4N1CEISxXrI89mQ2k3s+Bu+aA2qaOFo1Nk5xqB5LHgKxZOFLEHNLXAFpBa4HWCCLEEcIslwy+zeTUdY5sEM0lM/4yBzGvfoi+tji0HW06te0WPGtLdVsDm+C87Rlp5ckHNHtxBU0Jn823cej8Xb/VLd+YarvWq9FL7qZTN5C5mE0jXtc1wp2hzXAgg69oOsLt8uBibQ8ey7ZwQSpys+if0HeqUoDdg5h9yb+rHxb+g77ilObgFVYfJarYP9KXi6KquVwAfU+XddtAJouFdmDYhuFTDNo6W5TMl0b20tFwda/Bey/f5gqu9ar0Uvuo/MFV3rVeil91Pi5hFCULhPktS/WEP+3j03/Wj9YQ/wC3j03/AFrLfzBVd61XopfdR+YKrvWq9FL7qA/gWPyHufurcci1L9YQ/wC3/wD7f9ay7H8ZfV1UtQ/U6WQvte+iNjWg8QaAOpefmCq71qvRS+6j8wVXetV6KX3VfDZ7PAaxgA6qLi92avmYrA91rpJ3DewRWb4SS7R5mCTzhb0qTmhyfNLhjC9pbLM8zyAgggHesBB1jetBtylXZZe8ZvFncRkNnt+UZC3C1CEIQCtXhCVfLXAuw8QngtvGyF0Xg3b5nmaQOopqVkmfDJKWZ0FTTwySPAMEoY0uNtb4zZovYHTF+UJtdM/hzYTk7qqJ21bVYqhS36J1veVX6GX3UfonW95VfoZfdWp8RnmPdArcs0mP9k4SGOdeSnvTu49ENvGfskDySl4Wo5oIaylrHxy0tSyGeFzSXRyNaJGAuYSS2w1abfKCof6J1veVX6GX3UvsrWRTy7RQ0PXurXnE0KJXThtXuU8chFwyVkhGy+i8Otfg2Lt/ROt7yq/Qy+6j9E63vKr9DL7qYGRhFKj3VS1L9YOPvCT0rfcXDief+VzSKajYx1tTpHl9uXQaG386zv8AROt7yq/Qy+6j9E63vKr9DL7qXiw2MGtB7/lWmV54rkxTFJamZ008jnyvN3OP8AANQA2ADUFyKXbkjXE2FDV38DL7qmMMzUYpMR8lMbfrSlsdvJJ0v4I0zRRja4AahVgEqoLbMx+Rzo2OrZm2MjNzpgdu53Bc+37xAA5AeArpySzHwwObJXSCd41iNoIiB/evrk5jYcYK09rQBYCwGoBIrwvJsjTFFxzPYIqKEg1cvUIQkCKQhCF5eX//2Q==" hidden="1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13322" y="-700088"/>
            <a:ext cx="59436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35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989" y="1971606"/>
            <a:ext cx="4311731" cy="438549"/>
          </a:xfrm>
          <a:prstGeom prst="rect">
            <a:avLst/>
          </a:prstGeom>
          <a:noFill/>
        </p:spPr>
        <p:txBody>
          <a:bodyPr wrap="square" lIns="68547" tIns="34274" rIns="68547" bIns="34274" rtlCol="0">
            <a:spAutoFit/>
          </a:bodyPr>
          <a:lstStyle/>
          <a:p>
            <a:pPr defTabSz="685373"/>
            <a:r>
              <a:rPr lang="en-ZA" sz="2400" dirty="0">
                <a:solidFill>
                  <a:srgbClr val="C00000"/>
                </a:solidFill>
              </a:rPr>
              <a:t>Removes spoilage </a:t>
            </a:r>
            <a:r>
              <a:rPr lang="en-US" sz="2400" dirty="0">
                <a:solidFill>
                  <a:srgbClr val="C00000"/>
                </a:solidFill>
              </a:rPr>
              <a:t>components</a:t>
            </a:r>
            <a:endParaRPr lang="en-ZA" sz="2400" dirty="0">
              <a:solidFill>
                <a:srgbClr val="C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87729" y="2819400"/>
            <a:ext cx="1951471" cy="1574800"/>
            <a:chOff x="7175500" y="2438173"/>
            <a:chExt cx="1892300" cy="15748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34250" y="2279423"/>
              <a:ext cx="1574800" cy="1892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מלבן 11"/>
            <p:cNvSpPr/>
            <p:nvPr/>
          </p:nvSpPr>
          <p:spPr>
            <a:xfrm>
              <a:off x="7242657" y="2880604"/>
              <a:ext cx="15259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685373"/>
              <a:r>
                <a:rPr lang="en-ZA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Removes</a:t>
              </a:r>
            </a:p>
            <a:p>
              <a:pPr marL="0" lvl="1" algn="ctr" defTabSz="685373"/>
              <a:r>
                <a:rPr lang="en-ZA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impurities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43200" y="2819400"/>
            <a:ext cx="2084162" cy="1574800"/>
            <a:chOff x="3385002" y="2438174"/>
            <a:chExt cx="1956248" cy="15748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543752" y="2279424"/>
              <a:ext cx="1574800" cy="1892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מלבן 10"/>
            <p:cNvSpPr/>
            <p:nvPr/>
          </p:nvSpPr>
          <p:spPr>
            <a:xfrm>
              <a:off x="3580592" y="2869178"/>
              <a:ext cx="17606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373"/>
              <a:r>
                <a:rPr lang="en-ZA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Removes</a:t>
              </a:r>
            </a:p>
            <a:p>
              <a:pPr algn="ctr" defTabSz="685373"/>
              <a:r>
                <a:rPr lang="en-ZA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Smell</a:t>
              </a:r>
              <a:endParaRPr lang="he-IL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88605" y="4660900"/>
            <a:ext cx="1866756" cy="1892300"/>
            <a:chOff x="5431767" y="4114800"/>
            <a:chExt cx="1692620" cy="18923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486400" y="4114800"/>
              <a:ext cx="1574800" cy="1892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מלבן 12"/>
            <p:cNvSpPr/>
            <p:nvPr/>
          </p:nvSpPr>
          <p:spPr>
            <a:xfrm>
              <a:off x="5431767" y="4351480"/>
              <a:ext cx="169262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373"/>
              <a:r>
                <a:rPr lang="en-ZA" sz="16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Removes</a:t>
              </a:r>
            </a:p>
            <a:p>
              <a:pPr algn="ctr" defTabSz="685373"/>
              <a:r>
                <a:rPr lang="en-ZA" sz="16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Other oxidative elements and derivatives </a:t>
              </a:r>
              <a:r>
                <a:rPr 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 </a:t>
              </a: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1828800" y="381000"/>
            <a:ext cx="7334425" cy="8772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odoni MT" pitchFamily="18" charset="0"/>
              </a:rPr>
              <a:t>The Advantages of MSO</a:t>
            </a:r>
            <a:r>
              <a:rPr lang="en-US" sz="4800" baseline="30000" dirty="0">
                <a:solidFill>
                  <a:schemeClr val="bg1"/>
                </a:solidFill>
                <a:latin typeface="Bodoni MT" pitchFamily="18" charset="0"/>
              </a:rPr>
              <a:t>®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22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869896" y="2744576"/>
            <a:ext cx="1894017" cy="1816580"/>
            <a:chOff x="3011590" y="4126249"/>
            <a:chExt cx="2860311" cy="2860311"/>
          </a:xfrm>
        </p:grpSpPr>
        <p:sp>
          <p:nvSpPr>
            <p:cNvPr id="40" name="Oval 39"/>
            <p:cNvSpPr/>
            <p:nvPr/>
          </p:nvSpPr>
          <p:spPr>
            <a:xfrm>
              <a:off x="3011590" y="4126249"/>
              <a:ext cx="2860311" cy="28603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275">
                <a:solidFill>
                  <a:srgbClr val="FFFFFF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174847" y="4220171"/>
              <a:ext cx="2642955" cy="2749658"/>
              <a:chOff x="7066881" y="2354637"/>
              <a:chExt cx="1273277" cy="1324684"/>
            </a:xfrm>
          </p:grpSpPr>
          <p:pic>
            <p:nvPicPr>
              <p:cNvPr id="42" name="Content Placeholder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6881" y="2354637"/>
                <a:ext cx="1273277" cy="1324684"/>
              </a:xfrm>
              <a:prstGeom prst="rect">
                <a:avLst/>
              </a:prstGeom>
            </p:spPr>
          </p:pic>
          <p:sp>
            <p:nvSpPr>
              <p:cNvPr id="43" name="Freeform 42"/>
              <p:cNvSpPr/>
              <p:nvPr/>
            </p:nvSpPr>
            <p:spPr>
              <a:xfrm>
                <a:off x="7847122" y="2872381"/>
                <a:ext cx="98786" cy="86121"/>
              </a:xfrm>
              <a:custGeom>
                <a:avLst/>
                <a:gdLst>
                  <a:gd name="connsiteX0" fmla="*/ 0 w 98786"/>
                  <a:gd name="connsiteY0" fmla="*/ 22797 h 86121"/>
                  <a:gd name="connsiteX1" fmla="*/ 35462 w 98786"/>
                  <a:gd name="connsiteY1" fmla="*/ 86121 h 86121"/>
                  <a:gd name="connsiteX2" fmla="*/ 98786 w 98786"/>
                  <a:gd name="connsiteY2" fmla="*/ 58258 h 86121"/>
                  <a:gd name="connsiteX3" fmla="*/ 70923 w 98786"/>
                  <a:gd name="connsiteY3" fmla="*/ 0 h 86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786" h="86121">
                    <a:moveTo>
                      <a:pt x="0" y="22797"/>
                    </a:moveTo>
                    <a:lnTo>
                      <a:pt x="35462" y="86121"/>
                    </a:lnTo>
                    <a:lnTo>
                      <a:pt x="98786" y="58258"/>
                    </a:lnTo>
                    <a:lnTo>
                      <a:pt x="70923" y="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255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20522262">
                <a:off x="7775106" y="2725608"/>
                <a:ext cx="232529" cy="4014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/>
                <a:r>
                  <a:rPr lang="en-US" sz="825" i="1" dirty="0">
                    <a:solidFill>
                      <a:srgbClr val="C80043"/>
                    </a:solidFill>
                  </a:rPr>
                  <a:t>®</a:t>
                </a:r>
                <a:endParaRPr lang="he-IL" sz="825" i="1" dirty="0">
                  <a:solidFill>
                    <a:srgbClr val="C8004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72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1207" y="5394960"/>
            <a:ext cx="4142793" cy="146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Bodoni MT" pitchFamily="18" charset="0"/>
              </a:rPr>
              <a:t>Recommended Use</a:t>
            </a:r>
            <a:endParaRPr lang="en-US" sz="60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01000" cy="4191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600" dirty="0" smtClean="0"/>
              <a:t>Therapeutic </a:t>
            </a:r>
            <a:r>
              <a:rPr lang="en-US" sz="2600" dirty="0"/>
              <a:t>doses range from </a:t>
            </a:r>
            <a:r>
              <a:rPr lang="en-US" sz="2600" dirty="0" smtClean="0"/>
              <a:t>1000-1500 mg </a:t>
            </a:r>
            <a:r>
              <a:rPr lang="en-US" sz="2600" dirty="0"/>
              <a:t>krill oil </a:t>
            </a:r>
            <a:r>
              <a:rPr lang="en-US" sz="2600" dirty="0" smtClean="0"/>
              <a:t>(2-3 capsules) per </a:t>
            </a:r>
            <a:r>
              <a:rPr lang="en-US" sz="2600" dirty="0"/>
              <a:t>day, with maintenance dosing of </a:t>
            </a:r>
            <a:r>
              <a:rPr lang="en-US" sz="2600" dirty="0" smtClean="0"/>
              <a:t>500 mg daily (1 capsule)</a:t>
            </a:r>
            <a:endParaRPr lang="en-US" sz="2600" dirty="0"/>
          </a:p>
          <a:p>
            <a:pPr>
              <a:spcBef>
                <a:spcPts val="600"/>
              </a:spcBef>
            </a:pPr>
            <a:r>
              <a:rPr lang="en-US" sz="2600" dirty="0"/>
              <a:t>The recommended daily intakes </a:t>
            </a:r>
            <a:r>
              <a:rPr lang="en-US" sz="2600" dirty="0" smtClean="0"/>
              <a:t>are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For </a:t>
            </a:r>
            <a:r>
              <a:rPr lang="en-US" sz="2200" dirty="0"/>
              <a:t>cardiovascular benefits </a:t>
            </a:r>
            <a:r>
              <a:rPr lang="en-US" sz="2200" dirty="0" smtClean="0"/>
              <a:t>1000mg </a:t>
            </a:r>
            <a:r>
              <a:rPr lang="en-US" sz="2200" dirty="0"/>
              <a:t>– </a:t>
            </a:r>
            <a:r>
              <a:rPr lang="en-US" sz="2200" dirty="0" smtClean="0"/>
              <a:t>1500mg (2-3 capsules)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It </a:t>
            </a:r>
            <a:r>
              <a:rPr lang="en-US" sz="2200" dirty="0"/>
              <a:t>is reported as better to start with the higher intake and reduce this after about 2 months so long as the benefits can be </a:t>
            </a:r>
            <a:r>
              <a:rPr lang="en-US" sz="2200" dirty="0" smtClean="0"/>
              <a:t>maintained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5894"/>
            <a:ext cx="4142793" cy="14630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62484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odoni MT" pitchFamily="18" charset="0"/>
              </a:rPr>
              <a:t>Vestige Prime Krill Oil</a:t>
            </a:r>
            <a:endParaRPr lang="en-US" sz="48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905000"/>
            <a:ext cx="47244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Net Content </a:t>
            </a:r>
            <a:r>
              <a:rPr lang="en-US" dirty="0" smtClean="0"/>
              <a:t>30 </a:t>
            </a:r>
            <a:r>
              <a:rPr lang="en-US" dirty="0" err="1" smtClean="0"/>
              <a:t>Softgel</a:t>
            </a:r>
            <a:r>
              <a:rPr lang="en-US" dirty="0" smtClean="0"/>
              <a:t> capsules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23" y="2807008"/>
            <a:ext cx="2391177" cy="3822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8667">
            <a:off x="4210716" y="4831998"/>
            <a:ext cx="1260348" cy="126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61" y="4913532"/>
            <a:ext cx="1152395" cy="1097280"/>
          </a:xfrm>
          <a:prstGeom prst="rect">
            <a:avLst/>
          </a:prstGeom>
        </p:spPr>
      </p:pic>
      <p:pic>
        <p:nvPicPr>
          <p:cNvPr id="1026" name="Picture 2" descr="C:\Users\garimak\Downloads\40826548_xxl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38960">
            <a:off x="5420728" y="4713171"/>
            <a:ext cx="150876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114491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1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rimak\Downloads\Untitled design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1054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Bodoni MT" pitchFamily="18" charset="0"/>
              </a:rPr>
              <a:t>Thank you</a:t>
            </a:r>
            <a:endParaRPr lang="en-GB" sz="8800" b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Bodoni MT" pitchFamily="18" charset="0"/>
              </a:rPr>
              <a:t>What is Krill?</a:t>
            </a:r>
            <a:endParaRPr lang="en-US" sz="72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4343400" cy="4525963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Krill oil is oil from a tiny, shrimp-like </a:t>
            </a:r>
            <a:r>
              <a:rPr lang="en-US" b="1" dirty="0" smtClean="0"/>
              <a:t>fish</a:t>
            </a:r>
          </a:p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Krill from Antarctic is also called </a:t>
            </a:r>
            <a:r>
              <a:rPr lang="en-US" i="1" dirty="0" err="1"/>
              <a:t>Euphausia</a:t>
            </a:r>
            <a:r>
              <a:rPr lang="en-US" i="1" dirty="0"/>
              <a:t> </a:t>
            </a:r>
            <a:r>
              <a:rPr lang="en-US" i="1" dirty="0" err="1" smtClean="0"/>
              <a:t>superba</a:t>
            </a:r>
            <a:endParaRPr lang="en-US" i="1" dirty="0" smtClean="0"/>
          </a:p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They </a:t>
            </a:r>
            <a:r>
              <a:rPr lang="en-US" dirty="0"/>
              <a:t>are found in the colder waters of the </a:t>
            </a:r>
            <a:r>
              <a:rPr lang="en-US" dirty="0" smtClean="0"/>
              <a:t>ocean</a:t>
            </a:r>
          </a:p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Krill is found in the oceans off of Antarctica, Canada, and Japan</a:t>
            </a:r>
            <a:endParaRPr lang="en-US" dirty="0" smtClean="0"/>
          </a:p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Krill </a:t>
            </a:r>
            <a:r>
              <a:rPr lang="en-US" dirty="0"/>
              <a:t>primarily serve as a food source for other animals in the ocean, </a:t>
            </a:r>
            <a:r>
              <a:rPr lang="en-US" dirty="0" smtClean="0"/>
              <a:t>like </a:t>
            </a:r>
            <a:r>
              <a:rPr lang="en-US" dirty="0"/>
              <a:t>whales, seals, penguins, squid and </a:t>
            </a:r>
            <a:r>
              <a:rPr lang="en-US" dirty="0" smtClean="0"/>
              <a:t>fish</a:t>
            </a:r>
          </a:p>
          <a:p>
            <a:pPr marL="274320" indent="-274320">
              <a:lnSpc>
                <a:spcPct val="120000"/>
              </a:lnSpc>
              <a:spcBef>
                <a:spcPts val="600"/>
              </a:spcBef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13423" r="3825"/>
          <a:stretch/>
        </p:blipFill>
        <p:spPr>
          <a:xfrm>
            <a:off x="4876800" y="1905000"/>
            <a:ext cx="3840480" cy="218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8562" r="6061" b="12660"/>
          <a:stretch/>
        </p:blipFill>
        <p:spPr>
          <a:xfrm>
            <a:off x="4876800" y="4343401"/>
            <a:ext cx="3840480" cy="208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" b="25017"/>
          <a:stretch/>
        </p:blipFill>
        <p:spPr>
          <a:xfrm>
            <a:off x="-51881" y="1676400"/>
            <a:ext cx="9195881" cy="5181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pSp>
        <p:nvGrpSpPr>
          <p:cNvPr id="5" name="Group 4"/>
          <p:cNvGrpSpPr/>
          <p:nvPr/>
        </p:nvGrpSpPr>
        <p:grpSpPr>
          <a:xfrm>
            <a:off x="207002" y="5417807"/>
            <a:ext cx="8784599" cy="1228470"/>
            <a:chOff x="1127326" y="677878"/>
            <a:chExt cx="6891483" cy="921353"/>
          </a:xfrm>
        </p:grpSpPr>
        <p:sp>
          <p:nvSpPr>
            <p:cNvPr id="6" name="Rectangle 5"/>
            <p:cNvSpPr/>
            <p:nvPr/>
          </p:nvSpPr>
          <p:spPr>
            <a:xfrm>
              <a:off x="1145790" y="677878"/>
              <a:ext cx="6852421" cy="921353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06"/>
              <a:endParaRPr lang="en-US" sz="1371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27326" y="699853"/>
              <a:ext cx="6891483" cy="8295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685406">
                <a:buClr>
                  <a:srgbClr val="0070C0"/>
                </a:buClr>
              </a:pPr>
              <a:r>
                <a:rPr lang="en-US" sz="3000" b="1" dirty="0">
                  <a:solidFill>
                    <a:prstClr val="black"/>
                  </a:solidFill>
                </a:rPr>
                <a:t>Antarctic Krill are swimming crustaceans that live in the Antarctic waters of the Southern Ocean</a:t>
              </a:r>
            </a:p>
          </p:txBody>
        </p:sp>
      </p:grpSp>
      <p:sp>
        <p:nvSpPr>
          <p:cNvPr id="8" name="Title 3"/>
          <p:cNvSpPr txBox="1">
            <a:spLocks/>
          </p:cNvSpPr>
          <p:nvPr/>
        </p:nvSpPr>
        <p:spPr>
          <a:xfrm>
            <a:off x="260533" y="341963"/>
            <a:ext cx="8473488" cy="1029637"/>
          </a:xfrm>
          <a:prstGeom prst="rect">
            <a:avLst/>
          </a:prstGeom>
          <a:noFill/>
          <a:effectLst>
            <a:outerShdw blurRad="101600" dist="38100" sx="99000" sy="99000" algn="l" rotWithShape="0">
              <a:prstClr val="black">
                <a:alpha val="40000"/>
              </a:prstClr>
            </a:outerShdw>
          </a:effectLst>
        </p:spPr>
        <p:txBody>
          <a:bodyPr vert="horz" wrap="square" lIns="36000" tIns="72000" rIns="91440" bIns="7200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378"/>
            <a:r>
              <a:rPr lang="en-US" sz="3600" dirty="0" smtClean="0">
                <a:solidFill>
                  <a:schemeClr val="bg1"/>
                </a:solidFill>
                <a:latin typeface="Bodoni MT" pitchFamily="18" charset="0"/>
              </a:rPr>
              <a:t>Antarctic Krill (</a:t>
            </a:r>
            <a:r>
              <a:rPr lang="en-US" sz="3600" i="1" dirty="0" err="1" smtClean="0">
                <a:solidFill>
                  <a:schemeClr val="bg1"/>
                </a:solidFill>
                <a:latin typeface="Bodoni MT" pitchFamily="18" charset="0"/>
              </a:rPr>
              <a:t>Euphausia</a:t>
            </a:r>
            <a:r>
              <a:rPr lang="en-US" sz="3600" i="1" dirty="0" smtClean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Bodoni MT" pitchFamily="18" charset="0"/>
              </a:rPr>
              <a:t>Superba</a:t>
            </a:r>
            <a:r>
              <a:rPr lang="en-US" sz="3600" dirty="0" smtClean="0">
                <a:solidFill>
                  <a:schemeClr val="bg1"/>
                </a:solidFill>
                <a:latin typeface="Bodoni MT" pitchFamily="18" charset="0"/>
              </a:rPr>
              <a:t>) </a:t>
            </a:r>
            <a:endParaRPr lang="en-US" sz="36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9" descr="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696" y="1818146"/>
            <a:ext cx="3175304" cy="505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odoni MT" pitchFamily="18" charset="0"/>
              </a:rPr>
              <a:t>Krill Oil’s Unique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28860"/>
            <a:ext cx="6400800" cy="3622348"/>
          </a:xfrm>
        </p:spPr>
        <p:txBody>
          <a:bodyPr>
            <a:normAutofit fontScale="77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Southern Ocean constitutes one of the most remote areas on our planet, and as such is it isolated from many environmental </a:t>
            </a:r>
            <a:r>
              <a:rPr lang="en-US" dirty="0" smtClean="0"/>
              <a:t>contaminants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Antarctic krill feeds on plankton, close to the bottom of the food chain, and is therefore free of any accumulation of contaminants such as heavy metals that are </a:t>
            </a:r>
            <a:r>
              <a:rPr lang="en-US" dirty="0" smtClean="0"/>
              <a:t>typically found in many fishes</a:t>
            </a:r>
            <a:endParaRPr lang="he-IL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92" y="5334000"/>
            <a:ext cx="1169008" cy="43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227058"/>
            <a:ext cx="1219200" cy="6483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4480982" y="4364182"/>
            <a:ext cx="4663018" cy="249381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doni MT" pitchFamily="18" charset="0"/>
              </a:rPr>
              <a:t>What does Krill Oil Contain?</a:t>
            </a:r>
            <a:endParaRPr lang="en-US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676400"/>
            <a:ext cx="8672945" cy="3352800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</a:pPr>
            <a:r>
              <a:rPr lang="en-US" sz="2400" dirty="0" smtClean="0"/>
              <a:t>Krill oil is a rich source of phospholipids and phospholipid bound omega fatty acids</a:t>
            </a:r>
          </a:p>
          <a:p>
            <a:pPr marL="274320" indent="-274320">
              <a:lnSpc>
                <a:spcPct val="120000"/>
              </a:lnSpc>
            </a:pPr>
            <a:r>
              <a:rPr lang="en-US" sz="2400" dirty="0" smtClean="0"/>
              <a:t>It is a rich source of Omega-3 </a:t>
            </a:r>
            <a:r>
              <a:rPr lang="en-US" sz="2400" dirty="0"/>
              <a:t>p</a:t>
            </a:r>
            <a:r>
              <a:rPr lang="en-US" sz="2400" dirty="0" smtClean="0"/>
              <a:t>olyunsaturated fatty acids: </a:t>
            </a:r>
            <a:r>
              <a:rPr lang="en-US" sz="2400" b="1" dirty="0" smtClean="0"/>
              <a:t>EPA (</a:t>
            </a:r>
            <a:r>
              <a:rPr lang="en-US" sz="2400" b="1" dirty="0" err="1"/>
              <a:t>Eicosapentaenoic</a:t>
            </a:r>
            <a:r>
              <a:rPr lang="en-US" sz="2400" b="1" dirty="0"/>
              <a:t> </a:t>
            </a:r>
            <a:r>
              <a:rPr lang="en-US" sz="2400" b="1" dirty="0" smtClean="0"/>
              <a:t>acid</a:t>
            </a:r>
            <a:r>
              <a:rPr lang="en-US" sz="2400" b="1" dirty="0"/>
              <a:t>) and DHA (</a:t>
            </a:r>
            <a:r>
              <a:rPr lang="en-US" sz="2400" b="1" dirty="0" err="1" smtClean="0"/>
              <a:t>Docosahexaenoic</a:t>
            </a:r>
            <a:r>
              <a:rPr lang="en-US" sz="2400" b="1" dirty="0" smtClean="0"/>
              <a:t> acid)</a:t>
            </a:r>
          </a:p>
          <a:p>
            <a:pPr marL="274320" indent="-274320">
              <a:lnSpc>
                <a:spcPct val="120000"/>
              </a:lnSpc>
            </a:pPr>
            <a:r>
              <a:rPr lang="en-US" sz="2400" dirty="0"/>
              <a:t>Unlike fish oil, the omega-3 fatty acids in Krill oil are absorbed and carried to the body's cells in </a:t>
            </a:r>
            <a:r>
              <a:rPr lang="en-US" sz="2400" b="1" dirty="0"/>
              <a:t>phospholipid</a:t>
            </a:r>
            <a:r>
              <a:rPr lang="en-US" sz="2400" dirty="0"/>
              <a:t> </a:t>
            </a:r>
            <a:r>
              <a:rPr lang="en-US" sz="2400" dirty="0" smtClean="0"/>
              <a:t>form, that reaches and gets assimilated in all major organs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8655" y="5067300"/>
            <a:ext cx="4558145" cy="171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0"/>
              </a:spcBef>
            </a:pPr>
            <a:r>
              <a:rPr lang="en-US" sz="2500" dirty="0" smtClean="0"/>
              <a:t>Krill oil also contains a powerful natural antioxidant - </a:t>
            </a:r>
            <a:r>
              <a:rPr lang="en-US" sz="2500" b="1" dirty="0" err="1" smtClean="0"/>
              <a:t>Astaxanthin</a:t>
            </a:r>
            <a:endParaRPr lang="en-US" sz="2500" b="1" dirty="0" smtClean="0"/>
          </a:p>
          <a:p>
            <a:pPr marL="274320" indent="-274320"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E5075881-BB66-45AA-A5B5-5FC8E38DCF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Bodoni MT" pitchFamily="18" charset="0"/>
              </a:rPr>
              <a:t>Omega 3 Fatty Acids</a:t>
            </a:r>
            <a:endParaRPr lang="en-US" sz="54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E5075881-BB66-45AA-A5B5-5FC8E38DCF99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r="16700" b="41226"/>
          <a:stretch/>
        </p:blipFill>
        <p:spPr>
          <a:xfrm>
            <a:off x="641348" y="1737360"/>
            <a:ext cx="7861304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75" y="2057400"/>
            <a:ext cx="3872025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odoni MT" pitchFamily="18" charset="0"/>
              </a:rPr>
              <a:t>Benefits of Omega 3 Fatty Acids</a:t>
            </a:r>
            <a:endParaRPr lang="en-US" sz="48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5486400" cy="4525963"/>
          </a:xfrm>
        </p:spPr>
        <p:txBody>
          <a:bodyPr>
            <a:noAutofit/>
          </a:bodyPr>
          <a:lstStyle/>
          <a:p>
            <a:pPr marL="274320" indent="-274320"/>
            <a:r>
              <a:rPr lang="en-US" sz="2400" dirty="0" smtClean="0"/>
              <a:t>Omega 3 fatty acids are essential fatty acids that are not produced in the body</a:t>
            </a:r>
          </a:p>
          <a:p>
            <a:pPr marL="274320" indent="-274320"/>
            <a:r>
              <a:rPr lang="en-US" sz="2400" dirty="0" smtClean="0"/>
              <a:t>Omega-3 fatty acids, in combination with diet and exercise, helps in lowering the body's production of “bad” (LDL) cholesterol and triglycerides, and helps to raise “good” (HDL) cholesterol</a:t>
            </a:r>
          </a:p>
          <a:p>
            <a:pPr marL="274320" indent="-274320"/>
            <a:r>
              <a:rPr lang="en-US" sz="2400" dirty="0" smtClean="0"/>
              <a:t>Research shows that consumption of EPA and DHA omega-3 fatty acids may reduce the risk of coronary heart disease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5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5881-BB66-45AA-A5B5-5FC8E38DCF99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" y="0"/>
            <a:ext cx="914400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896</Words>
  <Application>Microsoft Office PowerPoint</Application>
  <PresentationFormat>On-screen Show (4:3)</PresentationFormat>
  <Paragraphs>139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Batang</vt:lpstr>
      <vt:lpstr>Arial</vt:lpstr>
      <vt:lpstr>Bodoni MT</vt:lpstr>
      <vt:lpstr>Calibri</vt:lpstr>
      <vt:lpstr>Segoe UI</vt:lpstr>
      <vt:lpstr>Times New Roman</vt:lpstr>
      <vt:lpstr>Office Theme</vt:lpstr>
      <vt:lpstr>Krill Oil</vt:lpstr>
      <vt:lpstr>Vestige Prime</vt:lpstr>
      <vt:lpstr>What is Krill?</vt:lpstr>
      <vt:lpstr>PowerPoint Presentation</vt:lpstr>
      <vt:lpstr>Krill Oil’s Unique Source</vt:lpstr>
      <vt:lpstr>What does Krill Oil Contain?</vt:lpstr>
      <vt:lpstr>Omega 3 Fatty Acids</vt:lpstr>
      <vt:lpstr>Benefits of Omega 3 Fatty Acids</vt:lpstr>
      <vt:lpstr>PowerPoint Presentation</vt:lpstr>
      <vt:lpstr>Benefits of Omega-3 are from  Infancy to Old Age</vt:lpstr>
      <vt:lpstr>Benefits of Astaxanthin</vt:lpstr>
      <vt:lpstr>Benefits of Phospholipids</vt:lpstr>
      <vt:lpstr>Benefits of Krill Oil</vt:lpstr>
      <vt:lpstr>Health Benefits of Krill Oil</vt:lpstr>
      <vt:lpstr>Summary of  Benefits of Krill Oil</vt:lpstr>
      <vt:lpstr>Krill Oil Absorption</vt:lpstr>
      <vt:lpstr>PowerPoint Presentation</vt:lpstr>
      <vt:lpstr>Krill Oil Extraction process </vt:lpstr>
      <vt:lpstr>Processing of Krill</vt:lpstr>
      <vt:lpstr>Processing of Krill</vt:lpstr>
      <vt:lpstr>The Advantages of MSO®</vt:lpstr>
      <vt:lpstr>The Advantages of MSO®</vt:lpstr>
      <vt:lpstr>Recommended Use</vt:lpstr>
      <vt:lpstr>Vestige Prime Krill Oil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Krill Oil</dc:title>
  <dc:creator>Admin</dc:creator>
  <cp:lastModifiedBy>Bappi Dasgupta</cp:lastModifiedBy>
  <cp:revision>61</cp:revision>
  <dcterms:created xsi:type="dcterms:W3CDTF">2017-05-03T05:58:16Z</dcterms:created>
  <dcterms:modified xsi:type="dcterms:W3CDTF">2017-11-15T03:41:41Z</dcterms:modified>
</cp:coreProperties>
</file>