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55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sldIdLst>
    <p:sldId id="256" r:id="rId2"/>
    <p:sldId id="258" r:id="rId3"/>
    <p:sldId id="259" r:id="rId4"/>
    <p:sldId id="260" r:id="rId5"/>
    <p:sldId id="302" r:id="rId6"/>
    <p:sldId id="261" r:id="rId7"/>
    <p:sldId id="303" r:id="rId8"/>
    <p:sldId id="301" r:id="rId9"/>
    <p:sldId id="305" r:id="rId10"/>
    <p:sldId id="262" r:id="rId11"/>
    <p:sldId id="304" r:id="rId12"/>
    <p:sldId id="307" r:id="rId13"/>
    <p:sldId id="263" r:id="rId14"/>
    <p:sldId id="306" r:id="rId15"/>
    <p:sldId id="264" r:id="rId16"/>
    <p:sldId id="308" r:id="rId17"/>
    <p:sldId id="265" r:id="rId18"/>
    <p:sldId id="309" r:id="rId19"/>
    <p:sldId id="267" r:id="rId20"/>
    <p:sldId id="310" r:id="rId21"/>
    <p:sldId id="268" r:id="rId22"/>
    <p:sldId id="311" r:id="rId23"/>
    <p:sldId id="269" r:id="rId24"/>
    <p:sldId id="312" r:id="rId25"/>
    <p:sldId id="313" r:id="rId26"/>
    <p:sldId id="314" r:id="rId27"/>
    <p:sldId id="315" r:id="rId28"/>
    <p:sldId id="316" r:id="rId29"/>
    <p:sldId id="317" r:id="rId30"/>
    <p:sldId id="275" r:id="rId31"/>
    <p:sldId id="318" r:id="rId32"/>
    <p:sldId id="276" r:id="rId33"/>
    <p:sldId id="319" r:id="rId34"/>
    <p:sldId id="277" r:id="rId35"/>
    <p:sldId id="320" r:id="rId36"/>
    <p:sldId id="278" r:id="rId37"/>
    <p:sldId id="336" r:id="rId38"/>
    <p:sldId id="321" r:id="rId39"/>
    <p:sldId id="322" r:id="rId40"/>
    <p:sldId id="323" r:id="rId41"/>
    <p:sldId id="283" r:id="rId42"/>
    <p:sldId id="324" r:id="rId43"/>
    <p:sldId id="284" r:id="rId44"/>
    <p:sldId id="325" r:id="rId45"/>
    <p:sldId id="286" r:id="rId46"/>
    <p:sldId id="326" r:id="rId47"/>
    <p:sldId id="287" r:id="rId48"/>
    <p:sldId id="337" r:id="rId49"/>
    <p:sldId id="327" r:id="rId50"/>
    <p:sldId id="328" r:id="rId51"/>
    <p:sldId id="329" r:id="rId52"/>
    <p:sldId id="330" r:id="rId53"/>
    <p:sldId id="293" r:id="rId54"/>
    <p:sldId id="331" r:id="rId55"/>
    <p:sldId id="332" r:id="rId56"/>
    <p:sldId id="333" r:id="rId57"/>
    <p:sldId id="295" r:id="rId58"/>
    <p:sldId id="296" r:id="rId59"/>
    <p:sldId id="338" r:id="rId60"/>
    <p:sldId id="334" r:id="rId61"/>
    <p:sldId id="335" r:id="rId62"/>
    <p:sldId id="300" r:id="rId6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78B08"/>
    <a:srgbClr val="FFEFD1"/>
    <a:srgbClr val="FFD385"/>
    <a:srgbClr val="FCE196"/>
    <a:srgbClr val="993300"/>
    <a:srgbClr val="000066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64" d="100"/>
          <a:sy n="64" d="100"/>
        </p:scale>
        <p:origin x="-1464" y="-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C8033E-6757-4A91-B208-C9E0165C390E}" type="datetimeFigureOut">
              <a:rPr lang="en-US" smtClean="0"/>
              <a:pPr/>
              <a:t>7/16/2013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E185C5-80C9-4B4D-A43B-8174239DB1F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185C5-80C9-4B4D-A43B-8174239DB1F8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185C5-80C9-4B4D-A43B-8174239DB1F8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185C5-80C9-4B4D-A43B-8174239DB1F8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185C5-80C9-4B4D-A43B-8174239DB1F8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185C5-80C9-4B4D-A43B-8174239DB1F8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185C5-80C9-4B4D-A43B-8174239DB1F8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185C5-80C9-4B4D-A43B-8174239DB1F8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185C5-80C9-4B4D-A43B-8174239DB1F8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185C5-80C9-4B4D-A43B-8174239DB1F8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185C5-80C9-4B4D-A43B-8174239DB1F8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185C5-80C9-4B4D-A43B-8174239DB1F8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185C5-80C9-4B4D-A43B-8174239DB1F8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185C5-80C9-4B4D-A43B-8174239DB1F8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8174AE-02DF-47DD-8A04-3EC83DABA323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185C5-80C9-4B4D-A43B-8174239DB1F8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8174AE-02DF-47DD-8A04-3EC83DABA323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185C5-80C9-4B4D-A43B-8174239DB1F8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185C5-80C9-4B4D-A43B-8174239DB1F8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185C5-80C9-4B4D-A43B-8174239DB1F8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185C5-80C9-4B4D-A43B-8174239DB1F8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185C5-80C9-4B4D-A43B-8174239DB1F8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185C5-80C9-4B4D-A43B-8174239DB1F8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185C5-80C9-4B4D-A43B-8174239DB1F8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185C5-80C9-4B4D-A43B-8174239DB1F8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185C5-80C9-4B4D-A43B-8174239DB1F8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8174AE-02DF-47DD-8A04-3EC83DABA323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185C5-80C9-4B4D-A43B-8174239DB1F8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8174AE-02DF-47DD-8A04-3EC83DABA323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185C5-80C9-4B4D-A43B-8174239DB1F8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8174AE-02DF-47DD-8A04-3EC83DABA323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185C5-80C9-4B4D-A43B-8174239DB1F8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185C5-80C9-4B4D-A43B-8174239DB1F8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185C5-80C9-4B4D-A43B-8174239DB1F8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185C5-80C9-4B4D-A43B-8174239DB1F8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185C5-80C9-4B4D-A43B-8174239DB1F8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185C5-80C9-4B4D-A43B-8174239DB1F8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185C5-80C9-4B4D-A43B-8174239DB1F8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185C5-80C9-4B4D-A43B-8174239DB1F8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8174AE-02DF-47DD-8A04-3EC83DABA323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185C5-80C9-4B4D-A43B-8174239DB1F8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8174AE-02DF-47DD-8A04-3EC83DABA323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185C5-80C9-4B4D-A43B-8174239DB1F8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185C5-80C9-4B4D-A43B-8174239DB1F8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185C5-80C9-4B4D-A43B-8174239DB1F8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185C5-80C9-4B4D-A43B-8174239DB1F8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185C5-80C9-4B4D-A43B-8174239DB1F8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185C5-80C9-4B4D-A43B-8174239DB1F8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185C5-80C9-4B4D-A43B-8174239DB1F8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185C5-80C9-4B4D-A43B-8174239DB1F8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185C5-80C9-4B4D-A43B-8174239DB1F8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8174AE-02DF-47DD-8A04-3EC83DABA323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8174AE-02DF-47DD-8A04-3EC83DABA323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185C5-80C9-4B4D-A43B-8174239DB1F8}" type="slidenum">
              <a:rPr lang="en-US" smtClean="0"/>
              <a:pPr/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185C5-80C9-4B4D-A43B-8174239DB1F8}" type="slidenum">
              <a:rPr lang="en-US" smtClean="0"/>
              <a:pPr/>
              <a:t>61</a:t>
            </a:fld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8174AE-02DF-47DD-8A04-3EC83DABA323}" type="slidenum">
              <a:rPr lang="en-US" smtClean="0"/>
              <a:pPr/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185C5-80C9-4B4D-A43B-8174239DB1F8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185C5-80C9-4B4D-A43B-8174239DB1F8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185C5-80C9-4B4D-A43B-8174239DB1F8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185C5-80C9-4B4D-A43B-8174239DB1F8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E9677-1F1F-4100-9ADE-6F34E0395BB5}" type="datetimeFigureOut">
              <a:rPr lang="en-US" smtClean="0"/>
              <a:pPr/>
              <a:t>7/16/2013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ADDAE-BF14-408A-81D1-21AE190364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E9677-1F1F-4100-9ADE-6F34E0395BB5}" type="datetimeFigureOut">
              <a:rPr lang="en-US" smtClean="0"/>
              <a:pPr/>
              <a:t>7/16/2013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ADDAE-BF14-408A-81D1-21AE190364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E9677-1F1F-4100-9ADE-6F34E0395BB5}" type="datetimeFigureOut">
              <a:rPr lang="en-US" smtClean="0"/>
              <a:pPr/>
              <a:t>7/16/2013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ADDAE-BF14-408A-81D1-21AE190364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E9677-1F1F-4100-9ADE-6F34E0395BB5}" type="datetimeFigureOut">
              <a:rPr lang="en-US" smtClean="0"/>
              <a:pPr/>
              <a:t>7/16/2013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ADDAE-BF14-408A-81D1-21AE190364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E9677-1F1F-4100-9ADE-6F34E0395BB5}" type="datetimeFigureOut">
              <a:rPr lang="en-US" smtClean="0"/>
              <a:pPr/>
              <a:t>7/16/2013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ADDAE-BF14-408A-81D1-21AE190364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E9677-1F1F-4100-9ADE-6F34E0395BB5}" type="datetimeFigureOut">
              <a:rPr lang="en-US" smtClean="0"/>
              <a:pPr/>
              <a:t>7/16/2013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ADDAE-BF14-408A-81D1-21AE190364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E9677-1F1F-4100-9ADE-6F34E0395BB5}" type="datetimeFigureOut">
              <a:rPr lang="en-US" smtClean="0"/>
              <a:pPr/>
              <a:t>7/16/2013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ADDAE-BF14-408A-81D1-21AE190364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E9677-1F1F-4100-9ADE-6F34E0395BB5}" type="datetimeFigureOut">
              <a:rPr lang="en-US" smtClean="0"/>
              <a:pPr/>
              <a:t>7/16/2013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ADDAE-BF14-408A-81D1-21AE190364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E9677-1F1F-4100-9ADE-6F34E0395BB5}" type="datetimeFigureOut">
              <a:rPr lang="en-US" smtClean="0"/>
              <a:pPr/>
              <a:t>7/16/2013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ADDAE-BF14-408A-81D1-21AE190364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E9677-1F1F-4100-9ADE-6F34E0395BB5}" type="datetimeFigureOut">
              <a:rPr lang="en-US" smtClean="0"/>
              <a:pPr/>
              <a:t>7/16/2013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ADDAE-BF14-408A-81D1-21AE190364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E9677-1F1F-4100-9ADE-6F34E0395BB5}" type="datetimeFigureOut">
              <a:rPr lang="en-US" smtClean="0"/>
              <a:pPr/>
              <a:t>7/16/2013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ADDAE-BF14-408A-81D1-21AE190364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1E9677-1F1F-4100-9ADE-6F34E0395BB5}" type="datetimeFigureOut">
              <a:rPr lang="en-US" smtClean="0"/>
              <a:pPr/>
              <a:t>7/16/2013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8ADDAE-BF14-408A-81D1-21AE1903640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>
            <a:spLocks noGrp="1"/>
          </p:cNvSpPr>
          <p:nvPr>
            <p:ph type="ctrTitle"/>
          </p:nvPr>
        </p:nvSpPr>
        <p:spPr>
          <a:xfrm>
            <a:off x="1828800" y="1905000"/>
            <a:ext cx="5562600" cy="1143000"/>
          </a:xfrm>
        </p:spPr>
        <p:txBody>
          <a:bodyPr/>
          <a:lstStyle/>
          <a:p>
            <a:r>
              <a:rPr lang="en-US" sz="5400" dirty="0" smtClean="0">
                <a:solidFill>
                  <a:srgbClr val="D78B08"/>
                </a:solidFill>
                <a:latin typeface="Century Gothic" pitchFamily="34" charset="0"/>
              </a:rPr>
              <a:t>Skin Formula 9 </a:t>
            </a:r>
            <a:endParaRPr lang="en-US" sz="5400" dirty="0">
              <a:solidFill>
                <a:srgbClr val="D78B08"/>
              </a:solidFill>
              <a:latin typeface="Century Gothic" pitchFamily="34" charset="0"/>
            </a:endParaRPr>
          </a:p>
        </p:txBody>
      </p:sp>
      <p:sp>
        <p:nvSpPr>
          <p:cNvPr id="6" name="Subtitle 4"/>
          <p:cNvSpPr>
            <a:spLocks noGrp="1"/>
          </p:cNvSpPr>
          <p:nvPr>
            <p:ph type="subTitle" idx="1"/>
          </p:nvPr>
        </p:nvSpPr>
        <p:spPr>
          <a:xfrm>
            <a:off x="2590800" y="3352800"/>
            <a:ext cx="3962400" cy="533400"/>
          </a:xfrm>
        </p:spPr>
        <p:txBody>
          <a:bodyPr/>
          <a:lstStyle/>
          <a:p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PRODUCT TRAINING</a:t>
            </a:r>
            <a:endParaRPr lang="en-US"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3048000"/>
            <a:ext cx="9144000" cy="762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G:\images\skin formula\presentation\iStock_000020039192Mediu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1371600"/>
            <a:ext cx="3048000" cy="4566227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09600"/>
            <a:ext cx="8305800" cy="563562"/>
          </a:xfrm>
        </p:spPr>
        <p:txBody>
          <a:bodyPr>
            <a:noAutofit/>
          </a:bodyPr>
          <a:lstStyle/>
          <a:p>
            <a:pPr algn="l"/>
            <a:r>
              <a:rPr lang="en-US" dirty="0" smtClean="0">
                <a:solidFill>
                  <a:srgbClr val="D78B08"/>
                </a:solidFill>
              </a:rPr>
              <a:t>Skin Nutrition – Beauty Inside</a:t>
            </a:r>
            <a:endParaRPr lang="en-US" dirty="0">
              <a:solidFill>
                <a:srgbClr val="D78B08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5029200" cy="403860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Keep your skin functioning at its youthful best by identifying the best diet, nutritional supplements, and skin care products to help compensate for biological changes</a:t>
            </a:r>
          </a:p>
          <a:p>
            <a:pPr>
              <a:lnSpc>
                <a:spcPct val="120000"/>
              </a:lnSpc>
            </a:pP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Have a well balanced and healthy diet</a:t>
            </a:r>
          </a:p>
          <a:p>
            <a:pPr>
              <a:lnSpc>
                <a:spcPct val="120000"/>
              </a:lnSpc>
            </a:pP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Including skin healthy nutrients in your diet like Vitamin A, B, E, C, omega 3, antioxidants, biotin, zinc and selenium, </a:t>
            </a:r>
          </a:p>
          <a:p>
            <a:pPr lvl="1">
              <a:lnSpc>
                <a:spcPct val="120000"/>
              </a:lnSpc>
            </a:pP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These can benefit the skin in a</a:t>
            </a:r>
          </a:p>
          <a:p>
            <a:pPr lvl="1">
              <a:lnSpc>
                <a:spcPct val="120000"/>
              </a:lnSpc>
              <a:buNone/>
            </a:pP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 number of ways </a:t>
            </a:r>
          </a:p>
        </p:txBody>
      </p:sp>
      <p:sp>
        <p:nvSpPr>
          <p:cNvPr id="9" name="Rectangle 8"/>
          <p:cNvSpPr/>
          <p:nvPr/>
        </p:nvSpPr>
        <p:spPr>
          <a:xfrm flipV="1">
            <a:off x="0" y="6476999"/>
            <a:ext cx="9144000" cy="45719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3"/>
          <p:cNvSpPr txBox="1">
            <a:spLocks/>
          </p:cNvSpPr>
          <p:nvPr/>
        </p:nvSpPr>
        <p:spPr>
          <a:xfrm>
            <a:off x="6629400" y="6019800"/>
            <a:ext cx="2514600" cy="457200"/>
          </a:xfrm>
          <a:prstGeom prst="rect">
            <a:avLst/>
          </a:prstGeom>
        </p:spPr>
        <p:txBody>
          <a:bodyPr vert="horz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78B08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Skin Formula 9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D78B08"/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43800" y="6550223"/>
            <a:ext cx="14173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Product  Training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images\skin formula\presentation\Yoga-ook-goed-voor-sceptici1.jpg"/>
          <p:cNvPicPr>
            <a:picLocks noChangeAspect="1" noChangeArrowheads="1"/>
          </p:cNvPicPr>
          <p:nvPr/>
        </p:nvPicPr>
        <p:blipFill>
          <a:blip r:embed="rId3"/>
          <a:srcRect l="13068" t="9380" r="21180" b="6198"/>
          <a:stretch>
            <a:fillRect/>
          </a:stretch>
        </p:blipFill>
        <p:spPr bwMode="auto">
          <a:xfrm>
            <a:off x="5029200" y="1752600"/>
            <a:ext cx="4075814" cy="3810000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609600" y="1524000"/>
            <a:ext cx="4343400" cy="4391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4488" indent="-344488">
              <a:lnSpc>
                <a:spcPct val="120000"/>
              </a:lnSpc>
              <a:buFont typeface="Wingdings" pitchFamily="2" charset="2"/>
              <a:buChar char="§"/>
              <a:tabLst>
                <a:tab pos="344488" algn="l"/>
              </a:tabLst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Drinking 1.5-3L of water daily gives a dewy and supple skin</a:t>
            </a:r>
          </a:p>
          <a:p>
            <a:pPr marL="344488" indent="-344488">
              <a:lnSpc>
                <a:spcPct val="120000"/>
              </a:lnSpc>
              <a:buFont typeface="Wingdings" pitchFamily="2" charset="2"/>
              <a:buChar char="§"/>
              <a:tabLst>
                <a:tab pos="344488" algn="l"/>
              </a:tabLst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Excessive smoking, alcohol, overeating, sweets and fried food can have ill effects on your skin </a:t>
            </a:r>
          </a:p>
          <a:p>
            <a:pPr marL="344488" indent="-344488">
              <a:lnSpc>
                <a:spcPct val="120000"/>
              </a:lnSpc>
              <a:buFont typeface="Wingdings" pitchFamily="2" charset="2"/>
              <a:buChar char="§"/>
              <a:tabLst>
                <a:tab pos="344488" algn="l"/>
              </a:tabLst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Including 30-40 </a:t>
            </a:r>
            <a:r>
              <a:rPr lang="en-US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mins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of activity 3-4 times a week, such as jogging, brisk walking, swimming or yoga also benefits the skin</a:t>
            </a:r>
          </a:p>
          <a:p>
            <a:pPr marL="344488" indent="-344488">
              <a:lnSpc>
                <a:spcPct val="120000"/>
              </a:lnSpc>
              <a:buFont typeface="Wingdings" pitchFamily="2" charset="2"/>
              <a:buChar char="§"/>
              <a:tabLst>
                <a:tab pos="344488" algn="l"/>
              </a:tabLst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Exercise promotes healthy circulation and help remove toxins from the body that keeps the skin healthy and vibrant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533400" y="609600"/>
            <a:ext cx="7924800" cy="56356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78B0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Skin Nutrition – Beauty Inside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D78B08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0" y="6476999"/>
            <a:ext cx="9144000" cy="45719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6629400" y="6019800"/>
            <a:ext cx="2514600" cy="457200"/>
          </a:xfrm>
          <a:prstGeom prst="rect">
            <a:avLst/>
          </a:prstGeom>
        </p:spPr>
        <p:txBody>
          <a:bodyPr vert="horz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78B08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Skin Formula 9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D78B08"/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43800" y="6550223"/>
            <a:ext cx="14173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Product  Training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G:\images\skin formula\presentation\ageing ski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81000" y="1112838"/>
            <a:ext cx="5867400" cy="563562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spcBef>
                <a:spcPct val="0"/>
              </a:spcBef>
            </a:pPr>
            <a:r>
              <a:rPr lang="en-US" sz="60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 Ageing Phenomenon</a:t>
            </a:r>
            <a:endParaRPr kumimoji="0" lang="en-US" sz="60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47800"/>
            <a:ext cx="4648200" cy="403860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Aging is an inevitable and natural part of life</a:t>
            </a:r>
          </a:p>
          <a:p>
            <a:pPr>
              <a:lnSpc>
                <a:spcPct val="120000"/>
              </a:lnSpc>
            </a:pP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It’s happening to all of us, and the skin tells it all!</a:t>
            </a:r>
          </a:p>
          <a:p>
            <a:pPr>
              <a:lnSpc>
                <a:spcPct val="120000"/>
              </a:lnSpc>
            </a:pP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Minimal skin care in your teens can start to catch up with you in your 30s</a:t>
            </a:r>
          </a:p>
          <a:p>
            <a:pPr>
              <a:lnSpc>
                <a:spcPct val="120000"/>
              </a:lnSpc>
            </a:pP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Suddenly, your reflection appears years older than it needs to</a:t>
            </a:r>
          </a:p>
          <a:p>
            <a:pPr>
              <a:lnSpc>
                <a:spcPct val="120000"/>
              </a:lnSpc>
            </a:pPr>
            <a:endParaRPr lang="en-US" sz="2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8194" name="Picture 2" descr="\\Pubali\share\purchased\SF 9\shutterstock_828761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5257800" y="-6773"/>
            <a:ext cx="3886200" cy="6026573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 flipV="1">
            <a:off x="0" y="6476999"/>
            <a:ext cx="9144000" cy="45719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6629400" y="6019800"/>
            <a:ext cx="2514600" cy="457200"/>
          </a:xfrm>
          <a:prstGeom prst="rect">
            <a:avLst/>
          </a:prstGeom>
        </p:spPr>
        <p:txBody>
          <a:bodyPr vert="horz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78B08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Skin Formula 9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D78B08"/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43800" y="6550223"/>
            <a:ext cx="14173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Product  Training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79438"/>
            <a:ext cx="6477000" cy="639762"/>
          </a:xfrm>
        </p:spPr>
        <p:txBody>
          <a:bodyPr>
            <a:noAutofit/>
          </a:bodyPr>
          <a:lstStyle/>
          <a:p>
            <a:pPr algn="l"/>
            <a:r>
              <a:rPr lang="en-US" dirty="0" smtClean="0">
                <a:solidFill>
                  <a:srgbClr val="D78B08"/>
                </a:solidFill>
              </a:rPr>
              <a:t>The Ageing Phenomenon</a:t>
            </a:r>
            <a:endParaRPr lang="en-US" dirty="0">
              <a:solidFill>
                <a:srgbClr val="D78B08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utterstock_41563432.jpg"/>
          <p:cNvPicPr>
            <a:picLocks noChangeAspect="1"/>
          </p:cNvPicPr>
          <p:nvPr/>
        </p:nvPicPr>
        <p:blipFill>
          <a:blip r:embed="rId3" cstate="print"/>
          <a:srcRect l="27915" r="25857"/>
          <a:stretch>
            <a:fillRect/>
          </a:stretch>
        </p:blipFill>
        <p:spPr>
          <a:xfrm>
            <a:off x="4379526" y="0"/>
            <a:ext cx="4764473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8600" y="1523286"/>
            <a:ext cx="41148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9250" indent="-349250">
              <a:buFont typeface="Wingdings" pitchFamily="2" charset="2"/>
              <a:buChar char="§"/>
              <a:tabLst>
                <a:tab pos="349250" algn="l"/>
              </a:tabLst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Skin aging results from the deterioration of structures in the skin and the slowing of healthy skin functions </a:t>
            </a:r>
          </a:p>
          <a:p>
            <a:pPr marL="349250" indent="-349250">
              <a:buFont typeface="Wingdings" pitchFamily="2" charset="2"/>
              <a:buChar char="§"/>
              <a:tabLst>
                <a:tab pos="349250" algn="l"/>
              </a:tabLst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There are several factors that effect skin ageing:</a:t>
            </a:r>
          </a:p>
          <a:p>
            <a:pPr marL="744538" lvl="1" indent="-404813">
              <a:buFont typeface="Wingdings" pitchFamily="2" charset="2"/>
              <a:buChar char="q"/>
              <a:tabLst>
                <a:tab pos="349250" algn="l"/>
                <a:tab pos="744538" algn="l"/>
              </a:tabLst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Genetic factors – DNA damage</a:t>
            </a:r>
          </a:p>
          <a:p>
            <a:pPr marL="744538" lvl="1" indent="-404813">
              <a:buFont typeface="Wingdings" pitchFamily="2" charset="2"/>
              <a:buChar char="q"/>
              <a:tabLst>
                <a:tab pos="349250" algn="l"/>
                <a:tab pos="744538" algn="l"/>
              </a:tabLst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Oxidative stress – free radical damage</a:t>
            </a:r>
          </a:p>
          <a:p>
            <a:pPr marL="744538" lvl="1" indent="-404813">
              <a:buFont typeface="Wingdings" pitchFamily="2" charset="2"/>
              <a:buChar char="q"/>
              <a:tabLst>
                <a:tab pos="349250" algn="l"/>
                <a:tab pos="744538" algn="l"/>
              </a:tabLst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Hormonal imbalance</a:t>
            </a:r>
          </a:p>
          <a:p>
            <a:pPr marL="744538" lvl="1" indent="-404813">
              <a:buFont typeface="Wingdings" pitchFamily="2" charset="2"/>
              <a:buChar char="q"/>
              <a:tabLst>
                <a:tab pos="349250" algn="l"/>
                <a:tab pos="744538" algn="l"/>
              </a:tabLst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Lifestyle disorders – excessive smoking, alcohol, stress, poor sleeping habits, </a:t>
            </a:r>
          </a:p>
          <a:p>
            <a:pPr marL="744538" lvl="1" indent="-404813">
              <a:buFont typeface="Wingdings" pitchFamily="2" charset="2"/>
              <a:buChar char="q"/>
              <a:tabLst>
                <a:tab pos="349250" algn="l"/>
                <a:tab pos="744538" algn="l"/>
              </a:tabLst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Poor Diet</a:t>
            </a:r>
          </a:p>
          <a:p>
            <a:pPr marL="744538" lvl="1" indent="-404813">
              <a:buFont typeface="Wingdings" pitchFamily="2" charset="2"/>
              <a:buChar char="q"/>
              <a:tabLst>
                <a:tab pos="349250" algn="l"/>
                <a:tab pos="744538" algn="l"/>
              </a:tabLst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Environmental Pollution</a:t>
            </a:r>
          </a:p>
          <a:p>
            <a:pPr marL="744538" lvl="1" indent="-404813">
              <a:buFont typeface="Wingdings" pitchFamily="2" charset="2"/>
              <a:buChar char="q"/>
              <a:tabLst>
                <a:tab pos="349250" algn="l"/>
                <a:tab pos="744538" algn="l"/>
              </a:tabLst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Prolonged sun exposure, harsh skin care products and improper cleansing techniques 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04800" y="579438"/>
            <a:ext cx="5105400" cy="86836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7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78B0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The Ageing Phenomenon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D78B08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382000" cy="525780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The defense mechanisms of the skin work slowly causing various physiological changes in the skin </a:t>
            </a:r>
          </a:p>
          <a:p>
            <a:pPr>
              <a:lnSpc>
                <a:spcPct val="120000"/>
              </a:lnSpc>
            </a:pP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Ageing is associated with </a:t>
            </a:r>
          </a:p>
          <a:p>
            <a:pPr lvl="1">
              <a:lnSpc>
                <a:spcPct val="120000"/>
              </a:lnSpc>
            </a:pP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The skin becomes </a:t>
            </a:r>
            <a:r>
              <a:rPr lang="en-US" sz="1800" dirty="0" smtClean="0">
                <a:solidFill>
                  <a:srgbClr val="D78B08"/>
                </a:solidFill>
                <a:latin typeface="+mj-lt"/>
              </a:rPr>
              <a:t>dryer</a:t>
            </a: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than usual, due to excessive trans-epidermal water loss (TEWL) and reduced activity of sweat and sebaceous glands</a:t>
            </a:r>
          </a:p>
          <a:p>
            <a:pPr lvl="1">
              <a:lnSpc>
                <a:spcPct val="120000"/>
              </a:lnSpc>
            </a:pPr>
            <a:r>
              <a:rPr lang="en-US" sz="1800" dirty="0" smtClean="0">
                <a:solidFill>
                  <a:srgbClr val="D78B08"/>
                </a:solidFill>
                <a:latin typeface="+mj-lt"/>
              </a:rPr>
              <a:t>Fine lines and wrinkles </a:t>
            </a: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– due to decreased collagen levels </a:t>
            </a:r>
          </a:p>
          <a:p>
            <a:pPr lvl="1">
              <a:lnSpc>
                <a:spcPct val="120000"/>
              </a:lnSpc>
            </a:pP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Slower rate of cellular renewal – low cell turnover – </a:t>
            </a:r>
            <a:r>
              <a:rPr lang="en-US" sz="1800" dirty="0" smtClean="0">
                <a:solidFill>
                  <a:srgbClr val="D78B08"/>
                </a:solidFill>
                <a:latin typeface="+mj-lt"/>
              </a:rPr>
              <a:t>dull and rough</a:t>
            </a: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complexion and uneven skin tone</a:t>
            </a:r>
          </a:p>
          <a:p>
            <a:pPr lvl="1">
              <a:lnSpc>
                <a:spcPct val="120000"/>
              </a:lnSpc>
            </a:pP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Reduced vascular network</a:t>
            </a:r>
          </a:p>
          <a:p>
            <a:pPr lvl="1">
              <a:lnSpc>
                <a:spcPct val="120000"/>
              </a:lnSpc>
            </a:pP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Permanent hyper-pigmentation at certain areas of the skin causing </a:t>
            </a:r>
            <a:r>
              <a:rPr lang="en-US" sz="1800" dirty="0" smtClean="0">
                <a:solidFill>
                  <a:srgbClr val="D78B08"/>
                </a:solidFill>
                <a:latin typeface="+mj-lt"/>
              </a:rPr>
              <a:t>age spots </a:t>
            </a: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or freckles due to excessive unprotected sun exposure and other factors</a:t>
            </a:r>
          </a:p>
        </p:txBody>
      </p:sp>
      <p:sp>
        <p:nvSpPr>
          <p:cNvPr id="7" name="Rectangle 6"/>
          <p:cNvSpPr/>
          <p:nvPr/>
        </p:nvSpPr>
        <p:spPr>
          <a:xfrm flipV="1">
            <a:off x="0" y="6476999"/>
            <a:ext cx="9144000" cy="45719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6629400" y="6019800"/>
            <a:ext cx="2514600" cy="457200"/>
          </a:xfrm>
          <a:prstGeom prst="rect">
            <a:avLst/>
          </a:prstGeom>
        </p:spPr>
        <p:txBody>
          <a:bodyPr vert="horz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78B08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Skin Formula 9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D78B08"/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43800" y="6550223"/>
            <a:ext cx="14173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Product  Training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600" y="579438"/>
            <a:ext cx="6477000" cy="639762"/>
          </a:xfrm>
        </p:spPr>
        <p:txBody>
          <a:bodyPr>
            <a:noAutofit/>
          </a:bodyPr>
          <a:lstStyle/>
          <a:p>
            <a:pPr algn="l"/>
            <a:r>
              <a:rPr lang="en-US" dirty="0" smtClean="0">
                <a:solidFill>
                  <a:srgbClr val="D78B08"/>
                </a:solidFill>
              </a:rPr>
              <a:t>The Ageing Phenomenon</a:t>
            </a:r>
            <a:endParaRPr lang="en-US" dirty="0">
              <a:solidFill>
                <a:srgbClr val="D78B08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:\images\skin formula\presentation\vichy_facial_skin_care_ad_logo.jpg"/>
          <p:cNvPicPr>
            <a:picLocks noChangeAspect="1" noChangeArrowheads="1"/>
          </p:cNvPicPr>
          <p:nvPr/>
        </p:nvPicPr>
        <p:blipFill>
          <a:blip r:embed="rId3"/>
          <a:srcRect l="22222" r="4861"/>
          <a:stretch>
            <a:fillRect/>
          </a:stretch>
        </p:blipFill>
        <p:spPr bwMode="auto">
          <a:xfrm>
            <a:off x="1143000" y="0"/>
            <a:ext cx="8001000" cy="6858000"/>
          </a:xfrm>
          <a:prstGeom prst="rect">
            <a:avLst/>
          </a:prstGeom>
          <a:noFill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799" y="3810000"/>
            <a:ext cx="3733801" cy="10668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D78B08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Age </a:t>
            </a:r>
          </a:p>
          <a:p>
            <a:pPr marL="0" marR="0" lv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D78B08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Related </a:t>
            </a:r>
          </a:p>
          <a:p>
            <a:pPr marL="0" marR="0" lv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D78B08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Problems</a:t>
            </a:r>
            <a:endParaRPr kumimoji="0" lang="en-US" sz="5400" b="0" i="1" u="none" strike="noStrike" kern="1200" cap="none" spc="0" normalizeH="0" baseline="0" noProof="0" dirty="0">
              <a:ln>
                <a:noFill/>
              </a:ln>
              <a:solidFill>
                <a:srgbClr val="D78B08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7543800" cy="715962"/>
          </a:xfrm>
        </p:spPr>
        <p:txBody>
          <a:bodyPr>
            <a:noAutofit/>
          </a:bodyPr>
          <a:lstStyle/>
          <a:p>
            <a:pPr algn="l"/>
            <a:r>
              <a:rPr lang="en-US" dirty="0" smtClean="0">
                <a:solidFill>
                  <a:srgbClr val="D78B08"/>
                </a:solidFill>
              </a:rPr>
              <a:t>Age Related Skin Problems</a:t>
            </a:r>
            <a:endParaRPr lang="en-US" dirty="0">
              <a:solidFill>
                <a:srgbClr val="D78B08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800" y="1295400"/>
            <a:ext cx="6781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Dry and dehydrated skin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Wrinkles – reduction in collagen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Dull, rough complexion and uneven skin tone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Age spots – hyper-pigmentation 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flipV="1">
            <a:off x="0" y="6476999"/>
            <a:ext cx="9144000" cy="45719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3"/>
          <p:cNvSpPr txBox="1">
            <a:spLocks/>
          </p:cNvSpPr>
          <p:nvPr/>
        </p:nvSpPr>
        <p:spPr>
          <a:xfrm>
            <a:off x="6629400" y="6019800"/>
            <a:ext cx="2514600" cy="457200"/>
          </a:xfrm>
          <a:prstGeom prst="rect">
            <a:avLst/>
          </a:prstGeom>
        </p:spPr>
        <p:txBody>
          <a:bodyPr vert="horz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78B08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Skin Formula 9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D78B08"/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543800" y="6550223"/>
            <a:ext cx="14173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Product  Training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flipV="1">
            <a:off x="0" y="6476999"/>
            <a:ext cx="9144000" cy="45719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3"/>
          <p:cNvSpPr txBox="1">
            <a:spLocks/>
          </p:cNvSpPr>
          <p:nvPr/>
        </p:nvSpPr>
        <p:spPr>
          <a:xfrm>
            <a:off x="6629400" y="6019800"/>
            <a:ext cx="2514600" cy="457200"/>
          </a:xfrm>
          <a:prstGeom prst="rect">
            <a:avLst/>
          </a:prstGeom>
        </p:spPr>
        <p:txBody>
          <a:bodyPr vert="horz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78B08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Skin Formula 9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D78B08"/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43800" y="6550223"/>
            <a:ext cx="14173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Product  Training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133600" y="2111514"/>
            <a:ext cx="4876800" cy="71596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78B0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Problem</a:t>
            </a:r>
            <a:r>
              <a:rPr kumimoji="0" lang="en-US" sz="6600" b="0" i="0" u="none" strike="noStrike" kern="1200" cap="none" spc="0" normalizeH="0" noProof="0" dirty="0" smtClean="0">
                <a:ln>
                  <a:noFill/>
                </a:ln>
                <a:solidFill>
                  <a:srgbClr val="D78B0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No.1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D78B08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43100" y="3254514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Dry and dehydrated skin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03238"/>
            <a:ext cx="8229600" cy="792162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D78B08"/>
                </a:solidFill>
              </a:rPr>
              <a:t>Dry and Dehydrated Skin</a:t>
            </a:r>
            <a:endParaRPr lang="en-US" dirty="0">
              <a:solidFill>
                <a:srgbClr val="D78B08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7924800" cy="434340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buFont typeface="Wingdings" pitchFamily="2" charset="2"/>
              <a:buChar char="§"/>
            </a:pP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A major function of the skin is to provide a protective barrier at the interface between the hostile external environment and internal organs</a:t>
            </a:r>
          </a:p>
          <a:p>
            <a:pPr>
              <a:lnSpc>
                <a:spcPct val="120000"/>
              </a:lnSpc>
              <a:buFont typeface="Wingdings" pitchFamily="2" charset="2"/>
              <a:buChar char="§"/>
            </a:pP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Healthy, young skin maintains appropriate moisture levels through the skin barrier that uses three main mechanisms to hold water</a:t>
            </a:r>
          </a:p>
          <a:p>
            <a:pPr lvl="1">
              <a:lnSpc>
                <a:spcPct val="120000"/>
              </a:lnSpc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D78B08"/>
                </a:solidFill>
                <a:latin typeface="+mj-lt"/>
              </a:rPr>
              <a:t>Epidermal Lipids</a:t>
            </a:r>
            <a:r>
              <a:rPr lang="en-U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– that are orderly arranged in the outermost epidermal layer (stratum </a:t>
            </a:r>
            <a:r>
              <a:rPr lang="en-US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corneum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) to form a barrier to trans-epidermal water loss (TEWL) from the dermis. It act as a cement to the skin cells and seal them together</a:t>
            </a:r>
          </a:p>
          <a:p>
            <a:pPr lvl="2">
              <a:lnSpc>
                <a:spcPct val="120000"/>
              </a:lnSpc>
              <a:buFont typeface="Courier New" pitchFamily="49" charset="0"/>
              <a:buChar char="o"/>
            </a:pP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These lipids include </a:t>
            </a:r>
            <a:r>
              <a:rPr lang="en-US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ceramides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, cholesterol and fatty acids</a:t>
            </a:r>
          </a:p>
          <a:p>
            <a:pPr lvl="1">
              <a:lnSpc>
                <a:spcPct val="120000"/>
              </a:lnSpc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natural moisture absorbing agents within the stratum </a:t>
            </a:r>
            <a:r>
              <a:rPr lang="en-US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corneum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referred to as </a:t>
            </a:r>
            <a:r>
              <a:rPr lang="en-US" sz="1600" dirty="0" smtClean="0">
                <a:solidFill>
                  <a:srgbClr val="D78B08"/>
                </a:solidFill>
                <a:latin typeface="+mj-lt"/>
              </a:rPr>
              <a:t>Natural Moisturizing Factors 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(NMF) (e.g.: sebum triglycerides, </a:t>
            </a:r>
            <a:r>
              <a:rPr lang="en-US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hyaluronic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acid)</a:t>
            </a:r>
          </a:p>
          <a:p>
            <a:pPr lvl="1">
              <a:lnSpc>
                <a:spcPct val="120000"/>
              </a:lnSpc>
              <a:buFont typeface="Arial" pitchFamily="34" charset="0"/>
              <a:buChar char="•"/>
            </a:pPr>
            <a:r>
              <a:rPr lang="en-US" sz="1600" dirty="0" err="1" smtClean="0">
                <a:solidFill>
                  <a:srgbClr val="D78B08"/>
                </a:solidFill>
                <a:latin typeface="+mj-lt"/>
              </a:rPr>
              <a:t>Hydrolipid</a:t>
            </a:r>
            <a:r>
              <a:rPr lang="en-US" sz="1600" dirty="0" smtClean="0">
                <a:solidFill>
                  <a:srgbClr val="D78B08"/>
                </a:solidFill>
                <a:latin typeface="+mj-lt"/>
              </a:rPr>
              <a:t> film 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– made of water and lipids which is an emulsion of sweat and sebum that forms a protective layer contributing to skin </a:t>
            </a:r>
            <a:r>
              <a:rPr lang="en-US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emollience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and suppleness</a:t>
            </a:r>
          </a:p>
        </p:txBody>
      </p:sp>
      <p:sp>
        <p:nvSpPr>
          <p:cNvPr id="4" name="Rectangle 3"/>
          <p:cNvSpPr/>
          <p:nvPr/>
        </p:nvSpPr>
        <p:spPr>
          <a:xfrm flipV="1">
            <a:off x="0" y="6476999"/>
            <a:ext cx="9144000" cy="45719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6629400" y="6019800"/>
            <a:ext cx="2514600" cy="457200"/>
          </a:xfrm>
          <a:prstGeom prst="rect">
            <a:avLst/>
          </a:prstGeom>
        </p:spPr>
        <p:txBody>
          <a:bodyPr vert="horz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78B08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Skin Formula 9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D78B08"/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43800" y="6550223"/>
            <a:ext cx="14173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Product  Training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81400" y="609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 flipV="1">
            <a:off x="0" y="6476999"/>
            <a:ext cx="9144000" cy="45719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6629400" y="6019800"/>
            <a:ext cx="2514600" cy="457200"/>
          </a:xfrm>
          <a:prstGeom prst="rect">
            <a:avLst/>
          </a:prstGeom>
        </p:spPr>
        <p:txBody>
          <a:bodyPr vert="horz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78B08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Skin Formula 9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D78B08"/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43800" y="6550223"/>
            <a:ext cx="14173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Product  Training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2057400"/>
            <a:ext cx="8153400" cy="33528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Helvetica"/>
              </a:rPr>
              <a:t>The appearance of the skin is the “first image” that others have of us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Helvetica"/>
              </a:rPr>
              <a:t>Healthy 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Helvetica"/>
              </a:rPr>
              <a:t>skin is the sign of: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Helvetica"/>
              </a:rPr>
              <a:t>A Healthy body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Helvetica"/>
              </a:rPr>
              <a:t>It boosts self confidence 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Helvetica"/>
              </a:rPr>
              <a:t>Makes you look good in everything and anything you wear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Helvetica"/>
              </a:rPr>
              <a:t>Makes you look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Helvetica"/>
              </a:rPr>
              <a:t> attractive</a:t>
            </a:r>
            <a:endParaRPr lang="en-US" sz="2400" dirty="0" smtClean="0">
              <a:solidFill>
                <a:schemeClr val="tx1">
                  <a:lumMod val="50000"/>
                  <a:lumOff val="50000"/>
                </a:schemeClr>
              </a:solidFill>
              <a:cs typeface="Helvetica"/>
            </a:endParaRP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+mn-cs"/>
              </a:rPr>
              <a:t>Keeps you glowing at every age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81000" y="609600"/>
            <a:ext cx="8458200" cy="1295400"/>
          </a:xfrm>
          <a:prstGeom prst="rect">
            <a:avLst/>
          </a:prstGeom>
        </p:spPr>
        <p:txBody>
          <a:bodyPr/>
          <a:lstStyle/>
          <a:p>
            <a:pPr lvl="0" indent="1588"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4400" dirty="0" smtClean="0">
                <a:solidFill>
                  <a:srgbClr val="D78B08"/>
                </a:solidFill>
                <a:cs typeface="Helvetica"/>
              </a:rPr>
              <a:t>Good skin is the only ornament that a woman needs to look beautiful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1483816"/>
            <a:ext cx="38862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4488" indent="-344488">
              <a:lnSpc>
                <a:spcPct val="120000"/>
              </a:lnSpc>
              <a:buFont typeface="Wingdings" pitchFamily="2" charset="2"/>
              <a:buChar char="§"/>
              <a:tabLst>
                <a:tab pos="344488" algn="l"/>
              </a:tabLst>
            </a:pPr>
            <a:r>
              <a:rPr lang="en-US" sz="2000" dirty="0" smtClean="0"/>
              <a:t>As we age, the skin produces fewer of these lipids and NMFs, and reduced activity of sweat and sebaceous glands that causes the </a:t>
            </a:r>
            <a:r>
              <a:rPr lang="en-US" sz="2000" dirty="0" err="1" smtClean="0"/>
              <a:t>hydrolipid</a:t>
            </a:r>
            <a:r>
              <a:rPr lang="en-US" sz="2000" dirty="0" smtClean="0"/>
              <a:t> film to weaken</a:t>
            </a:r>
          </a:p>
          <a:p>
            <a:pPr marL="344488" indent="-344488">
              <a:lnSpc>
                <a:spcPct val="120000"/>
              </a:lnSpc>
              <a:buFont typeface="Wingdings" pitchFamily="2" charset="2"/>
              <a:buChar char="§"/>
              <a:tabLst>
                <a:tab pos="344488" algn="l"/>
              </a:tabLst>
            </a:pPr>
            <a:r>
              <a:rPr lang="en-US" sz="2000" dirty="0" smtClean="0"/>
              <a:t>All these factors fail to seal enough water within the skin, resulting in increased TEWL that in-turn results in dryness and itchiness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503238"/>
            <a:ext cx="3962400" cy="86836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ts val="39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78B0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Dry and Dehydrated Skin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D78B08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Rectangle 3"/>
          <p:cNvSpPr/>
          <p:nvPr/>
        </p:nvSpPr>
        <p:spPr>
          <a:xfrm flipV="1">
            <a:off x="0" y="6476999"/>
            <a:ext cx="9144000" cy="45719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6629400" y="6019800"/>
            <a:ext cx="2514600" cy="457200"/>
          </a:xfrm>
          <a:prstGeom prst="rect">
            <a:avLst/>
          </a:prstGeom>
        </p:spPr>
        <p:txBody>
          <a:bodyPr vert="horz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78B08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Skin Formula 9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D78B08"/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43800" y="6550223"/>
            <a:ext cx="14173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Product  Training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8" name="Picture 7" descr="womans-face-wrinkles-before-aft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4696" y="0"/>
            <a:ext cx="456930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38354" y="533400"/>
            <a:ext cx="626729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D78B08"/>
                </a:solidFill>
                <a:latin typeface="+mj-lt"/>
              </a:rPr>
              <a:t>The Skin’s Barrier Function</a:t>
            </a:r>
            <a:endParaRPr lang="en-US" sz="4400" dirty="0">
              <a:solidFill>
                <a:srgbClr val="D78B08"/>
              </a:solidFill>
              <a:latin typeface="+mj-lt"/>
            </a:endParaRPr>
          </a:p>
        </p:txBody>
      </p:sp>
      <p:pic>
        <p:nvPicPr>
          <p:cNvPr id="5" name="Picture 4" descr="Skin-Barrier-Functio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1371600"/>
            <a:ext cx="4649564" cy="477292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flipV="1">
            <a:off x="0" y="6476999"/>
            <a:ext cx="9144000" cy="45719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6629400" y="6019800"/>
            <a:ext cx="2514600" cy="457200"/>
          </a:xfrm>
          <a:prstGeom prst="rect">
            <a:avLst/>
          </a:prstGeom>
        </p:spPr>
        <p:txBody>
          <a:bodyPr vert="horz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78B08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Skin Formula 9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D78B08"/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43800" y="6550223"/>
            <a:ext cx="14173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Product  Training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flipV="1">
            <a:off x="0" y="6476999"/>
            <a:ext cx="9144000" cy="45719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3"/>
          <p:cNvSpPr txBox="1">
            <a:spLocks/>
          </p:cNvSpPr>
          <p:nvPr/>
        </p:nvSpPr>
        <p:spPr>
          <a:xfrm>
            <a:off x="6629400" y="6019800"/>
            <a:ext cx="2514600" cy="457200"/>
          </a:xfrm>
          <a:prstGeom prst="rect">
            <a:avLst/>
          </a:prstGeom>
        </p:spPr>
        <p:txBody>
          <a:bodyPr vert="horz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78B08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Skin Formula 9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D78B08"/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43800" y="6550223"/>
            <a:ext cx="14173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Product  Training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009900" y="1671697"/>
            <a:ext cx="3124200" cy="71596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78B0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Solution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D78B08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43075" y="2814697"/>
            <a:ext cx="56578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Skin Formula 9</a:t>
            </a:r>
          </a:p>
          <a:p>
            <a:pPr algn="ctr"/>
            <a:r>
              <a:rPr lang="en-US" sz="4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Intense Hydration Cream</a:t>
            </a:r>
          </a:p>
          <a:p>
            <a:pPr algn="ctr"/>
            <a:endParaRPr lang="en-US" sz="2400" i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r>
              <a:rPr lang="en-US" sz="24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Breathe life into your skin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762000" y="3352800"/>
            <a:ext cx="3581400" cy="1752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Advanced moisture</a:t>
            </a:r>
          </a:p>
          <a:p>
            <a:pPr marL="0" indent="0">
              <a:buNone/>
            </a:pPr>
            <a:r>
              <a:rPr lang="en-US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relief treatment </a:t>
            </a:r>
          </a:p>
          <a:p>
            <a:pPr marL="0" indent="0">
              <a:buNone/>
            </a:pPr>
            <a:r>
              <a:rPr lang="en-US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for dry dehydrated skin</a:t>
            </a:r>
          </a:p>
          <a:p>
            <a:pPr>
              <a:buNone/>
            </a:pPr>
            <a:endParaRPr lang="en-US" i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None/>
            </a:pPr>
            <a:endParaRPr lang="en-US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9601" y="839450"/>
            <a:ext cx="3809999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Intense</a:t>
            </a:r>
            <a:r>
              <a:rPr lang="en-US" sz="4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Hydration Cream</a:t>
            </a:r>
          </a:p>
        </p:txBody>
      </p:sp>
      <p:pic>
        <p:nvPicPr>
          <p:cNvPr id="1026" name="Picture 2" descr="G:\images\large image\SF 9 pics\high res images\intense-hydration-crea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28600"/>
            <a:ext cx="4419600" cy="6629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71800" y="1610648"/>
            <a:ext cx="5410200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Key Features-</a:t>
            </a:r>
          </a:p>
          <a:p>
            <a:pPr marL="344488" indent="-344488">
              <a:lnSpc>
                <a:spcPct val="150000"/>
              </a:lnSpc>
              <a:buFont typeface="Wingdings" pitchFamily="2" charset="2"/>
              <a:buChar char="§"/>
              <a:tabLst>
                <a:tab pos="344488" algn="l"/>
              </a:tabLst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Rich hydrating cream for dry dehydrated skin </a:t>
            </a:r>
          </a:p>
          <a:p>
            <a:pPr marL="344488" indent="-344488">
              <a:lnSpc>
                <a:spcPct val="150000"/>
              </a:lnSpc>
              <a:buFont typeface="Wingdings" pitchFamily="2" charset="2"/>
              <a:buChar char="§"/>
              <a:tabLst>
                <a:tab pos="344488" algn="l"/>
              </a:tabLst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Moisturizes and nourishes skin from deep within</a:t>
            </a:r>
          </a:p>
          <a:p>
            <a:pPr marL="344488" indent="-344488">
              <a:lnSpc>
                <a:spcPct val="150000"/>
              </a:lnSpc>
              <a:buFont typeface="Wingdings" pitchFamily="2" charset="2"/>
              <a:buChar char="§"/>
              <a:tabLst>
                <a:tab pos="344488" algn="l"/>
              </a:tabLst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Forms a protective layer on the skin and shields against water loss </a:t>
            </a:r>
          </a:p>
          <a:p>
            <a:pPr marL="344488" indent="-344488">
              <a:lnSpc>
                <a:spcPct val="150000"/>
              </a:lnSpc>
              <a:buFont typeface="Wingdings" pitchFamily="2" charset="2"/>
              <a:buChar char="§"/>
              <a:tabLst>
                <a:tab pos="344488" algn="l"/>
              </a:tabLst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Provides sustainable hydration for longer periods</a:t>
            </a:r>
          </a:p>
          <a:p>
            <a:pPr marL="344488" indent="-344488">
              <a:lnSpc>
                <a:spcPct val="150000"/>
              </a:lnSpc>
              <a:buFont typeface="Wingdings" pitchFamily="2" charset="2"/>
              <a:buChar char="§"/>
              <a:tabLst>
                <a:tab pos="344488" algn="l"/>
              </a:tabLst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Boosts collagen synthesis and provides anti-aging and regenerative benefits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9600" y="534650"/>
            <a:ext cx="60076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Intense Hydration Cream</a:t>
            </a:r>
          </a:p>
        </p:txBody>
      </p:sp>
      <p:sp>
        <p:nvSpPr>
          <p:cNvPr id="5" name="Rectangle 4"/>
          <p:cNvSpPr/>
          <p:nvPr/>
        </p:nvSpPr>
        <p:spPr>
          <a:xfrm flipV="1">
            <a:off x="0" y="6476999"/>
            <a:ext cx="9144000" cy="45719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6629400" y="6019800"/>
            <a:ext cx="2514600" cy="457200"/>
          </a:xfrm>
          <a:prstGeom prst="rect">
            <a:avLst/>
          </a:prstGeom>
        </p:spPr>
        <p:txBody>
          <a:bodyPr vert="horz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78B08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Skin Formula 9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D78B08"/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43800" y="6550223"/>
            <a:ext cx="14173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Product  Training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9" name="Picture 2" descr="G:\images\large image\SF 9 pics\high res images\intense-hydration-crea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43000"/>
            <a:ext cx="3556000" cy="533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71800" y="1610648"/>
            <a:ext cx="5410200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How to Use -</a:t>
            </a:r>
          </a:p>
          <a:p>
            <a:pPr marL="344488" indent="-344488">
              <a:lnSpc>
                <a:spcPct val="150000"/>
              </a:lnSpc>
              <a:buFont typeface="Wingdings" pitchFamily="2" charset="2"/>
              <a:buChar char="§"/>
              <a:tabLst>
                <a:tab pos="344488" algn="l"/>
              </a:tabLst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Spread few drops of Intense Hydration Cream evenly onto thoroughly cleansed face and neck using gentle, circular and upward strokes</a:t>
            </a:r>
          </a:p>
          <a:p>
            <a:pPr marL="344488" indent="-344488">
              <a:lnSpc>
                <a:spcPct val="150000"/>
              </a:lnSpc>
              <a:buFont typeface="Wingdings" pitchFamily="2" charset="2"/>
              <a:buChar char="§"/>
              <a:tabLst>
                <a:tab pos="344488" algn="l"/>
              </a:tabLst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Use whenever skin feels dry and patchy to give an instant boost of hydration treatment to the skin</a:t>
            </a:r>
          </a:p>
          <a:p>
            <a:pPr marL="344488" indent="-344488">
              <a:lnSpc>
                <a:spcPct val="150000"/>
              </a:lnSpc>
              <a:buFont typeface="Wingdings" pitchFamily="2" charset="2"/>
              <a:buChar char="§"/>
              <a:tabLst>
                <a:tab pos="344488" algn="l"/>
              </a:tabLst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For best results use twice daily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00" y="534650"/>
            <a:ext cx="60076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Intense Hydration Cream</a:t>
            </a:r>
          </a:p>
        </p:txBody>
      </p:sp>
      <p:sp>
        <p:nvSpPr>
          <p:cNvPr id="5" name="Rectangle 4"/>
          <p:cNvSpPr/>
          <p:nvPr/>
        </p:nvSpPr>
        <p:spPr>
          <a:xfrm flipV="1">
            <a:off x="0" y="6476999"/>
            <a:ext cx="9144000" cy="45719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6629400" y="6019800"/>
            <a:ext cx="2514600" cy="457200"/>
          </a:xfrm>
          <a:prstGeom prst="rect">
            <a:avLst/>
          </a:prstGeom>
        </p:spPr>
        <p:txBody>
          <a:bodyPr vert="horz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78B08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Skin Formula 9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D78B08"/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43800" y="6550223"/>
            <a:ext cx="14173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Product  Training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8" name="Picture 2" descr="G:\images\large image\SF 9 pics\high res images\intense-hydration-crea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43000"/>
            <a:ext cx="3556000" cy="533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609600" y="3505200"/>
          <a:ext cx="7924800" cy="243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6200"/>
                <a:gridCol w="2286000"/>
                <a:gridCol w="1752600"/>
              </a:tblGrid>
              <a:tr h="2286000">
                <a:tc>
                  <a:txBody>
                    <a:bodyPr/>
                    <a:lstStyle/>
                    <a:p>
                      <a:pPr indent="-274320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A complementary blend of botanical peptide actives that act at different levels of the skin</a:t>
                      </a:r>
                    </a:p>
                    <a:p>
                      <a:pPr marL="274320" indent="-274320">
                        <a:buFont typeface="Arial" pitchFamily="34" charset="0"/>
                        <a:buChar char="•"/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At the epidermis – it limits TEWL and helps retain water</a:t>
                      </a:r>
                    </a:p>
                    <a:p>
                      <a:pPr marL="274320" indent="-274320">
                        <a:buFont typeface="Arial" pitchFamily="34" charset="0"/>
                        <a:buChar char="•"/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At the Dermal-Epidermal Junction it improves structural integrity &amp; increased epidermal nourishment</a:t>
                      </a:r>
                    </a:p>
                    <a:p>
                      <a:pPr marL="274320" indent="-274320">
                        <a:buFont typeface="Arial" pitchFamily="34" charset="0"/>
                        <a:buChar char="•"/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At the Dermis – it boosts </a:t>
                      </a:r>
                      <a:r>
                        <a:rPr lang="en-US" sz="1400" b="0" dirty="0" err="1" smtClean="0">
                          <a:solidFill>
                            <a:schemeClr val="tx1"/>
                          </a:solidFill>
                        </a:rPr>
                        <a:t>hyaluronic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 acid and collagen synthesis for in-depth and sustainable hydration and improves elasticity</a:t>
                      </a:r>
                    </a:p>
                    <a:p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74320" indent="-274320">
                        <a:buFont typeface="Arial" pitchFamily="34" charset="0"/>
                        <a:buChar char="•"/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It has emollient and moisturizing action on the skin</a:t>
                      </a:r>
                    </a:p>
                    <a:p>
                      <a:pPr marL="274320" indent="-274320">
                        <a:buFont typeface="Arial" pitchFamily="34" charset="0"/>
                        <a:buChar char="•"/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It is composed of natural fatty acid esters that substitute the lost fatty acids in the skin </a:t>
                      </a:r>
                    </a:p>
                    <a:p>
                      <a:pPr marL="274320" indent="-274320">
                        <a:buFont typeface="Arial" pitchFamily="34" charset="0"/>
                        <a:buChar char="•"/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It has water absorbing properties</a:t>
                      </a:r>
                    </a:p>
                    <a:p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Contains strong plant based antioxidants that protects the skin from excessive oxidative stress and free radicals that causes premature ageing of the skin</a:t>
                      </a:r>
                    </a:p>
                    <a:p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 flipV="1">
            <a:off x="0" y="6476999"/>
            <a:ext cx="9144000" cy="45719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6629400" y="6019800"/>
            <a:ext cx="2514600" cy="457200"/>
          </a:xfrm>
          <a:prstGeom prst="rect">
            <a:avLst/>
          </a:prstGeom>
        </p:spPr>
        <p:txBody>
          <a:bodyPr vert="horz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78B08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Skin Formula 9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D78B08"/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43800" y="6550223"/>
            <a:ext cx="14173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Product  Training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85800" y="1219200"/>
          <a:ext cx="7924800" cy="533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6200"/>
                <a:gridCol w="2286000"/>
                <a:gridCol w="1752600"/>
              </a:tblGrid>
              <a:tr h="5334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D78B08"/>
                          </a:solidFill>
                        </a:rPr>
                        <a:t>Multi-dimensional Moisturizing Complex</a:t>
                      </a:r>
                    </a:p>
                    <a:p>
                      <a:pPr algn="ctr"/>
                      <a:endParaRPr lang="en-US" sz="1400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D78B08"/>
                          </a:solidFill>
                        </a:rPr>
                        <a:t>Multifunctional Emulsifying Agent 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D78B08"/>
                          </a:solidFill>
                        </a:rPr>
                        <a:t>Natural Antioxidant Complex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Title 4"/>
          <p:cNvSpPr txBox="1">
            <a:spLocks/>
          </p:cNvSpPr>
          <p:nvPr/>
        </p:nvSpPr>
        <p:spPr>
          <a:xfrm>
            <a:off x="685800" y="533400"/>
            <a:ext cx="3962400" cy="685800"/>
          </a:xfrm>
          <a:prstGeom prst="rect">
            <a:avLst/>
          </a:prstGeom>
        </p:spPr>
        <p:txBody>
          <a:bodyPr>
            <a:normAutofit fontScale="900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78B0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Active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78B0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Ingredients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D78B08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290" name="Picture 2" descr="G:\images\skin formula\presentation\1022molecul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1905000"/>
            <a:ext cx="1364493" cy="137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291" name="Picture 3" descr="G:\images\skin formula\presentation\abstract-molecule_00240765.jpg"/>
          <p:cNvPicPr>
            <a:picLocks noChangeAspect="1" noChangeArrowheads="1"/>
          </p:cNvPicPr>
          <p:nvPr/>
        </p:nvPicPr>
        <p:blipFill>
          <a:blip r:embed="rId4" cstate="print"/>
          <a:srcRect l="32566" t="5263" r="14145"/>
          <a:stretch>
            <a:fillRect/>
          </a:stretch>
        </p:blipFill>
        <p:spPr bwMode="auto">
          <a:xfrm>
            <a:off x="5029200" y="1905000"/>
            <a:ext cx="1371600" cy="137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292" name="Picture 4" descr="G:\images\skin formula\presentation\3d-molecular-render.jpg"/>
          <p:cNvPicPr>
            <a:picLocks noChangeAspect="1" noChangeArrowheads="1"/>
          </p:cNvPicPr>
          <p:nvPr/>
        </p:nvPicPr>
        <p:blipFill>
          <a:blip r:embed="rId5" cstate="print"/>
          <a:srcRect l="40838"/>
          <a:stretch>
            <a:fillRect/>
          </a:stretch>
        </p:blipFill>
        <p:spPr bwMode="auto">
          <a:xfrm>
            <a:off x="7023100" y="1905000"/>
            <a:ext cx="1435100" cy="13644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609600" y="3505200"/>
          <a:ext cx="7924800" cy="2529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7000"/>
                <a:gridCol w="2971800"/>
                <a:gridCol w="2286000"/>
              </a:tblGrid>
              <a:tr h="2286000">
                <a:tc>
                  <a:txBody>
                    <a:bodyPr/>
                    <a:lstStyle/>
                    <a:p>
                      <a:pPr marL="274320" indent="-274320">
                        <a:buFont typeface="Arial" pitchFamily="34" charset="0"/>
                        <a:buChar char="•"/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It possesses an exceptional capacity to absorb water and store in its cells</a:t>
                      </a:r>
                    </a:p>
                    <a:p>
                      <a:pPr marL="274320" indent="-274320">
                        <a:buFont typeface="Arial" pitchFamily="34" charset="0"/>
                        <a:buChar char="•"/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It offers deep moisturizing benefits to the skin owing to its polysaccharides, </a:t>
                      </a:r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</a:rPr>
                        <a:t>galactomannans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 and </a:t>
                      </a:r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</a:rPr>
                        <a:t>glucans</a:t>
                      </a:r>
                      <a:endParaRPr lang="en-US" sz="1600" b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74320" indent="-274320">
                        <a:buFont typeface="Arial" pitchFamily="34" charset="0"/>
                        <a:buChar char="•"/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It has nourishing &amp; skin-conditioning properties</a:t>
                      </a:r>
                    </a:p>
                    <a:p>
                      <a:pPr marL="274320" indent="-274320">
                        <a:buFont typeface="Arial" pitchFamily="34" charset="0"/>
                        <a:buChar char="•"/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It contains </a:t>
                      </a:r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</a:rPr>
                        <a:t>palmitoleic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 acid, which possesses anti-aging benefits</a:t>
                      </a:r>
                    </a:p>
                    <a:p>
                      <a:pPr marL="274320" indent="-274320">
                        <a:buFont typeface="Arial" pitchFamily="34" charset="0"/>
                        <a:buChar char="•"/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Absorbs easily and quickly into the skin leaving the skin feel soft and supple without any greasy residue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5425" indent="-225425">
                        <a:buFont typeface="Arial" pitchFamily="34" charset="0"/>
                        <a:buChar char="•"/>
                        <a:tabLst>
                          <a:tab pos="225425" algn="l"/>
                        </a:tabLs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It has soothing, moisturizing and film-forming properties</a:t>
                      </a:r>
                    </a:p>
                    <a:p>
                      <a:pPr marL="225425" indent="-225425">
                        <a:buFont typeface="Arial" pitchFamily="34" charset="0"/>
                        <a:buChar char="•"/>
                        <a:tabLst>
                          <a:tab pos="225425" algn="l"/>
                        </a:tabLs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It is rich in Vitamin E, which is a strong antioxidant and has skin conditioning benefits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 flipV="1">
            <a:off x="0" y="6476999"/>
            <a:ext cx="9144000" cy="45719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6629400" y="6019800"/>
            <a:ext cx="2514600" cy="457200"/>
          </a:xfrm>
          <a:prstGeom prst="rect">
            <a:avLst/>
          </a:prstGeom>
        </p:spPr>
        <p:txBody>
          <a:bodyPr vert="horz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78B08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Skin Formula 9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D78B08"/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43800" y="6550223"/>
            <a:ext cx="14173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Product  Training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85800" y="1219200"/>
          <a:ext cx="7924800" cy="533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0800"/>
                <a:gridCol w="3048000"/>
                <a:gridCol w="2286000"/>
              </a:tblGrid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D78B08"/>
                          </a:solidFill>
                        </a:rPr>
                        <a:t>Iceland Moss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D78B08"/>
                          </a:solidFill>
                        </a:rPr>
                        <a:t>Organic Macadamia Nut Oil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D78B08"/>
                          </a:solidFill>
                        </a:rPr>
                        <a:t>Coconut Oil</a:t>
                      </a:r>
                      <a:endParaRPr lang="en-US" sz="1800" dirty="0">
                        <a:solidFill>
                          <a:srgbClr val="D78B08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Title 4"/>
          <p:cNvSpPr txBox="1">
            <a:spLocks/>
          </p:cNvSpPr>
          <p:nvPr/>
        </p:nvSpPr>
        <p:spPr>
          <a:xfrm>
            <a:off x="685800" y="533400"/>
            <a:ext cx="3962400" cy="685800"/>
          </a:xfrm>
          <a:prstGeom prst="rect">
            <a:avLst/>
          </a:prstGeom>
        </p:spPr>
        <p:txBody>
          <a:bodyPr>
            <a:normAutofit fontScale="900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78B0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Active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78B0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Ingredients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D78B08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315" name="Picture 3" descr="G:\images\skin formula\presentation\iceland-moss-bsp.jpg"/>
          <p:cNvPicPr>
            <a:picLocks noChangeAspect="1" noChangeArrowheads="1"/>
          </p:cNvPicPr>
          <p:nvPr/>
        </p:nvPicPr>
        <p:blipFill>
          <a:blip r:embed="rId3" cstate="print"/>
          <a:srcRect l="11210" r="10316"/>
          <a:stretch>
            <a:fillRect/>
          </a:stretch>
        </p:blipFill>
        <p:spPr bwMode="auto">
          <a:xfrm>
            <a:off x="1219200" y="1828800"/>
            <a:ext cx="1600200" cy="1447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2" descr="G:\images\skin formula\presentation\macadamia_nutty_1.jpg"/>
          <p:cNvPicPr>
            <a:picLocks noChangeAspect="1" noChangeArrowheads="1"/>
          </p:cNvPicPr>
          <p:nvPr/>
        </p:nvPicPr>
        <p:blipFill>
          <a:blip r:embed="rId4"/>
          <a:srcRect l="22818" r="7383"/>
          <a:stretch>
            <a:fillRect/>
          </a:stretch>
        </p:blipFill>
        <p:spPr bwMode="auto">
          <a:xfrm>
            <a:off x="4038600" y="1828800"/>
            <a:ext cx="1524000" cy="14653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316" name="Picture 4" descr="G:\images\skin formula\presentation\coconut-oil.jpg"/>
          <p:cNvPicPr>
            <a:picLocks noChangeAspect="1" noChangeArrowheads="1"/>
          </p:cNvPicPr>
          <p:nvPr/>
        </p:nvPicPr>
        <p:blipFill>
          <a:blip r:embed="rId5"/>
          <a:srcRect l="8108" r="29730"/>
          <a:stretch>
            <a:fillRect/>
          </a:stretch>
        </p:blipFill>
        <p:spPr bwMode="auto">
          <a:xfrm>
            <a:off x="6623345" y="1828800"/>
            <a:ext cx="1682455" cy="152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flipV="1">
            <a:off x="0" y="6476999"/>
            <a:ext cx="9144000" cy="45719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3"/>
          <p:cNvSpPr txBox="1">
            <a:spLocks/>
          </p:cNvSpPr>
          <p:nvPr/>
        </p:nvSpPr>
        <p:spPr>
          <a:xfrm>
            <a:off x="6629400" y="6019800"/>
            <a:ext cx="2514600" cy="457200"/>
          </a:xfrm>
          <a:prstGeom prst="rect">
            <a:avLst/>
          </a:prstGeom>
        </p:spPr>
        <p:txBody>
          <a:bodyPr vert="horz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78B08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Skin Formula 9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D78B08"/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43800" y="6550223"/>
            <a:ext cx="14173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Product  Training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981200" y="2111514"/>
            <a:ext cx="5181600" cy="71596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78B0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Problem</a:t>
            </a:r>
            <a:r>
              <a:rPr kumimoji="0" lang="en-US" sz="6600" b="0" i="0" u="none" strike="noStrike" kern="1200" cap="none" spc="0" normalizeH="0" noProof="0" dirty="0" smtClean="0">
                <a:ln>
                  <a:noFill/>
                </a:ln>
                <a:solidFill>
                  <a:srgbClr val="D78B0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No.2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D78B08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62050" y="3254515"/>
            <a:ext cx="6819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Wrinkles – reduction in collagen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153400" cy="4343400"/>
          </a:xfrm>
        </p:spPr>
        <p:txBody>
          <a:bodyPr>
            <a:normAutofit/>
          </a:bodyPr>
          <a:lstStyle/>
          <a:p>
            <a:pPr lvl="1"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Helvetica"/>
              </a:rPr>
              <a:t>Skin is the largest organ of the body</a:t>
            </a:r>
          </a:p>
          <a:p>
            <a:pPr lvl="2">
              <a:lnSpc>
                <a:spcPct val="90000"/>
              </a:lnSpc>
              <a:defRPr/>
            </a:pP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Helvetica"/>
              </a:rPr>
              <a:t>About 2 mm thick &amp; weighs approx. 15 – 17 kg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Helvetica"/>
              </a:rPr>
              <a:t>Its main Function is </a:t>
            </a:r>
          </a:p>
          <a:p>
            <a:pPr lvl="1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Helvetica"/>
              </a:rPr>
              <a:t>Protection </a:t>
            </a:r>
          </a:p>
          <a:p>
            <a:pPr lvl="1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Helvetica"/>
              </a:rPr>
              <a:t>Regulation </a:t>
            </a:r>
          </a:p>
          <a:p>
            <a:pPr lvl="1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Helvetica"/>
              </a:rPr>
              <a:t>Sensation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Helvetica"/>
              </a:rPr>
              <a:t>Comprised of 3 layers:</a:t>
            </a:r>
          </a:p>
          <a:p>
            <a:pPr lvl="1">
              <a:lnSpc>
                <a:spcPct val="110000"/>
              </a:lnSpc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rgbClr val="D78B08"/>
                </a:solidFill>
                <a:cs typeface="Helvetica"/>
              </a:rPr>
              <a:t>Outermost layer - Epidermis </a:t>
            </a:r>
            <a:r>
              <a:rPr lang="en-US" sz="1600" b="1" dirty="0" smtClean="0">
                <a:solidFill>
                  <a:srgbClr val="D78B08"/>
                </a:solidFill>
                <a:cs typeface="Helvetica"/>
              </a:rPr>
              <a:t>- 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Helvetica"/>
              </a:rPr>
              <a:t>A tough protective layer that contains the skin cells (</a:t>
            </a:r>
            <a:r>
              <a:rPr lang="en-US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cs typeface="Helvetica"/>
              </a:rPr>
              <a:t>keratinocytes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Helvetica"/>
              </a:rPr>
              <a:t>), melanin-producing (</a:t>
            </a:r>
            <a:r>
              <a:rPr lang="en-US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cs typeface="Helvetica"/>
              </a:rPr>
              <a:t>melanocytes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Helvetica"/>
              </a:rPr>
              <a:t>) and immune cells</a:t>
            </a:r>
          </a:p>
          <a:p>
            <a:pPr lvl="1">
              <a:lnSpc>
                <a:spcPct val="110000"/>
              </a:lnSpc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rgbClr val="D78B08"/>
                </a:solidFill>
                <a:cs typeface="Helvetica"/>
              </a:rPr>
              <a:t>Mid layer - Dermis </a:t>
            </a:r>
            <a:r>
              <a:rPr lang="en-US" sz="1600" b="1" dirty="0" smtClean="0">
                <a:solidFill>
                  <a:srgbClr val="D78B08"/>
                </a:solidFill>
                <a:cs typeface="Helvetica"/>
              </a:rPr>
              <a:t>–</a:t>
            </a:r>
            <a:r>
              <a:rPr lang="en-US" sz="1600" dirty="0" smtClean="0">
                <a:solidFill>
                  <a:srgbClr val="D78B08"/>
                </a:solidFill>
                <a:cs typeface="Helvetica"/>
              </a:rPr>
              <a:t> 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Helvetica"/>
              </a:rPr>
              <a:t>Composed of the collagen and </a:t>
            </a:r>
            <a:r>
              <a:rPr lang="en-US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cs typeface="Helvetica"/>
              </a:rPr>
              <a:t>elastin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Helvetica"/>
              </a:rPr>
              <a:t> fibers. Contains nerve endings, sweat glands, oil glands &amp; hair follicles. Dermis is home to the oil glands (sebaceous glands) which produce sebum - your skin's own natural oil</a:t>
            </a:r>
          </a:p>
          <a:p>
            <a:pPr lvl="1">
              <a:lnSpc>
                <a:spcPct val="110000"/>
              </a:lnSpc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rgbClr val="D78B08"/>
                </a:solidFill>
                <a:cs typeface="Helvetica"/>
              </a:rPr>
              <a:t>Innermost layer - Hypodermis – 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Helvetica"/>
              </a:rPr>
              <a:t>Composed of fatty tissue, sweat glands and blood vessels. Provides cushion to internal organs and act as shock absorber</a:t>
            </a:r>
          </a:p>
          <a:p>
            <a:pPr>
              <a:lnSpc>
                <a:spcPct val="90000"/>
              </a:lnSpc>
              <a:defRPr/>
            </a:pPr>
            <a:endParaRPr lang="en-US" sz="1600" dirty="0" smtClean="0">
              <a:solidFill>
                <a:schemeClr val="tx1">
                  <a:lumMod val="50000"/>
                </a:schemeClr>
              </a:solidFill>
            </a:endParaRPr>
          </a:p>
          <a:p>
            <a:endParaRPr lang="en-US" sz="16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609600"/>
            <a:ext cx="4191000" cy="533400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78B0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Skin Basics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D78B08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0" y="6476999"/>
            <a:ext cx="9144000" cy="45719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6629400" y="6019800"/>
            <a:ext cx="2514600" cy="457200"/>
          </a:xfrm>
          <a:prstGeom prst="rect">
            <a:avLst/>
          </a:prstGeom>
        </p:spPr>
        <p:txBody>
          <a:bodyPr vert="horz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78B08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Skin Formula 9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D78B08"/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43800" y="6550223"/>
            <a:ext cx="14173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Product  Training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G:\images\skin formula\presentation\542719_427095087356664_294835571_n.png"/>
          <p:cNvPicPr>
            <a:picLocks noChangeAspect="1" noChangeArrowheads="1"/>
          </p:cNvPicPr>
          <p:nvPr/>
        </p:nvPicPr>
        <p:blipFill>
          <a:blip r:embed="rId3"/>
          <a:srcRect l="7463" r="10448"/>
          <a:stretch>
            <a:fillRect/>
          </a:stretch>
        </p:blipFill>
        <p:spPr bwMode="auto">
          <a:xfrm>
            <a:off x="4343400" y="1752600"/>
            <a:ext cx="4191000" cy="30861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dirty="0" smtClean="0">
                <a:solidFill>
                  <a:srgbClr val="D78B08"/>
                </a:solidFill>
              </a:rPr>
              <a:t>Wrinkles – Reduction in Collagen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00200"/>
            <a:ext cx="3733800" cy="4495800"/>
          </a:xfrm>
        </p:spPr>
        <p:txBody>
          <a:bodyPr>
            <a:normAutofit lnSpcReduction="10000"/>
          </a:bodyPr>
          <a:lstStyle/>
          <a:p>
            <a:pPr fontAlgn="base"/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Wrinkles is a result of decrease in skin’s structural protein – collagen</a:t>
            </a:r>
          </a:p>
          <a:p>
            <a:pPr fontAlgn="base"/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Collagen - found in the dermis, provides a mesh-like framework of support and strength for the skin</a:t>
            </a:r>
          </a:p>
          <a:p>
            <a:pPr fontAlgn="base"/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It gives strength and durability, responsible for smooth plump appearance of young healthy skin</a:t>
            </a:r>
          </a:p>
          <a:p>
            <a:pPr fontAlgn="base"/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With age, collagen production decreases and collagen fibers degrade at a faster rate</a:t>
            </a:r>
          </a:p>
        </p:txBody>
      </p:sp>
      <p:sp>
        <p:nvSpPr>
          <p:cNvPr id="4" name="Rectangle 3"/>
          <p:cNvSpPr/>
          <p:nvPr/>
        </p:nvSpPr>
        <p:spPr>
          <a:xfrm flipV="1">
            <a:off x="0" y="6476999"/>
            <a:ext cx="9144000" cy="45719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6629400" y="6019800"/>
            <a:ext cx="2514600" cy="457200"/>
          </a:xfrm>
          <a:prstGeom prst="rect">
            <a:avLst/>
          </a:prstGeom>
        </p:spPr>
        <p:txBody>
          <a:bodyPr vert="horz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78B08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Skin Formula 9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D78B08"/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43800" y="6550223"/>
            <a:ext cx="14173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Product  Training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1640681"/>
            <a:ext cx="50292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4488" indent="-344488" fontAlgn="base">
              <a:buFont typeface="Wingdings" pitchFamily="2" charset="2"/>
              <a:buChar char="§"/>
              <a:tabLst>
                <a:tab pos="344488" algn="l"/>
                <a:tab pos="793750" algn="l"/>
              </a:tabLst>
            </a:pP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Areas with less support begin to cave in and wrinkles begin to form</a:t>
            </a:r>
          </a:p>
          <a:p>
            <a:pPr marL="344488" indent="-344488" fontAlgn="base">
              <a:buFont typeface="Wingdings" pitchFamily="2" charset="2"/>
              <a:buChar char="§"/>
              <a:tabLst>
                <a:tab pos="344488" algn="l"/>
                <a:tab pos="793750" algn="l"/>
              </a:tabLst>
            </a:pP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Multiple factors lead to decreased collagen levels</a:t>
            </a:r>
          </a:p>
          <a:p>
            <a:pPr marL="854075" lvl="2" indent="-396875" fontAlgn="base">
              <a:buFont typeface="Courier New" pitchFamily="49" charset="0"/>
              <a:buChar char="o"/>
              <a:tabLst>
                <a:tab pos="344488" algn="l"/>
                <a:tab pos="793750" algn="l"/>
              </a:tabLst>
            </a:pP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Natural decline in messenger molecules that trigger collagen production with age</a:t>
            </a:r>
          </a:p>
          <a:p>
            <a:pPr marL="854075" lvl="2" indent="-396875" fontAlgn="base">
              <a:buFont typeface="Courier New" pitchFamily="49" charset="0"/>
              <a:buChar char="o"/>
              <a:tabLst>
                <a:tab pos="344488" algn="l"/>
                <a:tab pos="793750" algn="l"/>
              </a:tabLst>
            </a:pP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Increase in the enzyme </a:t>
            </a:r>
            <a:r>
              <a:rPr lang="en-US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collagenase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which breaks down collagen</a:t>
            </a:r>
          </a:p>
          <a:p>
            <a:pPr marL="854075" lvl="2" indent="-396875" fontAlgn="base">
              <a:buFont typeface="Courier New" pitchFamily="49" charset="0"/>
              <a:buChar char="o"/>
              <a:tabLst>
                <a:tab pos="344488" algn="l"/>
                <a:tab pos="793750" algn="l"/>
              </a:tabLst>
            </a:pP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Increased amounts of free radicals due to UV exposure</a:t>
            </a:r>
          </a:p>
          <a:p>
            <a:pPr marL="1265238" lvl="5" indent="-411163" fontAlgn="base">
              <a:buFont typeface="Arial" pitchFamily="34" charset="0"/>
              <a:buChar char="•"/>
              <a:tabLst>
                <a:tab pos="344488" algn="l"/>
                <a:tab pos="801688" algn="l"/>
                <a:tab pos="1265238" algn="l"/>
              </a:tabLst>
            </a:pP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Free radicals damage collagen strands and stimulate </a:t>
            </a:r>
            <a:r>
              <a:rPr lang="en-US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collagenase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activity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533400"/>
            <a:ext cx="8229600" cy="762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78B0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Wrinkles – Reduction in Collagen</a:t>
            </a:r>
          </a:p>
        </p:txBody>
      </p:sp>
      <p:sp>
        <p:nvSpPr>
          <p:cNvPr id="5" name="Rectangle 4"/>
          <p:cNvSpPr/>
          <p:nvPr/>
        </p:nvSpPr>
        <p:spPr>
          <a:xfrm flipV="1">
            <a:off x="0" y="6476999"/>
            <a:ext cx="9144000" cy="45719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6629400" y="6019800"/>
            <a:ext cx="2514600" cy="457200"/>
          </a:xfrm>
          <a:prstGeom prst="rect">
            <a:avLst/>
          </a:prstGeom>
        </p:spPr>
        <p:txBody>
          <a:bodyPr vert="horz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78B08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Skin Formula 9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D78B08"/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43800" y="6550223"/>
            <a:ext cx="14173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Product  Training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6386" name="Picture 2" descr="G:\images\skin formula\presentation\shutterstock_415634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18258" y="1752601"/>
            <a:ext cx="3092342" cy="20573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05465" y="533400"/>
            <a:ext cx="653307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D78B08"/>
                </a:solidFill>
                <a:latin typeface="+mj-lt"/>
              </a:rPr>
              <a:t>Reduced Collagen Synthesis</a:t>
            </a:r>
            <a:endParaRPr lang="en-US" sz="4400" dirty="0">
              <a:solidFill>
                <a:srgbClr val="D78B08"/>
              </a:solidFill>
              <a:latin typeface="+mj-lt"/>
            </a:endParaRPr>
          </a:p>
        </p:txBody>
      </p:sp>
      <p:pic>
        <p:nvPicPr>
          <p:cNvPr id="6" name="Picture 5" descr="young-skin-old-skin-wrinkl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679448"/>
            <a:ext cx="6798623" cy="418795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flipV="1">
            <a:off x="0" y="6476999"/>
            <a:ext cx="9144000" cy="45719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6629400" y="6019800"/>
            <a:ext cx="2514600" cy="457200"/>
          </a:xfrm>
          <a:prstGeom prst="rect">
            <a:avLst/>
          </a:prstGeom>
        </p:spPr>
        <p:txBody>
          <a:bodyPr vert="horz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78B08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Skin Formula 9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D78B08"/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43800" y="6550223"/>
            <a:ext cx="14173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Product  Training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flipV="1">
            <a:off x="0" y="6476999"/>
            <a:ext cx="9144000" cy="45719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3"/>
          <p:cNvSpPr txBox="1">
            <a:spLocks/>
          </p:cNvSpPr>
          <p:nvPr/>
        </p:nvSpPr>
        <p:spPr>
          <a:xfrm>
            <a:off x="6629400" y="6019800"/>
            <a:ext cx="2514600" cy="457200"/>
          </a:xfrm>
          <a:prstGeom prst="rect">
            <a:avLst/>
          </a:prstGeom>
        </p:spPr>
        <p:txBody>
          <a:bodyPr vert="horz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78B08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Skin Formula 9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D78B08"/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43800" y="6550223"/>
            <a:ext cx="14173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Product  Training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009900" y="1671697"/>
            <a:ext cx="3124200" cy="71596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78B0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Solution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D78B08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43075" y="2814697"/>
            <a:ext cx="56578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Skin Formula 9</a:t>
            </a:r>
          </a:p>
          <a:p>
            <a:pPr algn="ctr">
              <a:buNone/>
            </a:pPr>
            <a:r>
              <a:rPr lang="en-US" sz="4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Youth Elixir</a:t>
            </a:r>
          </a:p>
          <a:p>
            <a:pPr algn="ctr"/>
            <a:endParaRPr lang="en-US" sz="2400" i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r>
              <a:rPr lang="en-US" sz="24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Secret of youth in a bottle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914400" y="2743200"/>
            <a:ext cx="3276600" cy="2133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Advanced youth </a:t>
            </a:r>
          </a:p>
          <a:p>
            <a:pPr marL="0" indent="0">
              <a:buNone/>
            </a:pPr>
            <a:r>
              <a:rPr lang="en-US" sz="3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activating lotion </a:t>
            </a:r>
          </a:p>
          <a:p>
            <a:pPr marL="0" indent="0">
              <a:buNone/>
            </a:pPr>
            <a:r>
              <a:rPr lang="en-US" sz="3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for dull aging skin</a:t>
            </a:r>
          </a:p>
          <a:p>
            <a:pPr>
              <a:buNone/>
            </a:pPr>
            <a:endParaRPr lang="en-US" sz="32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None/>
            </a:pPr>
            <a:endParaRPr lang="en-US" sz="32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None/>
            </a:pPr>
            <a:endParaRPr lang="en-US" sz="32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None/>
            </a:pP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4400" y="1440359"/>
            <a:ext cx="457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5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Youth Elixir</a:t>
            </a:r>
          </a:p>
        </p:txBody>
      </p:sp>
      <p:pic>
        <p:nvPicPr>
          <p:cNvPr id="2050" name="Picture 2" descr="G:\images\large image\SF 9 pics\high res images\pump-final.png"/>
          <p:cNvPicPr>
            <a:picLocks noChangeAspect="1" noChangeArrowheads="1"/>
          </p:cNvPicPr>
          <p:nvPr/>
        </p:nvPicPr>
        <p:blipFill>
          <a:blip r:embed="rId3" cstate="print"/>
          <a:srcRect l="19898" r="23469" b="8163"/>
          <a:stretch>
            <a:fillRect/>
          </a:stretch>
        </p:blipFill>
        <p:spPr bwMode="auto">
          <a:xfrm>
            <a:off x="5638800" y="0"/>
            <a:ext cx="28194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G:\images\large image\SF 9 pics\high res images\pump-final.png"/>
          <p:cNvPicPr>
            <a:picLocks noChangeAspect="1" noChangeArrowheads="1"/>
          </p:cNvPicPr>
          <p:nvPr/>
        </p:nvPicPr>
        <p:blipFill>
          <a:blip r:embed="rId3" cstate="print"/>
          <a:srcRect l="19898" r="23469" b="8163"/>
          <a:stretch>
            <a:fillRect/>
          </a:stretch>
        </p:blipFill>
        <p:spPr bwMode="auto">
          <a:xfrm>
            <a:off x="609600" y="838200"/>
            <a:ext cx="2318173" cy="5638800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3048000" y="1600200"/>
            <a:ext cx="5486400" cy="4262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Key Features -</a:t>
            </a:r>
          </a:p>
          <a:p>
            <a:pPr marL="466725" indent="-466725">
              <a:lnSpc>
                <a:spcPct val="150000"/>
              </a:lnSpc>
              <a:buFont typeface="Wingdings" pitchFamily="2" charset="2"/>
              <a:buChar char="§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An exquisite blend of special ingredients</a:t>
            </a:r>
          </a:p>
          <a:p>
            <a:pPr marL="466725" indent="-466725">
              <a:lnSpc>
                <a:spcPct val="150000"/>
              </a:lnSpc>
              <a:buFont typeface="Wingdings" pitchFamily="2" charset="2"/>
              <a:buChar char="§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Boosts the skin’s elasticity and suppleness by stimulating collagen production</a:t>
            </a:r>
          </a:p>
          <a:p>
            <a:pPr marL="466725" indent="-466725">
              <a:lnSpc>
                <a:spcPct val="150000"/>
              </a:lnSpc>
              <a:buFont typeface="Wingdings" pitchFamily="2" charset="2"/>
              <a:buChar char="§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Dramatically reduces the appearance of fine lines and wrinkles</a:t>
            </a:r>
          </a:p>
          <a:p>
            <a:pPr marL="466725" indent="-466725">
              <a:lnSpc>
                <a:spcPct val="150000"/>
              </a:lnSpc>
              <a:buFont typeface="Wingdings" pitchFamily="2" charset="2"/>
              <a:buChar char="§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Contains precious gold dust that enhances radiance and gives a warm glow</a:t>
            </a:r>
          </a:p>
          <a:p>
            <a:pPr marL="466725" indent="-466725">
              <a:lnSpc>
                <a:spcPct val="150000"/>
              </a:lnSpc>
              <a:buFont typeface="Wingdings" pitchFamily="2" charset="2"/>
              <a:buChar char="§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Diminishes roughness and provides long-term hydration</a:t>
            </a:r>
            <a:endParaRPr lang="en-US" sz="16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1" y="534650"/>
            <a:ext cx="2819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4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Youth Elixir</a:t>
            </a:r>
          </a:p>
        </p:txBody>
      </p:sp>
      <p:sp>
        <p:nvSpPr>
          <p:cNvPr id="5" name="Rectangle 4"/>
          <p:cNvSpPr/>
          <p:nvPr/>
        </p:nvSpPr>
        <p:spPr>
          <a:xfrm flipV="1">
            <a:off x="0" y="6476999"/>
            <a:ext cx="9144000" cy="45719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6629400" y="6019800"/>
            <a:ext cx="2514600" cy="457200"/>
          </a:xfrm>
          <a:prstGeom prst="rect">
            <a:avLst/>
          </a:prstGeom>
        </p:spPr>
        <p:txBody>
          <a:bodyPr vert="horz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78B08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Skin Formula 9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D78B08"/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43800" y="6550223"/>
            <a:ext cx="14173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Product  Training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2667000" y="1447800"/>
            <a:ext cx="5867400" cy="44196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None/>
            </a:pP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How to Use -</a:t>
            </a:r>
          </a:p>
          <a:p>
            <a:pPr>
              <a:lnSpc>
                <a:spcPct val="150000"/>
              </a:lnSpc>
            </a:pP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Smooth few drops of Youth Elixir treatment evenly over thoroughly cleansed face and neck in upward circular motions</a:t>
            </a:r>
          </a:p>
          <a:p>
            <a:pPr>
              <a:lnSpc>
                <a:spcPct val="150000"/>
              </a:lnSpc>
            </a:pP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Allow it to get fully absorbed into the skin for a few minutes for it to start working on the deeper layers of the skin</a:t>
            </a:r>
          </a:p>
          <a:p>
            <a:pPr>
              <a:lnSpc>
                <a:spcPct val="150000"/>
              </a:lnSpc>
            </a:pP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Follow by a suitable day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cream if applied in the day</a:t>
            </a:r>
            <a:endParaRPr lang="en-US" sz="1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For best results apply twice daily</a:t>
            </a:r>
          </a:p>
          <a:p>
            <a:pPr>
              <a:lnSpc>
                <a:spcPct val="150000"/>
              </a:lnSpc>
              <a:buNone/>
            </a:pPr>
            <a:endParaRPr lang="en-US" sz="24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  <a:buNone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9601" y="534650"/>
            <a:ext cx="2819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4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Youth Elixir</a:t>
            </a:r>
          </a:p>
        </p:txBody>
      </p:sp>
      <p:sp>
        <p:nvSpPr>
          <p:cNvPr id="10" name="Rectangle 9"/>
          <p:cNvSpPr/>
          <p:nvPr/>
        </p:nvSpPr>
        <p:spPr>
          <a:xfrm flipV="1">
            <a:off x="0" y="6476999"/>
            <a:ext cx="9144000" cy="45719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3"/>
          <p:cNvSpPr txBox="1">
            <a:spLocks/>
          </p:cNvSpPr>
          <p:nvPr/>
        </p:nvSpPr>
        <p:spPr>
          <a:xfrm>
            <a:off x="6629400" y="6019800"/>
            <a:ext cx="2514600" cy="457200"/>
          </a:xfrm>
          <a:prstGeom prst="rect">
            <a:avLst/>
          </a:prstGeom>
        </p:spPr>
        <p:txBody>
          <a:bodyPr vert="horz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78B08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Skin Formula 9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D78B08"/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43800" y="6550223"/>
            <a:ext cx="14173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Product  Training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8" name="Picture 2" descr="G:\images\large image\SF 9 pics\high res images\pump-final.png"/>
          <p:cNvPicPr>
            <a:picLocks noChangeAspect="1" noChangeArrowheads="1"/>
          </p:cNvPicPr>
          <p:nvPr/>
        </p:nvPicPr>
        <p:blipFill>
          <a:blip r:embed="rId3" cstate="print"/>
          <a:srcRect l="19898" r="23469" b="8163"/>
          <a:stretch>
            <a:fillRect/>
          </a:stretch>
        </p:blipFill>
        <p:spPr bwMode="auto">
          <a:xfrm>
            <a:off x="609600" y="838200"/>
            <a:ext cx="2318173" cy="5638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609600" y="3505200"/>
          <a:ext cx="7924800" cy="2514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29000"/>
                <a:gridCol w="2209800"/>
                <a:gridCol w="2286000"/>
              </a:tblGrid>
              <a:tr h="2514600">
                <a:tc>
                  <a:txBody>
                    <a:bodyPr/>
                    <a:lstStyle/>
                    <a:p>
                      <a:pPr marL="274320" indent="-274320">
                        <a:buFont typeface="Arial" pitchFamily="34" charset="0"/>
                        <a:buChar char="•"/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</a:rPr>
                        <a:t>The Moisturizing and Revitalizing blend effective on all 3 levels of the skin</a:t>
                      </a:r>
                    </a:p>
                    <a:p>
                      <a:pPr marL="274320" indent="-274320">
                        <a:buFont typeface="Arial" pitchFamily="34" charset="0"/>
                        <a:buChar char="•"/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</a:rPr>
                        <a:t>Energy source to stimulate and activate cellular metabolism </a:t>
                      </a:r>
                    </a:p>
                    <a:p>
                      <a:pPr marL="274320" indent="-274320">
                        <a:buFont typeface="Arial" pitchFamily="34" charset="0"/>
                        <a:buChar char="•"/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</a:rPr>
                        <a:t>Reduces TEWL</a:t>
                      </a:r>
                    </a:p>
                    <a:p>
                      <a:pPr marL="274320" indent="-274320">
                        <a:buFont typeface="Arial" pitchFamily="34" charset="0"/>
                        <a:buChar char="•"/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</a:rPr>
                        <a:t>Increases both short term and long term hydration</a:t>
                      </a:r>
                    </a:p>
                    <a:p>
                      <a:pPr marL="274320" indent="-274320">
                        <a:buFont typeface="Arial" pitchFamily="34" charset="0"/>
                        <a:buChar char="•"/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</a:rPr>
                        <a:t>Papaya – a source of </a:t>
                      </a:r>
                      <a:r>
                        <a:rPr lang="en-US" sz="1300" b="0" dirty="0" err="1" smtClean="0">
                          <a:solidFill>
                            <a:schemeClr val="tx1"/>
                          </a:solidFill>
                        </a:rPr>
                        <a:t>Vit</a:t>
                      </a:r>
                      <a:r>
                        <a:rPr lang="en-US" sz="1300" b="0" dirty="0" smtClean="0">
                          <a:solidFill>
                            <a:schemeClr val="tx1"/>
                          </a:solidFill>
                        </a:rPr>
                        <a:t>. A and </a:t>
                      </a:r>
                      <a:r>
                        <a:rPr lang="en-US" sz="1300" b="0" dirty="0" err="1" smtClean="0">
                          <a:solidFill>
                            <a:schemeClr val="tx1"/>
                          </a:solidFill>
                        </a:rPr>
                        <a:t>enz</a:t>
                      </a:r>
                      <a:r>
                        <a:rPr lang="en-US" sz="1300" b="0" dirty="0" smtClean="0">
                          <a:solidFill>
                            <a:schemeClr val="tx1"/>
                          </a:solidFill>
                        </a:rPr>
                        <a:t>. </a:t>
                      </a:r>
                      <a:r>
                        <a:rPr lang="en-US" sz="1300" b="0" dirty="0" err="1" smtClean="0">
                          <a:solidFill>
                            <a:schemeClr val="tx1"/>
                          </a:solidFill>
                        </a:rPr>
                        <a:t>Papain</a:t>
                      </a:r>
                      <a:r>
                        <a:rPr lang="en-US" sz="1300" b="0" dirty="0" smtClean="0">
                          <a:solidFill>
                            <a:schemeClr val="tx1"/>
                          </a:solidFill>
                        </a:rPr>
                        <a:t>, help remove dead cells and improve tone and texture of the skin by promoting healthy vibrant complexion</a:t>
                      </a:r>
                    </a:p>
                    <a:p>
                      <a:endParaRPr lang="en-US" sz="13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74320" indent="-274320">
                        <a:buFont typeface="Arial" pitchFamily="34" charset="0"/>
                        <a:buChar char="•"/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</a:rPr>
                        <a:t>A multifunctional botanical active obtained from the bark of an Amazonian rainforest tree</a:t>
                      </a:r>
                    </a:p>
                    <a:p>
                      <a:pPr marL="274320" indent="-274320">
                        <a:buFont typeface="Arial" pitchFamily="34" charset="0"/>
                        <a:buChar char="•"/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</a:rPr>
                        <a:t>It has tonic activity on micro-circulation and stimulant action on cell metabolism </a:t>
                      </a:r>
                    </a:p>
                    <a:p>
                      <a:pPr marL="274320" indent="-274320">
                        <a:buFont typeface="Arial" pitchFamily="34" charset="0"/>
                        <a:buChar char="•"/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</a:rPr>
                        <a:t>A potent antioxidant, anti-inflammatory and healing extract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74320" indent="-274320">
                        <a:buFont typeface="Arial" pitchFamily="34" charset="0"/>
                        <a:buChar char="•"/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</a:rPr>
                        <a:t>It enhances skin radiance</a:t>
                      </a:r>
                    </a:p>
                    <a:p>
                      <a:pPr marL="274320" indent="-274320">
                        <a:buFont typeface="Arial" pitchFamily="34" charset="0"/>
                        <a:buChar char="•"/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</a:rPr>
                        <a:t>It helps to maintain skin elasticity and firmness </a:t>
                      </a:r>
                    </a:p>
                    <a:p>
                      <a:pPr marL="274320" indent="-274320">
                        <a:buFont typeface="Arial" pitchFamily="34" charset="0"/>
                        <a:buChar char="•"/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</a:rPr>
                        <a:t>Its effect is enhanced by Gold Pearlescent Pigment – This photo reflective  agent gives a subtle shimmery effect that delivers beautiful color and effect to the skin and excellent coverage and luster  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 flipV="1">
            <a:off x="0" y="6476999"/>
            <a:ext cx="9144000" cy="45719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6629400" y="6019800"/>
            <a:ext cx="2514600" cy="457200"/>
          </a:xfrm>
          <a:prstGeom prst="rect">
            <a:avLst/>
          </a:prstGeom>
        </p:spPr>
        <p:txBody>
          <a:bodyPr vert="horz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78B08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Skin Formula 9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D78B08"/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43800" y="6550223"/>
            <a:ext cx="14173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Product  Training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85800" y="1219200"/>
          <a:ext cx="7924800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2800"/>
                <a:gridCol w="2209800"/>
                <a:gridCol w="2362200"/>
              </a:tblGrid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D78B08"/>
                          </a:solidFill>
                        </a:rPr>
                        <a:t>ATP + Papaya + </a:t>
                      </a:r>
                    </a:p>
                    <a:p>
                      <a:pPr algn="ctr"/>
                      <a:r>
                        <a:rPr lang="en-US" dirty="0" err="1" smtClean="0">
                          <a:solidFill>
                            <a:srgbClr val="D78B08"/>
                          </a:solidFill>
                        </a:rPr>
                        <a:t>Algin</a:t>
                      </a:r>
                      <a:r>
                        <a:rPr lang="en-US" dirty="0" smtClean="0">
                          <a:solidFill>
                            <a:srgbClr val="D78B08"/>
                          </a:solidFill>
                        </a:rPr>
                        <a:t> Blend</a:t>
                      </a:r>
                      <a:endParaRPr lang="en-US" dirty="0">
                        <a:solidFill>
                          <a:srgbClr val="D78B08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solidFill>
                            <a:srgbClr val="D78B08"/>
                          </a:solidFill>
                        </a:rPr>
                        <a:t>Chuchuhuasi</a:t>
                      </a:r>
                      <a:r>
                        <a:rPr lang="en-US" dirty="0" smtClean="0">
                          <a:solidFill>
                            <a:srgbClr val="D78B08"/>
                          </a:solidFill>
                        </a:rPr>
                        <a:t> Extract</a:t>
                      </a:r>
                    </a:p>
                    <a:p>
                      <a:pPr algn="ctr"/>
                      <a:endParaRPr lang="en-US" sz="1800" dirty="0" smtClean="0">
                        <a:solidFill>
                          <a:srgbClr val="D78B08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D78B08"/>
                          </a:solidFill>
                        </a:rPr>
                        <a:t>Gold Powder</a:t>
                      </a:r>
                      <a:endParaRPr lang="en-US" sz="1800" dirty="0">
                        <a:solidFill>
                          <a:srgbClr val="D78B08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Title 4"/>
          <p:cNvSpPr txBox="1">
            <a:spLocks/>
          </p:cNvSpPr>
          <p:nvPr/>
        </p:nvSpPr>
        <p:spPr>
          <a:xfrm>
            <a:off x="685800" y="533400"/>
            <a:ext cx="3962400" cy="685800"/>
          </a:xfrm>
          <a:prstGeom prst="rect">
            <a:avLst/>
          </a:prstGeom>
        </p:spPr>
        <p:txBody>
          <a:bodyPr>
            <a:normAutofit fontScale="900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78B0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Active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78B0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Ingredients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D78B08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7410" name="Picture 2" descr="G:\images\skin formula\presentation\papaya.jpg"/>
          <p:cNvPicPr>
            <a:picLocks noChangeAspect="1" noChangeArrowheads="1"/>
          </p:cNvPicPr>
          <p:nvPr/>
        </p:nvPicPr>
        <p:blipFill>
          <a:blip r:embed="rId3" cstate="print"/>
          <a:srcRect l="7565" r="9215"/>
          <a:stretch>
            <a:fillRect/>
          </a:stretch>
        </p:blipFill>
        <p:spPr bwMode="auto">
          <a:xfrm>
            <a:off x="1295400" y="1905000"/>
            <a:ext cx="1676400" cy="1447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411" name="Picture 3" descr="G:\images\skin formula\presentation\Chuchuhuasi-bark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19600" y="2057400"/>
            <a:ext cx="1567543" cy="137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412" name="Picture 4" descr="G:\images\skin formula\presentation\Glitter-Powder-Red-Gold-TS102-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77000" y="2057400"/>
            <a:ext cx="1943100" cy="13538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609600" y="3505200"/>
          <a:ext cx="7924800" cy="2514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2743200"/>
                <a:gridCol w="2133600"/>
              </a:tblGrid>
              <a:tr h="2514600">
                <a:tc>
                  <a:txBody>
                    <a:bodyPr/>
                    <a:lstStyle/>
                    <a:p>
                      <a:pPr marL="274320" indent="-274320">
                        <a:buFont typeface="Arial" pitchFamily="34" charset="0"/>
                        <a:buChar char="•"/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Has strong moisturizing and film-forming properties</a:t>
                      </a:r>
                    </a:p>
                    <a:p>
                      <a:pPr marL="274320" indent="-274320">
                        <a:buFont typeface="Arial" pitchFamily="34" charset="0"/>
                        <a:buChar char="•"/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Promotes suppleness elasticity and tone</a:t>
                      </a:r>
                    </a:p>
                    <a:p>
                      <a:pPr marL="274320" indent="-274320">
                        <a:buFont typeface="Arial" pitchFamily="34" charset="0"/>
                        <a:buChar char="•"/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It travels deep down into the dermis to combine with, maintain and attract water</a:t>
                      </a:r>
                    </a:p>
                    <a:p>
                      <a:pPr marL="274320" indent="-274320">
                        <a:buFont typeface="Arial" pitchFamily="34" charset="0"/>
                        <a:buChar char="•"/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It also promotes skin/blood microcirculation and nutrient absorption, and helps maintain normal metabolism</a:t>
                      </a:r>
                    </a:p>
                    <a:p>
                      <a:pPr marL="274320" indent="-274320">
                        <a:buFont typeface="Arial" pitchFamily="34" charset="0"/>
                        <a:buChar char="•"/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This result in smoother, softer skin with decreased wrinkles and an all-around fuller appearance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74320" indent="-274320">
                        <a:buFont typeface="Arial" pitchFamily="34" charset="0"/>
                        <a:buChar char="•"/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It helps to fight premature ageing by boosting collagen production in the dermis as a cofactor in its synthesis</a:t>
                      </a:r>
                    </a:p>
                    <a:p>
                      <a:pPr marL="274320" indent="-274320">
                        <a:buFont typeface="Arial" pitchFamily="34" charset="0"/>
                        <a:buChar char="•"/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Reduces appearance of wrinkles, improves skin elasticity and firmness</a:t>
                      </a:r>
                    </a:p>
                    <a:p>
                      <a:pPr marL="274320" indent="-274320">
                        <a:buFont typeface="Arial" pitchFamily="34" charset="0"/>
                        <a:buChar char="•"/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Neutralizes free radicals</a:t>
                      </a:r>
                    </a:p>
                    <a:p>
                      <a:pPr marL="274320" indent="-274320">
                        <a:buFont typeface="Arial" pitchFamily="34" charset="0"/>
                        <a:buChar char="•"/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Lightens dark age spots and reduces acne formation</a:t>
                      </a:r>
                    </a:p>
                    <a:p>
                      <a:pPr marL="274320" indent="-274320">
                        <a:buFont typeface="Arial" pitchFamily="34" charset="0"/>
                        <a:buChar char="•"/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It increases circulation of blood that promotes healthy and vibrant complexion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74320" indent="-274320">
                        <a:buFont typeface="Arial" pitchFamily="34" charset="0"/>
                        <a:buChar char="•"/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An excellent film-forming agent that provides restructuring, regenerative and moisturizing benefits</a:t>
                      </a:r>
                    </a:p>
                    <a:p>
                      <a:pPr marL="274320" indent="-274320">
                        <a:buFont typeface="Arial" pitchFamily="34" charset="0"/>
                        <a:buChar char="•"/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Rich in antioxidant vitamins, A, C and E</a:t>
                      </a:r>
                    </a:p>
                    <a:p>
                      <a:pPr marL="731520" lvl="1" indent="-274320">
                        <a:buFont typeface="Arial" pitchFamily="34" charset="0"/>
                        <a:buChar char="•"/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Helps to maintain youthful appearance</a:t>
                      </a:r>
                    </a:p>
                    <a:p>
                      <a:pPr marL="731520" lvl="1" indent="-274320">
                        <a:buFont typeface="Arial" pitchFamily="34" charset="0"/>
                        <a:buChar char="•"/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Sooth appearance of existing wrinkles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 flipV="1">
            <a:off x="0" y="6476999"/>
            <a:ext cx="9144000" cy="45719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6629400" y="6019800"/>
            <a:ext cx="2514600" cy="457200"/>
          </a:xfrm>
          <a:prstGeom prst="rect">
            <a:avLst/>
          </a:prstGeom>
        </p:spPr>
        <p:txBody>
          <a:bodyPr vert="horz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78B08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Skin Formula 9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D78B08"/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43800" y="6550223"/>
            <a:ext cx="14173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Product  Training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85800" y="1219200"/>
          <a:ext cx="79248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2667000"/>
                <a:gridCol w="2209800"/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D78B08"/>
                          </a:solidFill>
                        </a:rPr>
                        <a:t>Sodium </a:t>
                      </a:r>
                      <a:r>
                        <a:rPr lang="en-US" sz="1800" dirty="0" err="1" smtClean="0">
                          <a:solidFill>
                            <a:srgbClr val="D78B08"/>
                          </a:solidFill>
                        </a:rPr>
                        <a:t>Hyaluronate</a:t>
                      </a:r>
                      <a:endParaRPr lang="en-US" sz="1800" dirty="0">
                        <a:solidFill>
                          <a:srgbClr val="D78B08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D78B08"/>
                          </a:solidFill>
                        </a:rPr>
                        <a:t>Vitamin C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D78B08"/>
                          </a:solidFill>
                        </a:rPr>
                        <a:t>Sunflower Seed Oil</a:t>
                      </a:r>
                      <a:endParaRPr lang="en-US" sz="1800" dirty="0">
                        <a:solidFill>
                          <a:srgbClr val="D78B08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Title 4"/>
          <p:cNvSpPr txBox="1">
            <a:spLocks/>
          </p:cNvSpPr>
          <p:nvPr/>
        </p:nvSpPr>
        <p:spPr>
          <a:xfrm>
            <a:off x="685800" y="533400"/>
            <a:ext cx="3962400" cy="685800"/>
          </a:xfrm>
          <a:prstGeom prst="rect">
            <a:avLst/>
          </a:prstGeom>
        </p:spPr>
        <p:txBody>
          <a:bodyPr>
            <a:normAutofit fontScale="900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78B0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Active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78B0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Ingredients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D78B08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" name="Picture 2" descr="G:\images\skin formula\presentation\9--1595609-Complex Molecule Structure 3D render.jpg"/>
          <p:cNvPicPr>
            <a:picLocks noChangeAspect="1" noChangeArrowheads="1"/>
          </p:cNvPicPr>
          <p:nvPr/>
        </p:nvPicPr>
        <p:blipFill>
          <a:blip r:embed="rId3"/>
          <a:srcRect l="38235"/>
          <a:stretch>
            <a:fillRect/>
          </a:stretch>
        </p:blipFill>
        <p:spPr bwMode="auto">
          <a:xfrm>
            <a:off x="1371600" y="1905000"/>
            <a:ext cx="1600200" cy="14573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458" name="Picture 2" descr="G:\images\skin formula\presentation\orange.jpg"/>
          <p:cNvPicPr>
            <a:picLocks noChangeAspect="1" noChangeArrowheads="1"/>
          </p:cNvPicPr>
          <p:nvPr/>
        </p:nvPicPr>
        <p:blipFill>
          <a:blip r:embed="rId4"/>
          <a:srcRect l="6015" r="6768"/>
          <a:stretch>
            <a:fillRect/>
          </a:stretch>
        </p:blipFill>
        <p:spPr bwMode="auto">
          <a:xfrm>
            <a:off x="4114800" y="1797105"/>
            <a:ext cx="2057400" cy="15652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459" name="Picture 3" descr="G:\images\skin formula\presentation\sunflower_1.jpg"/>
          <p:cNvPicPr>
            <a:picLocks noChangeAspect="1" noChangeArrowheads="1"/>
          </p:cNvPicPr>
          <p:nvPr/>
        </p:nvPicPr>
        <p:blipFill>
          <a:blip r:embed="rId5" cstate="print"/>
          <a:srcRect r="25000"/>
          <a:stretch>
            <a:fillRect/>
          </a:stretch>
        </p:blipFill>
        <p:spPr bwMode="auto">
          <a:xfrm>
            <a:off x="6705600" y="2007658"/>
            <a:ext cx="1524000" cy="13546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utterstock_125126000 (1) [Converted]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81600" y="1523634"/>
            <a:ext cx="3889367" cy="37341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55638"/>
            <a:ext cx="7010400" cy="487362"/>
          </a:xfrm>
        </p:spPr>
        <p:txBody>
          <a:bodyPr>
            <a:noAutofit/>
          </a:bodyPr>
          <a:lstStyle/>
          <a:p>
            <a:pPr algn="l"/>
            <a:r>
              <a:rPr lang="en-US" sz="4000" dirty="0" smtClean="0">
                <a:solidFill>
                  <a:srgbClr val="D78B08"/>
                </a:solidFill>
              </a:rPr>
              <a:t>Skin’s Own Defense Mechanisms</a:t>
            </a:r>
            <a:endParaRPr lang="en-US" sz="4000" dirty="0">
              <a:solidFill>
                <a:srgbClr val="D78B08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524000"/>
            <a:ext cx="4724400" cy="403860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buFont typeface="Wingdings" pitchFamily="2" charset="2"/>
              <a:buChar char="§"/>
            </a:pPr>
            <a:r>
              <a:rPr lang="en-US" sz="1400" dirty="0" smtClean="0">
                <a:solidFill>
                  <a:srgbClr val="D78B08"/>
                </a:solidFill>
                <a:latin typeface="+mj-lt"/>
              </a:rPr>
              <a:t>Epidermal Cell Turn Over: 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It is responsible for continuous skin renewal. The outermost layer grow old and shed dead skin (Turnover time – 24-40 days)</a:t>
            </a:r>
          </a:p>
          <a:p>
            <a:pPr>
              <a:lnSpc>
                <a:spcPct val="120000"/>
              </a:lnSpc>
              <a:buFont typeface="Wingdings" pitchFamily="2" charset="2"/>
              <a:buChar char="§"/>
            </a:pP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The </a:t>
            </a:r>
            <a:r>
              <a:rPr lang="en-US" sz="1400" dirty="0" smtClean="0">
                <a:solidFill>
                  <a:srgbClr val="D78B08"/>
                </a:solidFill>
                <a:latin typeface="+mj-lt"/>
              </a:rPr>
              <a:t>skin barrier 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regulates hydration and maintains water content in the skin. The sebum produced by the sebaceous glands and sweat by sweat glands, together contribute to skin </a:t>
            </a:r>
            <a:r>
              <a:rPr lang="en-US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emollience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by forming the </a:t>
            </a:r>
            <a:r>
              <a:rPr lang="en-US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hydrolipid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layer of the skin</a:t>
            </a:r>
          </a:p>
          <a:p>
            <a:pPr>
              <a:lnSpc>
                <a:spcPct val="120000"/>
              </a:lnSpc>
              <a:buFont typeface="Wingdings" pitchFamily="2" charset="2"/>
              <a:buChar char="§"/>
            </a:pPr>
            <a:r>
              <a:rPr lang="en-US" sz="1400" dirty="0" smtClean="0">
                <a:solidFill>
                  <a:srgbClr val="D78B08"/>
                </a:solidFill>
                <a:latin typeface="+mj-lt"/>
              </a:rPr>
              <a:t>Natural Sun Protection: 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On sun </a:t>
            </a:r>
            <a:r>
              <a:rPr lang="en-US" sz="142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exposure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the epidermis produce pigment melanin that shields the other cells of the skin from sun damage, that cause tanning</a:t>
            </a:r>
          </a:p>
          <a:p>
            <a:pPr lvl="1">
              <a:lnSpc>
                <a:spcPct val="120000"/>
              </a:lnSpc>
              <a:buFont typeface="Wingdings" pitchFamily="2" charset="2"/>
              <a:buChar char="Ø"/>
            </a:pP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Melanin absorbs UV radiation and blocks free radical generation, protecting the skin from sun damage and ageing </a:t>
            </a:r>
          </a:p>
          <a:p>
            <a:pPr>
              <a:buFont typeface="Wingdings" pitchFamily="2" charset="2"/>
              <a:buChar char="§"/>
            </a:pPr>
            <a:endParaRPr lang="en-US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pPr>
              <a:buFont typeface="Wingdings" pitchFamily="2" charset="2"/>
              <a:buChar char="§"/>
            </a:pP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 flipV="1">
            <a:off x="0" y="6476999"/>
            <a:ext cx="9144000" cy="45719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6629400" y="6019800"/>
            <a:ext cx="2514600" cy="457200"/>
          </a:xfrm>
          <a:prstGeom prst="rect">
            <a:avLst/>
          </a:prstGeom>
        </p:spPr>
        <p:txBody>
          <a:bodyPr vert="horz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78B08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Skin Formula 9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D78B08"/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43800" y="6550223"/>
            <a:ext cx="14173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Product  Training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flipV="1">
            <a:off x="0" y="6476999"/>
            <a:ext cx="9144000" cy="45719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3"/>
          <p:cNvSpPr txBox="1">
            <a:spLocks/>
          </p:cNvSpPr>
          <p:nvPr/>
        </p:nvSpPr>
        <p:spPr>
          <a:xfrm>
            <a:off x="6629400" y="6019800"/>
            <a:ext cx="2514600" cy="457200"/>
          </a:xfrm>
          <a:prstGeom prst="rect">
            <a:avLst/>
          </a:prstGeom>
        </p:spPr>
        <p:txBody>
          <a:bodyPr vert="horz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78B08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Skin Formula 9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D78B08"/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43800" y="6550223"/>
            <a:ext cx="14173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Product  Training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981200" y="2111514"/>
            <a:ext cx="5181600" cy="71596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78B0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Problem</a:t>
            </a:r>
            <a:r>
              <a:rPr kumimoji="0" lang="en-US" sz="6600" b="0" i="0" u="none" strike="noStrike" kern="1200" cap="none" spc="0" normalizeH="0" noProof="0" dirty="0" smtClean="0">
                <a:ln>
                  <a:noFill/>
                </a:ln>
                <a:solidFill>
                  <a:srgbClr val="D78B0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No.3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D78B08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62050" y="3254515"/>
            <a:ext cx="68199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Dull, rough complexion with uneven skin tone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\\Suchi\D\shutterstock_62834692.jpg"/>
          <p:cNvPicPr>
            <a:picLocks noChangeAspect="1" noChangeArrowheads="1"/>
          </p:cNvPicPr>
          <p:nvPr/>
        </p:nvPicPr>
        <p:blipFill>
          <a:blip r:embed="rId3" cstate="print"/>
          <a:srcRect l="22324"/>
          <a:stretch>
            <a:fillRect/>
          </a:stretch>
        </p:blipFill>
        <p:spPr bwMode="auto">
          <a:xfrm>
            <a:off x="4267200" y="2209800"/>
            <a:ext cx="4507246" cy="3820605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85800"/>
            <a:ext cx="8534400" cy="1143000"/>
          </a:xfrm>
        </p:spPr>
        <p:txBody>
          <a:bodyPr>
            <a:noAutofit/>
          </a:bodyPr>
          <a:lstStyle/>
          <a:p>
            <a:pPr algn="l"/>
            <a:r>
              <a:rPr lang="en-US" dirty="0" smtClean="0">
                <a:solidFill>
                  <a:srgbClr val="D78B08"/>
                </a:solidFill>
              </a:rPr>
              <a:t>Dull, Rough Complexion </a:t>
            </a:r>
            <a:br>
              <a:rPr lang="en-US" dirty="0" smtClean="0">
                <a:solidFill>
                  <a:srgbClr val="D78B08"/>
                </a:solidFill>
              </a:rPr>
            </a:br>
            <a:r>
              <a:rPr lang="en-US" dirty="0" smtClean="0">
                <a:solidFill>
                  <a:srgbClr val="D78B08"/>
                </a:solidFill>
              </a:rPr>
              <a:t>with Uneven Skin Tone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057400"/>
            <a:ext cx="3581400" cy="4343400"/>
          </a:xfrm>
        </p:spPr>
        <p:txBody>
          <a:bodyPr>
            <a:noAutofit/>
          </a:bodyPr>
          <a:lstStyle/>
          <a:p>
            <a:pPr fontAlgn="base">
              <a:lnSpc>
                <a:spcPct val="120000"/>
              </a:lnSpc>
              <a:buFont typeface="Wingdings" pitchFamily="2" charset="2"/>
              <a:buChar char="§"/>
            </a:pPr>
            <a:r>
              <a:rPr lang="en-US" sz="1800" dirty="0" smtClean="0"/>
              <a:t>Healthy, young skin remains smooth and radiant because fresh, new cells are brought to the surface as older cells are continuously shed</a:t>
            </a:r>
          </a:p>
          <a:p>
            <a:pPr lvl="1" fontAlgn="base">
              <a:lnSpc>
                <a:spcPct val="120000"/>
              </a:lnSpc>
              <a:buFont typeface="Wingdings" pitchFamily="2" charset="2"/>
              <a:buChar char="q"/>
            </a:pPr>
            <a:r>
              <a:rPr lang="en-US" sz="1800" dirty="0" smtClean="0"/>
              <a:t>The skin cells in the bottom layer of the epidermis (stratum </a:t>
            </a:r>
            <a:r>
              <a:rPr lang="en-US" sz="1800" dirty="0" err="1" smtClean="0"/>
              <a:t>basale</a:t>
            </a:r>
            <a:r>
              <a:rPr lang="en-US" sz="1800" dirty="0" smtClean="0"/>
              <a:t>) constantly divide, forming new </a:t>
            </a:r>
            <a:r>
              <a:rPr lang="en-US" sz="1800" dirty="0" err="1" smtClean="0"/>
              <a:t>keratinocytes</a:t>
            </a:r>
            <a:r>
              <a:rPr lang="en-US" sz="1800" dirty="0" smtClean="0"/>
              <a:t>. This regenerative process is called Skin Cell Renewal or Cell Turnover</a:t>
            </a:r>
          </a:p>
        </p:txBody>
      </p:sp>
      <p:sp>
        <p:nvSpPr>
          <p:cNvPr id="5" name="Rectangle 4"/>
          <p:cNvSpPr/>
          <p:nvPr/>
        </p:nvSpPr>
        <p:spPr>
          <a:xfrm flipV="1">
            <a:off x="0" y="6476999"/>
            <a:ext cx="9144000" cy="45719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6629400" y="6019800"/>
            <a:ext cx="2514600" cy="457200"/>
          </a:xfrm>
          <a:prstGeom prst="rect">
            <a:avLst/>
          </a:prstGeom>
        </p:spPr>
        <p:txBody>
          <a:bodyPr vert="horz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78B08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Skin Formula 9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D78B08"/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43800" y="6550223"/>
            <a:ext cx="14173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Product  Training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2286000"/>
            <a:ext cx="8229600" cy="23529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 fontAlgn="base">
              <a:lnSpc>
                <a:spcPct val="150000"/>
              </a:lnSpc>
              <a:buFont typeface="Wingdings" pitchFamily="2" charset="2"/>
              <a:buChar char="q"/>
              <a:tabLst>
                <a:tab pos="914400" algn="l"/>
              </a:tabLst>
            </a:pPr>
            <a:r>
              <a:rPr lang="en-US" sz="2000" dirty="0" smtClean="0"/>
              <a:t>The rate of skin cell renewal decreases with age, causing cells to become more sticky and not shed as frequently </a:t>
            </a:r>
          </a:p>
          <a:p>
            <a:pPr marL="914400" lvl="1" indent="-457200" fontAlgn="base">
              <a:lnSpc>
                <a:spcPct val="150000"/>
              </a:lnSpc>
              <a:buFont typeface="Wingdings" pitchFamily="2" charset="2"/>
              <a:buChar char="q"/>
              <a:tabLst>
                <a:tab pos="914400" algn="l"/>
              </a:tabLst>
            </a:pPr>
            <a:r>
              <a:rPr lang="en-US" sz="2000" dirty="0" smtClean="0"/>
              <a:t>Skin becomes thinner and more susceptible to environmental damage, especially UV rays</a:t>
            </a:r>
          </a:p>
          <a:p>
            <a:pPr marL="914400" lvl="1" indent="-457200" fontAlgn="base">
              <a:lnSpc>
                <a:spcPct val="150000"/>
              </a:lnSpc>
              <a:buFont typeface="Wingdings" pitchFamily="2" charset="2"/>
              <a:buChar char="q"/>
              <a:tabLst>
                <a:tab pos="914400" algn="l"/>
              </a:tabLst>
            </a:pPr>
            <a:r>
              <a:rPr lang="en-US" sz="2000" dirty="0" smtClean="0"/>
              <a:t>This makes the skin appears dull and rough in texture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33400" y="685800"/>
            <a:ext cx="8534400" cy="1143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4400" dirty="0" smtClean="0">
                <a:solidFill>
                  <a:srgbClr val="D78B08"/>
                </a:solidFill>
              </a:rPr>
              <a:t>Dull, Rough Complexion </a:t>
            </a:r>
            <a:br>
              <a:rPr lang="en-US" sz="4400" dirty="0" smtClean="0">
                <a:solidFill>
                  <a:srgbClr val="D78B08"/>
                </a:solidFill>
              </a:rPr>
            </a:br>
            <a:r>
              <a:rPr lang="en-US" sz="4400" dirty="0" smtClean="0">
                <a:solidFill>
                  <a:srgbClr val="D78B08"/>
                </a:solidFill>
              </a:rPr>
              <a:t>with Uneven Skin Tone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rgbClr val="D78B08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Rectangle 4"/>
          <p:cNvSpPr/>
          <p:nvPr/>
        </p:nvSpPr>
        <p:spPr>
          <a:xfrm flipV="1">
            <a:off x="0" y="6476999"/>
            <a:ext cx="9144000" cy="45719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6629400" y="6019800"/>
            <a:ext cx="2514600" cy="457200"/>
          </a:xfrm>
          <a:prstGeom prst="rect">
            <a:avLst/>
          </a:prstGeom>
        </p:spPr>
        <p:txBody>
          <a:bodyPr vert="horz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78B08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Skin Formula 9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D78B08"/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43800" y="6550223"/>
            <a:ext cx="14173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Product  Training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9800"/>
            <a:ext cx="8458200" cy="4572000"/>
          </a:xfrm>
        </p:spPr>
        <p:txBody>
          <a:bodyPr>
            <a:normAutofit/>
          </a:bodyPr>
          <a:lstStyle/>
          <a:p>
            <a:pPr fontAlgn="base">
              <a:lnSpc>
                <a:spcPct val="120000"/>
              </a:lnSpc>
              <a:buFont typeface="Wingdings" pitchFamily="2" charset="2"/>
              <a:buChar char="§"/>
            </a:pPr>
            <a:r>
              <a:rPr lang="en-US" sz="1800" dirty="0" smtClean="0"/>
              <a:t>Several factors contribute to the decline of Cell Turnover with age</a:t>
            </a:r>
          </a:p>
          <a:p>
            <a:pPr marL="914400" lvl="1" indent="-457200" fontAlgn="base">
              <a:lnSpc>
                <a:spcPct val="120000"/>
              </a:lnSpc>
              <a:buFont typeface="Wingdings" pitchFamily="2" charset="2"/>
              <a:buChar char="q"/>
            </a:pPr>
            <a:r>
              <a:rPr lang="en-US" sz="1800" dirty="0" smtClean="0"/>
              <a:t>Weakened blood vessels in the dermis and flattening of dermal papillae decreases the surface area between the dermis and epidermis across which nutrients can diffuse</a:t>
            </a:r>
          </a:p>
          <a:p>
            <a:pPr marL="1308100" lvl="2" indent="-393700" fontAlgn="base">
              <a:lnSpc>
                <a:spcPct val="120000"/>
              </a:lnSpc>
              <a:tabLst>
                <a:tab pos="1308100" algn="l"/>
              </a:tabLst>
            </a:pPr>
            <a:r>
              <a:rPr lang="en-US" sz="1800" dirty="0" smtClean="0"/>
              <a:t>This causes decrease in nutrient and oxygen supply to the basal cells in the lower epidermis and cell division decreases</a:t>
            </a:r>
          </a:p>
          <a:p>
            <a:pPr marL="914400" lvl="1" indent="-457200" fontAlgn="base">
              <a:lnSpc>
                <a:spcPct val="120000"/>
              </a:lnSpc>
              <a:buFont typeface="Wingdings" pitchFamily="2" charset="2"/>
              <a:buChar char="q"/>
            </a:pPr>
            <a:r>
              <a:rPr lang="en-US" sz="1800" dirty="0" smtClean="0"/>
              <a:t>UV exposure can also penetrate the epidermis damaging basal cells, and slow the rate of cell division </a:t>
            </a:r>
          </a:p>
          <a:p>
            <a:pPr marL="914400" lvl="1" indent="-457200" fontAlgn="base">
              <a:lnSpc>
                <a:spcPct val="120000"/>
              </a:lnSpc>
              <a:buFont typeface="Wingdings" pitchFamily="2" charset="2"/>
              <a:buChar char="q"/>
            </a:pPr>
            <a:r>
              <a:rPr lang="en-US" sz="1800" dirty="0" smtClean="0"/>
              <a:t>Failure to exfoliate the surface of the skin with physical and chemical </a:t>
            </a:r>
            <a:r>
              <a:rPr lang="en-US" sz="1800" dirty="0" err="1" smtClean="0"/>
              <a:t>exfoliators</a:t>
            </a:r>
            <a:r>
              <a:rPr lang="en-US" sz="1800" dirty="0" smtClean="0"/>
              <a:t> for the purpose of smoothing the skin that stimulate cell renewal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3400" y="685800"/>
            <a:ext cx="8534400" cy="1143000"/>
          </a:xfrm>
        </p:spPr>
        <p:txBody>
          <a:bodyPr>
            <a:noAutofit/>
          </a:bodyPr>
          <a:lstStyle/>
          <a:p>
            <a:pPr algn="l"/>
            <a:r>
              <a:rPr lang="en-US" dirty="0" smtClean="0">
                <a:solidFill>
                  <a:srgbClr val="D78B08"/>
                </a:solidFill>
              </a:rPr>
              <a:t>Dull, Rough Complexion </a:t>
            </a:r>
            <a:br>
              <a:rPr lang="en-US" dirty="0" smtClean="0">
                <a:solidFill>
                  <a:srgbClr val="D78B08"/>
                </a:solidFill>
              </a:rPr>
            </a:br>
            <a:r>
              <a:rPr lang="en-US" dirty="0" smtClean="0">
                <a:solidFill>
                  <a:srgbClr val="D78B08"/>
                </a:solidFill>
              </a:rPr>
              <a:t>with Uneven Skin Tone</a:t>
            </a:r>
          </a:p>
        </p:txBody>
      </p:sp>
      <p:sp>
        <p:nvSpPr>
          <p:cNvPr id="6" name="Rectangle 5"/>
          <p:cNvSpPr/>
          <p:nvPr/>
        </p:nvSpPr>
        <p:spPr>
          <a:xfrm flipV="1">
            <a:off x="0" y="6476999"/>
            <a:ext cx="9144000" cy="45719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6629400" y="6019800"/>
            <a:ext cx="2514600" cy="457200"/>
          </a:xfrm>
          <a:prstGeom prst="rect">
            <a:avLst/>
          </a:prstGeom>
        </p:spPr>
        <p:txBody>
          <a:bodyPr vert="horz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78B08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Skin Formula 9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D78B08"/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43800" y="6550223"/>
            <a:ext cx="14173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Product  Training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flipV="1">
            <a:off x="0" y="6476999"/>
            <a:ext cx="9144000" cy="45719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3"/>
          <p:cNvSpPr txBox="1">
            <a:spLocks/>
          </p:cNvSpPr>
          <p:nvPr/>
        </p:nvSpPr>
        <p:spPr>
          <a:xfrm>
            <a:off x="6629400" y="6019800"/>
            <a:ext cx="2514600" cy="457200"/>
          </a:xfrm>
          <a:prstGeom prst="rect">
            <a:avLst/>
          </a:prstGeom>
        </p:spPr>
        <p:txBody>
          <a:bodyPr vert="horz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78B08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Skin Formula 9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D78B08"/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43800" y="6550223"/>
            <a:ext cx="14173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Product  Training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009900" y="1671697"/>
            <a:ext cx="3124200" cy="71596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78B0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Solution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D78B08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43075" y="2814697"/>
            <a:ext cx="56578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Skin Formula 9</a:t>
            </a:r>
          </a:p>
          <a:p>
            <a:pPr algn="ctr">
              <a:buNone/>
            </a:pPr>
            <a:r>
              <a:rPr lang="en-US" sz="4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Repair Sleeping Mask</a:t>
            </a:r>
          </a:p>
          <a:p>
            <a:pPr algn="ctr"/>
            <a:endParaRPr lang="en-US" sz="2400" i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r>
              <a:rPr lang="en-US" sz="24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Wake up to a flawless you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85800" y="2133600"/>
            <a:ext cx="5486400" cy="2286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Nourishing </a:t>
            </a:r>
          </a:p>
          <a:p>
            <a:pPr marL="0" indent="0">
              <a:buNone/>
            </a:pPr>
            <a:r>
              <a:rPr lang="en-US" sz="36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night renewal therapy </a:t>
            </a:r>
          </a:p>
          <a:p>
            <a:pPr marL="0" indent="0">
              <a:buNone/>
            </a:pPr>
            <a:r>
              <a:rPr lang="en-US" sz="36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for damaged undernourished skin</a:t>
            </a:r>
          </a:p>
          <a:p>
            <a:pPr>
              <a:buNone/>
            </a:pPr>
            <a:endParaRPr lang="en-US" sz="3600" i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None/>
            </a:pPr>
            <a:endParaRPr lang="en-US" sz="3600" i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None/>
            </a:pPr>
            <a:endParaRPr lang="en-US" sz="3600" i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1059359"/>
            <a:ext cx="5410199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47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Repair Sleeping Mask</a:t>
            </a:r>
          </a:p>
        </p:txBody>
      </p:sp>
      <p:sp>
        <p:nvSpPr>
          <p:cNvPr id="8" name="Rectangle 7"/>
          <p:cNvSpPr/>
          <p:nvPr/>
        </p:nvSpPr>
        <p:spPr>
          <a:xfrm flipV="1">
            <a:off x="0" y="6476999"/>
            <a:ext cx="9144000" cy="45719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6629400" y="6019800"/>
            <a:ext cx="2514600" cy="457200"/>
          </a:xfrm>
          <a:prstGeom prst="rect">
            <a:avLst/>
          </a:prstGeom>
        </p:spPr>
        <p:txBody>
          <a:bodyPr vert="horz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78B08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Skin Formula 9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D78B08"/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43800" y="6550223"/>
            <a:ext cx="14173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Product  Training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074" name="Picture 2" descr="G:\images\large image\SF 9 pics\high res images\repair-sleeping-mask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533400"/>
            <a:ext cx="3733800" cy="5600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29000" y="1978491"/>
            <a:ext cx="4572000" cy="343170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None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Key Features -</a:t>
            </a: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Anti-oxidant rich mask with skin restructuring and regenerating properties</a:t>
            </a: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Provides the triple benefits of brightening, toning, moisturizing</a:t>
            </a: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Helps repair UV damage and reduces the signs of aging </a:t>
            </a: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Enhances hydration and fights acne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00" y="534650"/>
            <a:ext cx="54101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4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Repair Sleeping Mask</a:t>
            </a:r>
          </a:p>
        </p:txBody>
      </p:sp>
      <p:sp>
        <p:nvSpPr>
          <p:cNvPr id="5" name="Rectangle 4"/>
          <p:cNvSpPr/>
          <p:nvPr/>
        </p:nvSpPr>
        <p:spPr>
          <a:xfrm flipV="1">
            <a:off x="0" y="6476999"/>
            <a:ext cx="9144000" cy="45719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6629400" y="6019800"/>
            <a:ext cx="2514600" cy="457200"/>
          </a:xfrm>
          <a:prstGeom prst="rect">
            <a:avLst/>
          </a:prstGeom>
        </p:spPr>
        <p:txBody>
          <a:bodyPr vert="horz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78B08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Skin Formula 9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D78B08"/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43800" y="6550223"/>
            <a:ext cx="14173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Product  Training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9" name="Picture 2" descr="G:\images\large image\SF 9 pics\high res images\repair-sleeping-mask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43000"/>
            <a:ext cx="3479800" cy="5219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3200400" y="1752600"/>
            <a:ext cx="5334000" cy="39624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How to use -</a:t>
            </a:r>
          </a:p>
          <a:p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Apply a thin and even layer over thoroughly cleansed face and neck before going to bed</a:t>
            </a:r>
          </a:p>
          <a:p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Massage gently using circular strokes</a:t>
            </a:r>
          </a:p>
          <a:p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Leave it overnight and allow it to work on your skin’s reconstruction mechanism while you are asleep</a:t>
            </a:r>
          </a:p>
          <a:p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Gently wipe with a warm wet wash cloth in the morning to experience a soft, supple and renewed skin</a:t>
            </a:r>
          </a:p>
          <a:p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For best results use the treatment two – three times a week</a:t>
            </a:r>
          </a:p>
          <a:p>
            <a:pPr>
              <a:buNone/>
            </a:pPr>
            <a:endParaRPr lang="en-US" sz="20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None/>
            </a:pPr>
            <a:endParaRPr lang="en-US" sz="20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600" y="534650"/>
            <a:ext cx="54101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4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Repair Sleeping Mask</a:t>
            </a:r>
          </a:p>
        </p:txBody>
      </p:sp>
      <p:sp>
        <p:nvSpPr>
          <p:cNvPr id="9" name="Rectangle 8"/>
          <p:cNvSpPr/>
          <p:nvPr/>
        </p:nvSpPr>
        <p:spPr>
          <a:xfrm flipV="1">
            <a:off x="0" y="6476999"/>
            <a:ext cx="9144000" cy="45719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3"/>
          <p:cNvSpPr txBox="1">
            <a:spLocks/>
          </p:cNvSpPr>
          <p:nvPr/>
        </p:nvSpPr>
        <p:spPr>
          <a:xfrm>
            <a:off x="6629400" y="6019800"/>
            <a:ext cx="2514600" cy="457200"/>
          </a:xfrm>
          <a:prstGeom prst="rect">
            <a:avLst/>
          </a:prstGeom>
        </p:spPr>
        <p:txBody>
          <a:bodyPr vert="horz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78B08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Skin Formula 9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D78B08"/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43800" y="6550223"/>
            <a:ext cx="14173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Product  Training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3" name="Picture 2" descr="G:\images\large image\SF 9 pics\high res images\repair-sleeping-mask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43000"/>
            <a:ext cx="3479800" cy="5219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609600" y="3810000"/>
          <a:ext cx="7924800" cy="213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0800"/>
                <a:gridCol w="2590800"/>
                <a:gridCol w="2743200"/>
              </a:tblGrid>
              <a:tr h="2133600">
                <a:tc>
                  <a:txBody>
                    <a:bodyPr/>
                    <a:lstStyle/>
                    <a:p>
                      <a:pPr marL="274320" indent="-274320">
                        <a:buFont typeface="Arial" pitchFamily="34" charset="0"/>
                        <a:buChar char="•"/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</a:rPr>
                        <a:t>It has exfoliating properties that aids in clearing and brightening up the complexion</a:t>
                      </a:r>
                    </a:p>
                    <a:p>
                      <a:pPr marL="274320" indent="-274320">
                        <a:buFont typeface="Arial" pitchFamily="34" charset="0"/>
                        <a:buChar char="•"/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</a:rPr>
                        <a:t>It is an excellent skin lightening agent that helps to lighten skin tone dramatically</a:t>
                      </a:r>
                    </a:p>
                    <a:p>
                      <a:pPr marL="274320" indent="-274320">
                        <a:buFont typeface="Arial" pitchFamily="34" charset="0"/>
                        <a:buChar char="•"/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</a:rPr>
                        <a:t>It can also help create a brighter and clearer complexion because of its antibacterial properties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74320" indent="-274320">
                        <a:buFont typeface="Arial" pitchFamily="34" charset="0"/>
                        <a:buChar char="•"/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</a:rPr>
                        <a:t>It enhances skin quality by keeping the skin moist, soft and radiant</a:t>
                      </a:r>
                    </a:p>
                    <a:p>
                      <a:pPr marL="274320" indent="-274320">
                        <a:buFont typeface="Arial" pitchFamily="34" charset="0"/>
                        <a:buChar char="•"/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</a:rPr>
                        <a:t>It is rich in skin conditioning polysaccharides that help to hydrate skin for longer time</a:t>
                      </a:r>
                    </a:p>
                    <a:p>
                      <a:pPr marL="274320" indent="-274320">
                        <a:buFont typeface="Arial" pitchFamily="34" charset="0"/>
                        <a:buChar char="•"/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</a:rPr>
                        <a:t>Its amino acids helps to repair skin proteins damaged due to oxidative stress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74320" indent="-274320">
                        <a:buFont typeface="Arial" pitchFamily="34" charset="0"/>
                        <a:buChar char="•"/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</a:rPr>
                        <a:t>It is a powerful antioxidant and an excellent anti-ageing agent</a:t>
                      </a:r>
                    </a:p>
                    <a:p>
                      <a:pPr marL="274320" indent="-274320">
                        <a:buFont typeface="Arial" pitchFamily="34" charset="0"/>
                        <a:buChar char="•"/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</a:rPr>
                        <a:t>It is rich in polysaccharides making it an ideal moisturizing agent</a:t>
                      </a:r>
                    </a:p>
                    <a:p>
                      <a:pPr marL="274320" indent="-274320">
                        <a:buFont typeface="Arial" pitchFamily="34" charset="0"/>
                        <a:buChar char="•"/>
                      </a:pPr>
                      <a:r>
                        <a:rPr lang="en-US" sz="1300" b="0" dirty="0" smtClean="0">
                          <a:solidFill>
                            <a:schemeClr val="tx1"/>
                          </a:solidFill>
                        </a:rPr>
                        <a:t>It also has nourishing and </a:t>
                      </a:r>
                      <a:r>
                        <a:rPr lang="en-US" sz="1300" b="0" dirty="0" err="1" smtClean="0">
                          <a:solidFill>
                            <a:schemeClr val="tx1"/>
                          </a:solidFill>
                        </a:rPr>
                        <a:t>remineralizing</a:t>
                      </a:r>
                      <a:r>
                        <a:rPr lang="en-US" sz="1300" b="0" dirty="0" smtClean="0">
                          <a:solidFill>
                            <a:schemeClr val="tx1"/>
                          </a:solidFill>
                        </a:rPr>
                        <a:t> properties owing to its high content of amino acids, proteins and minerals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 flipV="1">
            <a:off x="0" y="6476999"/>
            <a:ext cx="9144000" cy="45719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6629400" y="6019800"/>
            <a:ext cx="2514600" cy="457200"/>
          </a:xfrm>
          <a:prstGeom prst="rect">
            <a:avLst/>
          </a:prstGeom>
        </p:spPr>
        <p:txBody>
          <a:bodyPr vert="horz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78B08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Skin Formula 9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D78B08"/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43800" y="6550223"/>
            <a:ext cx="14173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Product  Training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85800" y="1219200"/>
          <a:ext cx="7924800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0800"/>
                <a:gridCol w="2590800"/>
                <a:gridCol w="2743200"/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D78B08"/>
                          </a:solidFill>
                        </a:rPr>
                        <a:t>Saffron</a:t>
                      </a:r>
                      <a:endParaRPr lang="en-US" sz="1800" dirty="0">
                        <a:solidFill>
                          <a:srgbClr val="D78B08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>
                          <a:solidFill>
                            <a:srgbClr val="D78B08"/>
                          </a:solidFill>
                        </a:rPr>
                        <a:t>Dendrobium</a:t>
                      </a:r>
                      <a:r>
                        <a:rPr lang="en-US" sz="1800" dirty="0" smtClean="0">
                          <a:solidFill>
                            <a:srgbClr val="D78B08"/>
                          </a:solidFill>
                        </a:rPr>
                        <a:t> Flower Extract</a:t>
                      </a:r>
                      <a:endParaRPr lang="en-US" sz="1800" i="1" dirty="0">
                        <a:solidFill>
                          <a:srgbClr val="D78B08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>
                          <a:solidFill>
                            <a:srgbClr val="C59B23"/>
                          </a:solidFill>
                        </a:rPr>
                        <a:t>Ganoderma</a:t>
                      </a:r>
                      <a:r>
                        <a:rPr lang="en-US" sz="1800" dirty="0" smtClean="0">
                          <a:solidFill>
                            <a:srgbClr val="C59B23"/>
                          </a:solidFill>
                        </a:rPr>
                        <a:t> Extract</a:t>
                      </a:r>
                      <a:endParaRPr lang="en-US" sz="1800" dirty="0">
                        <a:solidFill>
                          <a:srgbClr val="C59B23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Title 4"/>
          <p:cNvSpPr txBox="1">
            <a:spLocks/>
          </p:cNvSpPr>
          <p:nvPr/>
        </p:nvSpPr>
        <p:spPr>
          <a:xfrm>
            <a:off x="685800" y="533400"/>
            <a:ext cx="3962400" cy="685800"/>
          </a:xfrm>
          <a:prstGeom prst="rect">
            <a:avLst/>
          </a:prstGeom>
        </p:spPr>
        <p:txBody>
          <a:bodyPr>
            <a:normAutofit fontScale="900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78B0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Active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78B0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Ingredients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D78B08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G:\images\skin formula\presentation\saffron.jpg"/>
          <p:cNvPicPr>
            <a:picLocks noChangeAspect="1" noChangeArrowheads="1"/>
          </p:cNvPicPr>
          <p:nvPr/>
        </p:nvPicPr>
        <p:blipFill>
          <a:blip r:embed="rId3"/>
          <a:srcRect l="7650" r="23550" b="3478"/>
          <a:stretch>
            <a:fillRect/>
          </a:stretch>
        </p:blipFill>
        <p:spPr bwMode="auto">
          <a:xfrm>
            <a:off x="914400" y="1981200"/>
            <a:ext cx="1875740" cy="1752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 descr="G:\images\skin formula\presentation\dendrobium_extract.jpg"/>
          <p:cNvPicPr>
            <a:picLocks noChangeAspect="1" noChangeArrowheads="1"/>
          </p:cNvPicPr>
          <p:nvPr/>
        </p:nvPicPr>
        <p:blipFill>
          <a:blip r:embed="rId4" cstate="print"/>
          <a:srcRect r="11993"/>
          <a:stretch>
            <a:fillRect/>
          </a:stretch>
        </p:blipFill>
        <p:spPr bwMode="auto">
          <a:xfrm>
            <a:off x="3657600" y="1981200"/>
            <a:ext cx="1828800" cy="16646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G:\images\skin formula\presentation\3595850690_7fe72b5d6c_o.jpg"/>
          <p:cNvPicPr>
            <a:picLocks noChangeAspect="1" noChangeArrowheads="1"/>
          </p:cNvPicPr>
          <p:nvPr/>
        </p:nvPicPr>
        <p:blipFill>
          <a:blip r:embed="rId5"/>
          <a:srcRect l="10417" r="8631"/>
          <a:stretch>
            <a:fillRect/>
          </a:stretch>
        </p:blipFill>
        <p:spPr bwMode="auto">
          <a:xfrm>
            <a:off x="6400800" y="1981200"/>
            <a:ext cx="1676400" cy="1676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lear-skin-beauty.jpg"/>
          <p:cNvPicPr>
            <a:picLocks noChangeAspect="1"/>
          </p:cNvPicPr>
          <p:nvPr/>
        </p:nvPicPr>
        <p:blipFill>
          <a:blip r:embed="rId3"/>
          <a:srcRect r="10822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33400" y="2286000"/>
            <a:ext cx="2209800" cy="28194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D78B08"/>
                </a:solidFill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Skin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D78B08"/>
                </a:solidFill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Care</a:t>
            </a:r>
            <a:endParaRPr kumimoji="0" lang="en-US" sz="6000" b="0" i="1" u="none" strike="noStrike" kern="1200" cap="none" spc="0" normalizeH="0" baseline="0" noProof="0" dirty="0">
              <a:ln>
                <a:noFill/>
              </a:ln>
              <a:solidFill>
                <a:srgbClr val="D78B08"/>
              </a:solidFill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609600" y="3810000"/>
          <a:ext cx="7924800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2057400"/>
                <a:gridCol w="2819400"/>
              </a:tblGrid>
              <a:tr h="2133600">
                <a:tc>
                  <a:txBody>
                    <a:bodyPr/>
                    <a:lstStyle/>
                    <a:p>
                      <a:pPr marL="274320" indent="-274320">
                        <a:buFont typeface="Arial" pitchFamily="34" charset="0"/>
                        <a:buChar char="•"/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Increase </a:t>
                      </a:r>
                      <a:r>
                        <a:rPr lang="en-US" sz="1200" b="0" dirty="0" err="1" smtClean="0">
                          <a:solidFill>
                            <a:schemeClr val="tx1"/>
                          </a:solidFill>
                        </a:rPr>
                        <a:t>ceramide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 and free fatty acid levels in skin, prevent skin from losing water content, and stimulate microcirculation in the dermis</a:t>
                      </a:r>
                    </a:p>
                    <a:p>
                      <a:pPr marL="274320" indent="-274320">
                        <a:buFont typeface="Arial" pitchFamily="34" charset="0"/>
                        <a:buChar char="•"/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Helps in treatment of wrinkles, by stimulating collagen synthesis</a:t>
                      </a:r>
                    </a:p>
                    <a:p>
                      <a:pPr marL="274320" indent="-274320">
                        <a:buFont typeface="Arial" pitchFamily="34" charset="0"/>
                        <a:buChar char="•"/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Brightens skin complexion by interfering in the transfer of melanin</a:t>
                      </a:r>
                    </a:p>
                    <a:p>
                      <a:pPr marL="274320" indent="-274320">
                        <a:buFont typeface="Arial" pitchFamily="34" charset="0"/>
                        <a:buChar char="•"/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Strengthens the stratum </a:t>
                      </a:r>
                      <a:r>
                        <a:rPr lang="en-US" sz="1200" b="0" dirty="0" err="1" smtClean="0">
                          <a:solidFill>
                            <a:schemeClr val="tx1"/>
                          </a:solidFill>
                        </a:rPr>
                        <a:t>corneum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 by increasing the rate of skin surface renewal to help reverse the appearance of past damage 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74320" indent="-274320">
                        <a:buFont typeface="Arial" pitchFamily="34" charset="0"/>
                        <a:buChar char="•"/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It has strong antioxidant and moisturizing properties</a:t>
                      </a:r>
                    </a:p>
                    <a:p>
                      <a:pPr marL="274320" indent="-274320">
                        <a:buFont typeface="Arial" pitchFamily="34" charset="0"/>
                        <a:buChar char="•"/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Relieves dryness and promotes healing</a:t>
                      </a:r>
                    </a:p>
                    <a:p>
                      <a:pPr marL="274320" indent="-274320">
                        <a:buFont typeface="Arial" pitchFamily="34" charset="0"/>
                        <a:buChar char="•"/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Speeds up cell regeneration that helps to lighten scars, acne and wrinkles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74320" indent="-274320">
                        <a:buFont typeface="Arial" pitchFamily="34" charset="0"/>
                        <a:buChar char="•"/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It has a strong botanical moisturizing sugar molecule – </a:t>
                      </a:r>
                      <a:r>
                        <a:rPr lang="en-US" sz="1200" b="0" dirty="0" err="1" smtClean="0">
                          <a:solidFill>
                            <a:schemeClr val="tx1"/>
                          </a:solidFill>
                        </a:rPr>
                        <a:t>Tremella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 polysaccharide which is a strong hydrating agent</a:t>
                      </a:r>
                    </a:p>
                    <a:p>
                      <a:pPr marL="274320" indent="-274320">
                        <a:buFont typeface="Arial" pitchFamily="34" charset="0"/>
                        <a:buChar char="•"/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It forms a comfortable and flexible film at the skin surface - improves skin’s water holding capacity and suppleness</a:t>
                      </a:r>
                    </a:p>
                    <a:p>
                      <a:pPr marL="274320" indent="-274320">
                        <a:buFont typeface="Arial" pitchFamily="34" charset="0"/>
                        <a:buChar char="•"/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It is also a strong antioxidant that prevents skin damage by environmental pollutants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 flipV="1">
            <a:off x="0" y="6476999"/>
            <a:ext cx="9144000" cy="45719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6629400" y="6019800"/>
            <a:ext cx="2514600" cy="457200"/>
          </a:xfrm>
          <a:prstGeom prst="rect">
            <a:avLst/>
          </a:prstGeom>
        </p:spPr>
        <p:txBody>
          <a:bodyPr vert="horz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78B08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Skin Formula 9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D78B08"/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43800" y="6550223"/>
            <a:ext cx="14173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Product  Training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85800" y="1219200"/>
          <a:ext cx="7924800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5600"/>
                <a:gridCol w="2209800"/>
                <a:gridCol w="2819400"/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>
                          <a:solidFill>
                            <a:srgbClr val="D78B08"/>
                          </a:solidFill>
                        </a:rPr>
                        <a:t>Niacinamide</a:t>
                      </a:r>
                      <a:r>
                        <a:rPr lang="en-US" sz="1800" dirty="0" smtClean="0">
                          <a:solidFill>
                            <a:srgbClr val="D78B08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en-US" sz="1800" dirty="0" smtClean="0">
                          <a:solidFill>
                            <a:srgbClr val="D78B08"/>
                          </a:solidFill>
                        </a:rPr>
                        <a:t>(Vitamin B3)</a:t>
                      </a:r>
                      <a:endParaRPr lang="en-US" sz="1800" dirty="0">
                        <a:solidFill>
                          <a:srgbClr val="D78B08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D78B08"/>
                          </a:solidFill>
                        </a:rPr>
                        <a:t>Vitamin E</a:t>
                      </a:r>
                      <a:endParaRPr lang="en-US" sz="1800" dirty="0">
                        <a:solidFill>
                          <a:srgbClr val="D78B08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D78B08"/>
                          </a:solidFill>
                        </a:rPr>
                        <a:t>“Silver ear” </a:t>
                      </a:r>
                    </a:p>
                    <a:p>
                      <a:pPr algn="ctr"/>
                      <a:r>
                        <a:rPr lang="en-US" sz="1800" dirty="0" smtClean="0">
                          <a:solidFill>
                            <a:srgbClr val="D78B08"/>
                          </a:solidFill>
                        </a:rPr>
                        <a:t>Mushroom Extract</a:t>
                      </a:r>
                      <a:endParaRPr lang="en-US" sz="1800" dirty="0">
                        <a:solidFill>
                          <a:srgbClr val="D78B08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Title 4"/>
          <p:cNvSpPr txBox="1">
            <a:spLocks/>
          </p:cNvSpPr>
          <p:nvPr/>
        </p:nvSpPr>
        <p:spPr>
          <a:xfrm>
            <a:off x="685800" y="533400"/>
            <a:ext cx="3962400" cy="685800"/>
          </a:xfrm>
          <a:prstGeom prst="rect">
            <a:avLst/>
          </a:prstGeom>
        </p:spPr>
        <p:txBody>
          <a:bodyPr>
            <a:normAutofit fontScale="900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78B0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Active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78B0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Ingredients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D78B08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51" name="Picture 3" descr="G:\images\skin formula\presentation\iStock_000002790480Small_1.jpg"/>
          <p:cNvPicPr>
            <a:picLocks noChangeAspect="1" noChangeArrowheads="1"/>
          </p:cNvPicPr>
          <p:nvPr/>
        </p:nvPicPr>
        <p:blipFill>
          <a:blip r:embed="rId3"/>
          <a:srcRect l="22978" r="5216"/>
          <a:stretch>
            <a:fillRect/>
          </a:stretch>
        </p:blipFill>
        <p:spPr bwMode="auto">
          <a:xfrm>
            <a:off x="1219200" y="2032065"/>
            <a:ext cx="1752600" cy="16255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2" name="Picture 4" descr="G:\images\skin formula\presentation\36255.jpg"/>
          <p:cNvPicPr>
            <a:picLocks noChangeAspect="1" noChangeArrowheads="1"/>
          </p:cNvPicPr>
          <p:nvPr/>
        </p:nvPicPr>
        <p:blipFill>
          <a:blip r:embed="rId4" cstate="print"/>
          <a:srcRect l="23457" r="3821"/>
          <a:stretch>
            <a:fillRect/>
          </a:stretch>
        </p:blipFill>
        <p:spPr bwMode="auto">
          <a:xfrm>
            <a:off x="3810000" y="2057401"/>
            <a:ext cx="1760220" cy="1600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3" name="Picture 5" descr="G:\images\skin formula\presentation\tremella-mushroom.jpg"/>
          <p:cNvPicPr>
            <a:picLocks noChangeAspect="1" noChangeArrowheads="1"/>
          </p:cNvPicPr>
          <p:nvPr/>
        </p:nvPicPr>
        <p:blipFill>
          <a:blip r:embed="rId5"/>
          <a:srcRect l="8325" r="4263"/>
          <a:stretch>
            <a:fillRect/>
          </a:stretch>
        </p:blipFill>
        <p:spPr bwMode="auto">
          <a:xfrm>
            <a:off x="6320790" y="2057401"/>
            <a:ext cx="1680210" cy="1600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flipV="1">
            <a:off x="0" y="6476999"/>
            <a:ext cx="9144000" cy="45719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3"/>
          <p:cNvSpPr txBox="1">
            <a:spLocks/>
          </p:cNvSpPr>
          <p:nvPr/>
        </p:nvSpPr>
        <p:spPr>
          <a:xfrm>
            <a:off x="6629400" y="6019800"/>
            <a:ext cx="2514600" cy="457200"/>
          </a:xfrm>
          <a:prstGeom prst="rect">
            <a:avLst/>
          </a:prstGeom>
        </p:spPr>
        <p:txBody>
          <a:bodyPr vert="horz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78B08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Skin Formula 9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D78B08"/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43800" y="6550223"/>
            <a:ext cx="14173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Product  Training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981200" y="2111514"/>
            <a:ext cx="5181600" cy="71596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78B0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Problem</a:t>
            </a:r>
            <a:r>
              <a:rPr kumimoji="0" lang="en-US" sz="6600" b="0" i="0" u="none" strike="noStrike" kern="1200" cap="none" spc="0" normalizeH="0" noProof="0" dirty="0" smtClean="0">
                <a:ln>
                  <a:noFill/>
                </a:ln>
                <a:solidFill>
                  <a:srgbClr val="D78B0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No.4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D78B08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62050" y="3254515"/>
            <a:ext cx="6819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Age spots – hyper-pigmentation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533400" y="685800"/>
            <a:ext cx="8534400" cy="6858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spcBef>
                <a:spcPct val="0"/>
              </a:spcBef>
            </a:pPr>
            <a:r>
              <a:rPr lang="en-US" sz="4400" dirty="0" smtClean="0">
                <a:solidFill>
                  <a:srgbClr val="D78B08"/>
                </a:solidFill>
                <a:latin typeface="+mj-lt"/>
              </a:rPr>
              <a:t>Age Spots – Hyper-pigmentation 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rgbClr val="D78B08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33400" y="1752600"/>
            <a:ext cx="3581400" cy="43434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6075" indent="-346075" fontAlgn="base">
              <a:lnSpc>
                <a:spcPct val="120000"/>
              </a:lnSpc>
              <a:buFont typeface="Wingdings" pitchFamily="2" charset="2"/>
              <a:buChar char="§"/>
              <a:tabLst>
                <a:tab pos="346075" algn="l"/>
              </a:tabLst>
            </a:pP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Melanin is produced by </a:t>
            </a:r>
            <a:r>
              <a:rPr lang="en-US" sz="16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melanocyte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cells in the lowest layer of the epidermis (stratum </a:t>
            </a:r>
            <a:r>
              <a:rPr lang="en-US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basale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) </a:t>
            </a:r>
          </a:p>
          <a:p>
            <a:pPr marL="346075" indent="-346075" fontAlgn="base">
              <a:lnSpc>
                <a:spcPct val="120000"/>
              </a:lnSpc>
              <a:buFont typeface="Wingdings" pitchFamily="2" charset="2"/>
              <a:buChar char="§"/>
              <a:tabLst>
                <a:tab pos="346075" algn="l"/>
              </a:tabLst>
            </a:pP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It is a </a:t>
            </a:r>
            <a:r>
              <a:rPr lang="en-U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photo-protective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pigment that absorbs and scatters UV radiation and helps protect healthy skin from stress of mild UV exposure</a:t>
            </a:r>
          </a:p>
          <a:p>
            <a:pPr marL="346075" indent="-346075" fontAlgn="base">
              <a:lnSpc>
                <a:spcPct val="120000"/>
              </a:lnSpc>
              <a:buFont typeface="Wingdings" pitchFamily="2" charset="2"/>
              <a:buChar char="§"/>
              <a:tabLst>
                <a:tab pos="346075" algn="l"/>
              </a:tabLst>
            </a:pP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Excessive exposure to sunlight can cause </a:t>
            </a:r>
            <a:r>
              <a:rPr lang="en-US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melanocytes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to multiply rapidly</a:t>
            </a:r>
          </a:p>
          <a:p>
            <a:pPr marL="346075" indent="-346075" fontAlgn="base">
              <a:lnSpc>
                <a:spcPct val="120000"/>
              </a:lnSpc>
              <a:buFont typeface="Wingdings" pitchFamily="2" charset="2"/>
              <a:buChar char="§"/>
              <a:tabLst>
                <a:tab pos="346075" algn="l"/>
              </a:tabLst>
            </a:pP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High level of melanin production by some </a:t>
            </a:r>
            <a:r>
              <a:rPr lang="en-US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melanocytes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and not by others results in blotchy, uneven freckle like appearance </a:t>
            </a:r>
          </a:p>
          <a:p>
            <a:pPr marL="803275" lvl="1" indent="-803275" fontAlgn="base">
              <a:lnSpc>
                <a:spcPct val="120000"/>
              </a:lnSpc>
              <a:tabLst>
                <a:tab pos="346075" algn="l"/>
                <a:tab pos="803275" algn="l"/>
              </a:tabLst>
            </a:pP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-   This results in </a:t>
            </a:r>
            <a:r>
              <a:rPr lang="en-U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age spots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  <a:p>
            <a:pPr marL="346075" indent="-346075" fontAlgn="base">
              <a:lnSpc>
                <a:spcPct val="120000"/>
              </a:lnSpc>
              <a:buFont typeface="Wingdings" pitchFamily="2" charset="2"/>
              <a:buChar char="§"/>
              <a:tabLst>
                <a:tab pos="346075" algn="l"/>
              </a:tabLst>
            </a:pPr>
            <a:endParaRPr lang="en-US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 flipV="1">
            <a:off x="0" y="6476999"/>
            <a:ext cx="9144000" cy="45719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6629400" y="6019800"/>
            <a:ext cx="2514600" cy="457200"/>
          </a:xfrm>
          <a:prstGeom prst="rect">
            <a:avLst/>
          </a:prstGeom>
        </p:spPr>
        <p:txBody>
          <a:bodyPr vert="horz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78B08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Skin Formula 9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D78B08"/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43800" y="6550223"/>
            <a:ext cx="14173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Product  Training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074" name="Picture 2" descr="G:\images\skin formula\presentation\caring-for-combination-skin-1371023827-combination-skin1.jpg"/>
          <p:cNvPicPr>
            <a:picLocks noChangeAspect="1" noChangeArrowheads="1"/>
          </p:cNvPicPr>
          <p:nvPr/>
        </p:nvPicPr>
        <p:blipFill>
          <a:blip r:embed="rId3"/>
          <a:srcRect b="16800"/>
          <a:stretch>
            <a:fillRect/>
          </a:stretch>
        </p:blipFill>
        <p:spPr bwMode="auto">
          <a:xfrm>
            <a:off x="4114800" y="1905000"/>
            <a:ext cx="4762500" cy="3962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828800"/>
            <a:ext cx="4343400" cy="3962400"/>
          </a:xfrm>
        </p:spPr>
        <p:txBody>
          <a:bodyPr>
            <a:noAutofit/>
          </a:bodyPr>
          <a:lstStyle/>
          <a:p>
            <a:pPr fontAlgn="base">
              <a:lnSpc>
                <a:spcPct val="120000"/>
              </a:lnSpc>
              <a:buNone/>
            </a:pP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Many factors contribute to pigmentation:</a:t>
            </a:r>
          </a:p>
          <a:p>
            <a:pPr fontAlgn="base">
              <a:lnSpc>
                <a:spcPct val="120000"/>
              </a:lnSpc>
            </a:pP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Hormone imbalance that occur with advanced age result in fewer </a:t>
            </a:r>
            <a:r>
              <a:rPr lang="en-US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melanocytes</a:t>
            </a: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any external stimuli (or inflammatory response) cause them to cluster together and trigger excessive melanin production</a:t>
            </a:r>
          </a:p>
          <a:p>
            <a:pPr fontAlgn="base">
              <a:lnSpc>
                <a:spcPct val="120000"/>
              </a:lnSpc>
            </a:pP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Inflammation – caused by sunlight or skin irritation, may directly lead to activation of </a:t>
            </a:r>
            <a:r>
              <a:rPr lang="en-US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melanocytes</a:t>
            </a: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to release excessive melanin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33400" y="685800"/>
            <a:ext cx="8534400" cy="6858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spcBef>
                <a:spcPct val="0"/>
              </a:spcBef>
            </a:pPr>
            <a:r>
              <a:rPr lang="en-US" sz="4400" dirty="0" smtClean="0">
                <a:solidFill>
                  <a:srgbClr val="D78B08"/>
                </a:solidFill>
                <a:latin typeface="+mj-lt"/>
              </a:rPr>
              <a:t>Age Spots – Hyper-pigmentation 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rgbClr val="D78B08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0" y="6476999"/>
            <a:ext cx="9144000" cy="45719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6629400" y="6019800"/>
            <a:ext cx="2514600" cy="457200"/>
          </a:xfrm>
          <a:prstGeom prst="rect">
            <a:avLst/>
          </a:prstGeom>
        </p:spPr>
        <p:txBody>
          <a:bodyPr vert="horz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78B08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Skin Formula 9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D78B08"/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43800" y="6550223"/>
            <a:ext cx="14173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Product  Training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9" name="Picture 8" descr="brown spot fina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1981200"/>
            <a:ext cx="2644715" cy="3962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533400" y="1828800"/>
            <a:ext cx="4114800" cy="43434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Female hormones – estrogen and progesterone, can also trigger hyper-pigmentation sites on the skin (common in pregnancy) </a:t>
            </a:r>
          </a:p>
          <a:p>
            <a:pPr marL="342900" marR="0" lvl="0" indent="-34290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UV rays that penetrate the skin and damage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melanocyte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DNA, can stimulate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melanocytes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to enlarge and cluster together</a:t>
            </a:r>
          </a:p>
          <a:p>
            <a:pPr marL="342900" marR="0" lvl="0" indent="-34290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Acne – an inflammatory condition, can also trigger melanin production</a:t>
            </a:r>
          </a:p>
          <a:p>
            <a:pPr marL="342900" marR="0" lvl="0" indent="-34290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Poor skin care habits can lead to skin irritation – that triggers hyper-pigmentation by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melanocytes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533400" y="685800"/>
            <a:ext cx="8534400" cy="6858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spcBef>
                <a:spcPct val="0"/>
              </a:spcBef>
            </a:pPr>
            <a:r>
              <a:rPr lang="en-US" sz="4400" dirty="0" smtClean="0">
                <a:solidFill>
                  <a:srgbClr val="D78B08"/>
                </a:solidFill>
                <a:latin typeface="+mj-lt"/>
              </a:rPr>
              <a:t>Age Spots – Hyper-pigmentation 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rgbClr val="D78B08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Rectangle 3"/>
          <p:cNvSpPr/>
          <p:nvPr/>
        </p:nvSpPr>
        <p:spPr>
          <a:xfrm flipV="1">
            <a:off x="0" y="6476999"/>
            <a:ext cx="9144000" cy="45719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6629400" y="6019800"/>
            <a:ext cx="2514600" cy="457200"/>
          </a:xfrm>
          <a:prstGeom prst="rect">
            <a:avLst/>
          </a:prstGeom>
        </p:spPr>
        <p:txBody>
          <a:bodyPr vert="horz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78B08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Skin Formula 9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D78B08"/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43800" y="6550223"/>
            <a:ext cx="14173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Product  Training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7" name="Picture 6" descr="v_cube-hyper-pigmentation.jpg"/>
          <p:cNvPicPr>
            <a:picLocks noChangeAspect="1"/>
          </p:cNvPicPr>
          <p:nvPr/>
        </p:nvPicPr>
        <p:blipFill>
          <a:blip r:embed="rId3"/>
          <a:srcRect r="3389"/>
          <a:stretch>
            <a:fillRect/>
          </a:stretch>
        </p:blipFill>
        <p:spPr>
          <a:xfrm>
            <a:off x="4953000" y="1524000"/>
            <a:ext cx="4191000" cy="426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flipV="1">
            <a:off x="0" y="6476999"/>
            <a:ext cx="9144000" cy="45719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3"/>
          <p:cNvSpPr txBox="1">
            <a:spLocks/>
          </p:cNvSpPr>
          <p:nvPr/>
        </p:nvSpPr>
        <p:spPr>
          <a:xfrm>
            <a:off x="6629400" y="6019800"/>
            <a:ext cx="2514600" cy="457200"/>
          </a:xfrm>
          <a:prstGeom prst="rect">
            <a:avLst/>
          </a:prstGeom>
        </p:spPr>
        <p:txBody>
          <a:bodyPr vert="horz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78B08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Skin Formula 9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D78B08"/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43800" y="6550223"/>
            <a:ext cx="14173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Product  Training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009900" y="1671697"/>
            <a:ext cx="3124200" cy="71596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78B0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Solution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D78B08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43075" y="2814697"/>
            <a:ext cx="56578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Skin Formula 9</a:t>
            </a:r>
          </a:p>
          <a:p>
            <a:pPr algn="ctr">
              <a:buNone/>
            </a:pPr>
            <a:r>
              <a:rPr lang="en-US" sz="4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Brightening Treatment</a:t>
            </a:r>
          </a:p>
          <a:p>
            <a:pPr>
              <a:buNone/>
            </a:pPr>
            <a:endParaRPr lang="en-US" sz="2400" i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r>
              <a:rPr lang="en-US" sz="24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Reveal Your True Radiance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6"/>
          <p:cNvSpPr txBox="1">
            <a:spLocks/>
          </p:cNvSpPr>
          <p:nvPr/>
        </p:nvSpPr>
        <p:spPr>
          <a:xfrm>
            <a:off x="685800" y="2438400"/>
            <a:ext cx="4648200" cy="24384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i="1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multi-action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i="1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Radiance</a:t>
            </a:r>
            <a:r>
              <a:rPr lang="en-US" sz="32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kumimoji="0" lang="en-US" sz="3200" i="1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inducing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i="1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cream for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i="1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dull uneven skin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85800" y="685800"/>
            <a:ext cx="7086600" cy="6858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en-US" sz="5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Brightening Treatment</a:t>
            </a:r>
          </a:p>
        </p:txBody>
      </p:sp>
      <p:sp>
        <p:nvSpPr>
          <p:cNvPr id="5" name="Rectangle 4"/>
          <p:cNvSpPr/>
          <p:nvPr/>
        </p:nvSpPr>
        <p:spPr>
          <a:xfrm flipV="1">
            <a:off x="0" y="6476999"/>
            <a:ext cx="9144000" cy="45719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6629400" y="6019800"/>
            <a:ext cx="2514600" cy="457200"/>
          </a:xfrm>
          <a:prstGeom prst="rect">
            <a:avLst/>
          </a:prstGeom>
        </p:spPr>
        <p:txBody>
          <a:bodyPr vert="horz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78B08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Skin Formula 9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D78B08"/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43800" y="6550223"/>
            <a:ext cx="14173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Product  Training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098" name="Picture 2" descr="G:\images\large image\SF 9 pics\high res images\brightening-cream.png"/>
          <p:cNvPicPr>
            <a:picLocks noChangeAspect="1" noChangeArrowheads="1"/>
          </p:cNvPicPr>
          <p:nvPr/>
        </p:nvPicPr>
        <p:blipFill>
          <a:blip r:embed="rId3" cstate="print"/>
          <a:srcRect l="20000" r="8889"/>
          <a:stretch>
            <a:fillRect/>
          </a:stretch>
        </p:blipFill>
        <p:spPr bwMode="auto">
          <a:xfrm>
            <a:off x="4038600" y="1371600"/>
            <a:ext cx="4876800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343400" y="1981200"/>
            <a:ext cx="4343400" cy="40386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  <a:buNone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Key Features -</a:t>
            </a:r>
          </a:p>
          <a:p>
            <a:pPr>
              <a:lnSpc>
                <a:spcPct val="150000"/>
              </a:lnSpc>
            </a:pP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 corrective radiance-inducing multi-action formula </a:t>
            </a:r>
          </a:p>
          <a:p>
            <a:pPr>
              <a:lnSpc>
                <a:spcPct val="150000"/>
              </a:lnSpc>
            </a:pP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Lightens freckles and age spots </a:t>
            </a:r>
          </a:p>
          <a:p>
            <a:pPr>
              <a:lnSpc>
                <a:spcPct val="150000"/>
              </a:lnSpc>
            </a:pP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Clarifies skin to give a flawless even complexion</a:t>
            </a:r>
          </a:p>
          <a:p>
            <a:pPr>
              <a:lnSpc>
                <a:spcPct val="150000"/>
              </a:lnSpc>
            </a:pP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Detoxifies the skin and efficiently fights free radicals </a:t>
            </a:r>
          </a:p>
          <a:p>
            <a:pPr>
              <a:lnSpc>
                <a:spcPct val="150000"/>
              </a:lnSpc>
            </a:pP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Hydrates the skin and attenuates skin imperfections</a:t>
            </a:r>
          </a:p>
          <a:p>
            <a:pPr>
              <a:lnSpc>
                <a:spcPct val="150000"/>
              </a:lnSpc>
              <a:buNone/>
            </a:pPr>
            <a:endParaRPr lang="en-US" sz="24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50000"/>
              </a:lnSpc>
              <a:buNone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33400" y="685800"/>
            <a:ext cx="8534400" cy="6858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en-US" sz="4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Brightening Treatment</a:t>
            </a:r>
          </a:p>
        </p:txBody>
      </p:sp>
      <p:sp>
        <p:nvSpPr>
          <p:cNvPr id="9" name="Rectangle 8"/>
          <p:cNvSpPr/>
          <p:nvPr/>
        </p:nvSpPr>
        <p:spPr>
          <a:xfrm flipV="1">
            <a:off x="0" y="6476999"/>
            <a:ext cx="9144000" cy="45719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3"/>
          <p:cNvSpPr txBox="1">
            <a:spLocks/>
          </p:cNvSpPr>
          <p:nvPr/>
        </p:nvSpPr>
        <p:spPr>
          <a:xfrm>
            <a:off x="6629400" y="6019800"/>
            <a:ext cx="2514600" cy="457200"/>
          </a:xfrm>
          <a:prstGeom prst="rect">
            <a:avLst/>
          </a:prstGeom>
        </p:spPr>
        <p:txBody>
          <a:bodyPr vert="horz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78B08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Skin Formula 9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D78B08"/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43800" y="6550223"/>
            <a:ext cx="14173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Product  Training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3" name="Picture 2" descr="G:\images\large image\SF 9 pics\high res images\brightening-cream.png"/>
          <p:cNvPicPr>
            <a:picLocks noChangeAspect="1" noChangeArrowheads="1"/>
          </p:cNvPicPr>
          <p:nvPr/>
        </p:nvPicPr>
        <p:blipFill>
          <a:blip r:embed="rId3" cstate="print"/>
          <a:srcRect l="20000" r="8889"/>
          <a:stretch>
            <a:fillRect/>
          </a:stretch>
        </p:blipFill>
        <p:spPr bwMode="auto">
          <a:xfrm>
            <a:off x="304800" y="1524000"/>
            <a:ext cx="4145280" cy="3886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343400" y="1676400"/>
            <a:ext cx="4343400" cy="45720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None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How to use -</a:t>
            </a:r>
          </a:p>
          <a:p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Apply few drops on thoroughly cleansed face and neck</a:t>
            </a:r>
          </a:p>
          <a:p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Follow by spreading evenly all over the face and neck in gentle circular and upward strokes</a:t>
            </a:r>
          </a:p>
          <a:p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Allow it to get fully absorbed into the skin for it to work in the deeper layers of the skin</a:t>
            </a:r>
          </a:p>
          <a:p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Follow by using a suitable day </a:t>
            </a: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cream</a:t>
            </a:r>
            <a:endParaRPr lang="en-US" sz="1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For best results use the treatment twice daily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>
              <a:lnSpc>
                <a:spcPct val="150000"/>
              </a:lnSpc>
              <a:buNone/>
            </a:pPr>
            <a:endParaRPr lang="en-US" sz="24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50000"/>
              </a:lnSpc>
              <a:buNone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33400" y="685800"/>
            <a:ext cx="8534400" cy="6858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en-US" sz="4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Brightening Treatment</a:t>
            </a:r>
          </a:p>
        </p:txBody>
      </p:sp>
      <p:sp>
        <p:nvSpPr>
          <p:cNvPr id="10" name="Rectangle 9"/>
          <p:cNvSpPr/>
          <p:nvPr/>
        </p:nvSpPr>
        <p:spPr>
          <a:xfrm flipV="1">
            <a:off x="0" y="6476999"/>
            <a:ext cx="9144000" cy="45719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3"/>
          <p:cNvSpPr txBox="1">
            <a:spLocks/>
          </p:cNvSpPr>
          <p:nvPr/>
        </p:nvSpPr>
        <p:spPr>
          <a:xfrm>
            <a:off x="6629400" y="6019800"/>
            <a:ext cx="2514600" cy="457200"/>
          </a:xfrm>
          <a:prstGeom prst="rect">
            <a:avLst/>
          </a:prstGeom>
        </p:spPr>
        <p:txBody>
          <a:bodyPr vert="horz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78B08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Skin Formula 9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D78B08"/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43800" y="6550223"/>
            <a:ext cx="14173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Product  Training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9" name="Picture 2" descr="G:\images\large image\SF 9 pics\high res images\brightening-cream.png"/>
          <p:cNvPicPr>
            <a:picLocks noChangeAspect="1" noChangeArrowheads="1"/>
          </p:cNvPicPr>
          <p:nvPr/>
        </p:nvPicPr>
        <p:blipFill>
          <a:blip r:embed="rId3" cstate="print"/>
          <a:srcRect l="20000" r="8889"/>
          <a:stretch>
            <a:fillRect/>
          </a:stretch>
        </p:blipFill>
        <p:spPr bwMode="auto">
          <a:xfrm>
            <a:off x="304800" y="1524000"/>
            <a:ext cx="4145280" cy="3886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blog.professionalsupplementcenter.com/wp-content/uploads/2013/07/beautiful-skin2.jpg"/>
          <p:cNvPicPr>
            <a:picLocks noChangeAspect="1" noChangeArrowheads="1"/>
          </p:cNvPicPr>
          <p:nvPr/>
        </p:nvPicPr>
        <p:blipFill>
          <a:blip r:embed="rId3"/>
          <a:srcRect l="4444" r="10387" b="6522"/>
          <a:stretch>
            <a:fillRect/>
          </a:stretch>
        </p:blipFill>
        <p:spPr bwMode="auto">
          <a:xfrm>
            <a:off x="2895600" y="-1"/>
            <a:ext cx="6248400" cy="6858001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2438400" cy="563562"/>
          </a:xfrm>
        </p:spPr>
        <p:txBody>
          <a:bodyPr>
            <a:noAutofit/>
          </a:bodyPr>
          <a:lstStyle/>
          <a:p>
            <a:pPr algn="l"/>
            <a:r>
              <a:rPr lang="en-US" dirty="0" smtClean="0">
                <a:solidFill>
                  <a:srgbClr val="D78B08"/>
                </a:solidFill>
              </a:rPr>
              <a:t>Skin Care</a:t>
            </a:r>
            <a:endParaRPr lang="en-US" dirty="0">
              <a:solidFill>
                <a:srgbClr val="D78B08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71600"/>
            <a:ext cx="2895600" cy="3886200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  <a:buFont typeface="Wingdings" pitchFamily="2" charset="2"/>
              <a:buChar char="§"/>
            </a:pPr>
            <a:r>
              <a:rPr lang="en-US" sz="2000" dirty="0" smtClean="0">
                <a:latin typeface="+mj-lt"/>
              </a:rPr>
              <a:t>Skin that is clear, smooth, and radiant proclaims good health and gives tremendous confidence to how you feel about your appearance</a:t>
            </a:r>
          </a:p>
          <a:p>
            <a:pPr>
              <a:lnSpc>
                <a:spcPct val="120000"/>
              </a:lnSpc>
              <a:buFont typeface="Wingdings" pitchFamily="2" charset="2"/>
              <a:buChar char="§"/>
            </a:pPr>
            <a:r>
              <a:rPr lang="en-US" sz="2000" dirty="0" smtClean="0">
                <a:latin typeface="+mj-lt"/>
              </a:rPr>
              <a:t>Following some fundamental rules and daily skin care regimen, you can flaunt a healthier, smoother and younger skin at any 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609600" y="3810000"/>
          <a:ext cx="79248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29000"/>
                <a:gridCol w="2590800"/>
                <a:gridCol w="1905000"/>
              </a:tblGrid>
              <a:tr h="2133600">
                <a:tc>
                  <a:txBody>
                    <a:bodyPr/>
                    <a:lstStyle/>
                    <a:p>
                      <a:pPr marL="274320" indent="-274320">
                        <a:buFont typeface="Arial" pitchFamily="34" charset="0"/>
                        <a:buChar char="•"/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It boosts the skin’s cleaning and recycling system by avoiding accumulation of damaged proteins and free radicals</a:t>
                      </a:r>
                    </a:p>
                    <a:p>
                      <a:pPr marL="274320" indent="-274320">
                        <a:buFont typeface="Arial" pitchFamily="34" charset="0"/>
                        <a:buChar char="•"/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It helps to clarify the skin by eliminating impurities at the cellular levels </a:t>
                      </a:r>
                    </a:p>
                    <a:p>
                      <a:pPr marL="274320" indent="-274320">
                        <a:buFont typeface="Arial" pitchFamily="34" charset="0"/>
                        <a:buChar char="•"/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It detoxifies skin cells </a:t>
                      </a:r>
                    </a:p>
                    <a:p>
                      <a:pPr marL="274320" indent="-274320">
                        <a:buFont typeface="Arial" pitchFamily="34" charset="0"/>
                        <a:buChar char="•"/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It reduces the proliferation of acne causing bacteria</a:t>
                      </a:r>
                    </a:p>
                    <a:p>
                      <a:pPr marL="274320" indent="-274320">
                        <a:buFont typeface="Arial" pitchFamily="34" charset="0"/>
                        <a:buChar char="•"/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It decreases the formation of melanin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74320" indent="-274320">
                        <a:buFont typeface="Arial" pitchFamily="34" charset="0"/>
                        <a:buChar char="•"/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The skin lightening agent derived from daisy flower helps fight pigmentation disorders</a:t>
                      </a:r>
                    </a:p>
                    <a:p>
                      <a:pPr marL="274320" indent="-274320">
                        <a:buFont typeface="Arial" pitchFamily="34" charset="0"/>
                        <a:buChar char="•"/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Lightens freckles and age spots, providing even skin tone</a:t>
                      </a:r>
                    </a:p>
                    <a:p>
                      <a:pPr marL="274320" indent="-274320">
                        <a:buFont typeface="Arial" pitchFamily="34" charset="0"/>
                        <a:buChar char="•"/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It influences the biochemical pathways involved in melanin synthesis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74320" indent="-274320">
                        <a:buFont typeface="Arial" pitchFamily="34" charset="0"/>
                        <a:buChar char="•"/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This specialized wax has an emollient effect on the skin </a:t>
                      </a:r>
                    </a:p>
                    <a:p>
                      <a:pPr marL="274320" indent="-274320">
                        <a:buFont typeface="Arial" pitchFamily="34" charset="0"/>
                        <a:buChar char="•"/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It has both calming and astringent effect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 flipV="1">
            <a:off x="0" y="6476999"/>
            <a:ext cx="9144000" cy="45719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6629400" y="6019800"/>
            <a:ext cx="2514600" cy="457200"/>
          </a:xfrm>
          <a:prstGeom prst="rect">
            <a:avLst/>
          </a:prstGeom>
        </p:spPr>
        <p:txBody>
          <a:bodyPr vert="horz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78B08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Skin Formula 9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D78B08"/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43800" y="6550223"/>
            <a:ext cx="14173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Product  Training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85800" y="1219200"/>
          <a:ext cx="7924800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6600"/>
                <a:gridCol w="2590800"/>
                <a:gridCol w="2057400"/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>
                          <a:solidFill>
                            <a:srgbClr val="D78B08"/>
                          </a:solidFill>
                        </a:rPr>
                        <a:t>Claripure</a:t>
                      </a:r>
                      <a:r>
                        <a:rPr lang="en-US" sz="1800" dirty="0" smtClean="0">
                          <a:solidFill>
                            <a:srgbClr val="D78B08"/>
                          </a:solidFill>
                        </a:rPr>
                        <a:t> Stem Cell Blend</a:t>
                      </a:r>
                      <a:endParaRPr lang="en-US" sz="1800" dirty="0">
                        <a:solidFill>
                          <a:srgbClr val="D78B08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D78B08"/>
                          </a:solidFill>
                        </a:rPr>
                        <a:t>Daisy Flower Extract</a:t>
                      </a:r>
                      <a:endParaRPr lang="en-US" sz="1800" dirty="0">
                        <a:solidFill>
                          <a:srgbClr val="D78B08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D78B08"/>
                          </a:solidFill>
                        </a:rPr>
                        <a:t>Narcissus Flower Wax</a:t>
                      </a:r>
                      <a:endParaRPr lang="en-US" sz="1800" dirty="0">
                        <a:solidFill>
                          <a:srgbClr val="D78B08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Title 4"/>
          <p:cNvSpPr txBox="1">
            <a:spLocks/>
          </p:cNvSpPr>
          <p:nvPr/>
        </p:nvSpPr>
        <p:spPr>
          <a:xfrm>
            <a:off x="685800" y="533400"/>
            <a:ext cx="3962400" cy="685800"/>
          </a:xfrm>
          <a:prstGeom prst="rect">
            <a:avLst/>
          </a:prstGeom>
        </p:spPr>
        <p:txBody>
          <a:bodyPr>
            <a:normAutofit fontScale="900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78B0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Active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78B0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Ingredients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D78B08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" name="Picture 2" descr="G:\images\skin formula\presentation\Beautiful-Daisy-Flower-Picture-21.jpg"/>
          <p:cNvPicPr>
            <a:picLocks noChangeAspect="1" noChangeArrowheads="1"/>
          </p:cNvPicPr>
          <p:nvPr/>
        </p:nvPicPr>
        <p:blipFill>
          <a:blip r:embed="rId3" cstate="print"/>
          <a:srcRect l="20000"/>
          <a:stretch>
            <a:fillRect/>
          </a:stretch>
        </p:blipFill>
        <p:spPr bwMode="auto">
          <a:xfrm>
            <a:off x="4648200" y="2152650"/>
            <a:ext cx="1524000" cy="1428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3" descr="G:\images\skin formula\presentation\FreeGreatPicture.com-30964-narcissus.jpg"/>
          <p:cNvPicPr>
            <a:picLocks noChangeAspect="1" noChangeArrowheads="1"/>
          </p:cNvPicPr>
          <p:nvPr/>
        </p:nvPicPr>
        <p:blipFill>
          <a:blip r:embed="rId4" cstate="print"/>
          <a:srcRect t="22520" b="9920"/>
          <a:stretch>
            <a:fillRect/>
          </a:stretch>
        </p:blipFill>
        <p:spPr bwMode="auto">
          <a:xfrm>
            <a:off x="7107767" y="1981200"/>
            <a:ext cx="1579033" cy="1600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4" descr="G:\images\skin formula\presentation\Parkinson-And-Stem-Cell-Treatment.jpg"/>
          <p:cNvPicPr>
            <a:picLocks noChangeAspect="1" noChangeArrowheads="1"/>
          </p:cNvPicPr>
          <p:nvPr/>
        </p:nvPicPr>
        <p:blipFill>
          <a:blip r:embed="rId5"/>
          <a:srcRect r="17105"/>
          <a:stretch>
            <a:fillRect/>
          </a:stretch>
        </p:blipFill>
        <p:spPr bwMode="auto">
          <a:xfrm>
            <a:off x="1447800" y="2133600"/>
            <a:ext cx="1600200" cy="1447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609600" y="3810000"/>
          <a:ext cx="7924800" cy="213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/>
                <a:gridCol w="3429000"/>
                <a:gridCol w="2209800"/>
              </a:tblGrid>
              <a:tr h="2133600">
                <a:tc>
                  <a:txBody>
                    <a:bodyPr/>
                    <a:lstStyle/>
                    <a:p>
                      <a:pPr marL="274320" indent="-274320">
                        <a:buFont typeface="Arial" pitchFamily="34" charset="0"/>
                        <a:buChar char="•"/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It is a natural skin conditioner with regenerative and relaxing properties</a:t>
                      </a:r>
                    </a:p>
                    <a:p>
                      <a:pPr marL="274320" indent="-274320">
                        <a:buFont typeface="Arial" pitchFamily="34" charset="0"/>
                        <a:buChar char="•"/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It has a relaxing fragrance contributed by the flower itself that helps to calm the senses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74320" indent="-274320">
                        <a:buFont typeface="Arial" pitchFamily="34" charset="0"/>
                        <a:buChar char="•"/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It brightens skin complexion by interfering in the transfer of melanin all over the skin</a:t>
                      </a:r>
                    </a:p>
                    <a:p>
                      <a:pPr marL="274320" indent="-274320">
                        <a:buFont typeface="Arial" pitchFamily="34" charset="0"/>
                        <a:buChar char="•"/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It significantly reduces age spots, yellowing and blotchy spots </a:t>
                      </a:r>
                    </a:p>
                    <a:p>
                      <a:pPr marL="274320" indent="-274320">
                        <a:buFont typeface="Arial" pitchFamily="34" charset="0"/>
                        <a:buChar char="•"/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by increasing the rate of skin surface renewal to help reverse the appearance of past damage </a:t>
                      </a:r>
                    </a:p>
                    <a:p>
                      <a:pPr marL="274320" indent="-274320">
                        <a:buFont typeface="Arial" pitchFamily="34" charset="0"/>
                        <a:buChar char="•"/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Strengthens the skin by increasing resistance to barrier damage - keeps the skin hydrated </a:t>
                      </a:r>
                    </a:p>
                    <a:p>
                      <a:pPr marL="274320" indent="-274320">
                        <a:buFont typeface="Arial" pitchFamily="34" charset="0"/>
                        <a:buChar char="•"/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Stimulates collagen synthesis - increases skin’s elasticity and helps smooth wrinkles</a:t>
                      </a:r>
                    </a:p>
                    <a:p>
                      <a:pPr marL="274320" indent="-274320">
                        <a:buFont typeface="Arial" pitchFamily="34" charset="0"/>
                        <a:buChar char="•"/>
                      </a:pPr>
                      <a:endParaRPr lang="en-US" sz="12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74320" indent="-274320">
                        <a:buFont typeface="Arial" pitchFamily="34" charset="0"/>
                        <a:buChar char="•"/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It is a natural skin emollient and skin conditioning agent</a:t>
                      </a:r>
                    </a:p>
                    <a:p>
                      <a:pPr marL="274320" indent="-274320">
                        <a:buFont typeface="Arial" pitchFamily="34" charset="0"/>
                        <a:buChar char="•"/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It has calming and skin protecting properties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 flipV="1">
            <a:off x="0" y="6476999"/>
            <a:ext cx="9144000" cy="45719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6629400" y="6019800"/>
            <a:ext cx="2514600" cy="457200"/>
          </a:xfrm>
          <a:prstGeom prst="rect">
            <a:avLst/>
          </a:prstGeom>
        </p:spPr>
        <p:txBody>
          <a:bodyPr vert="horz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78B08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Skin Formula 9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D78B08"/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43800" y="6550223"/>
            <a:ext cx="14173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Product  Training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85800" y="1219200"/>
          <a:ext cx="79248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9800"/>
                <a:gridCol w="3352800"/>
                <a:gridCol w="2362200"/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D78B08"/>
                          </a:solidFill>
                        </a:rPr>
                        <a:t>Jasmine Flower Wax</a:t>
                      </a:r>
                      <a:endParaRPr lang="en-US" sz="1800" dirty="0">
                        <a:solidFill>
                          <a:srgbClr val="D78B08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>
                          <a:solidFill>
                            <a:srgbClr val="D78B08"/>
                          </a:solidFill>
                        </a:rPr>
                        <a:t>Niacinamide</a:t>
                      </a:r>
                      <a:r>
                        <a:rPr lang="en-US" sz="1800" dirty="0" smtClean="0">
                          <a:solidFill>
                            <a:srgbClr val="D78B08"/>
                          </a:solidFill>
                        </a:rPr>
                        <a:t> (Vitamin B3)</a:t>
                      </a:r>
                      <a:endParaRPr lang="en-US" sz="1800" dirty="0">
                        <a:solidFill>
                          <a:srgbClr val="D78B08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D78B08"/>
                          </a:solidFill>
                        </a:rPr>
                        <a:t>Acacia Flower Wax</a:t>
                      </a:r>
                      <a:endParaRPr lang="en-US" sz="1800" dirty="0">
                        <a:solidFill>
                          <a:srgbClr val="D78B08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Title 4"/>
          <p:cNvSpPr txBox="1">
            <a:spLocks/>
          </p:cNvSpPr>
          <p:nvPr/>
        </p:nvSpPr>
        <p:spPr>
          <a:xfrm>
            <a:off x="685800" y="533400"/>
            <a:ext cx="3962400" cy="685800"/>
          </a:xfrm>
          <a:prstGeom prst="rect">
            <a:avLst/>
          </a:prstGeom>
        </p:spPr>
        <p:txBody>
          <a:bodyPr>
            <a:normAutofit fontScale="900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78B0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Active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78B0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Ingredients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D78B08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" name="Picture 2" descr="G:\images\skin formula\presentation\Beautiful-acacia-flower-yellow-glare_1920x1440.jpg"/>
          <p:cNvPicPr>
            <a:picLocks noChangeAspect="1" noChangeArrowheads="1"/>
          </p:cNvPicPr>
          <p:nvPr/>
        </p:nvPicPr>
        <p:blipFill>
          <a:blip r:embed="rId3" cstate="print"/>
          <a:srcRect r="21429"/>
          <a:stretch>
            <a:fillRect/>
          </a:stretch>
        </p:blipFill>
        <p:spPr bwMode="auto">
          <a:xfrm>
            <a:off x="6705600" y="1974272"/>
            <a:ext cx="1524000" cy="1454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3" descr="G:\images\skin formula\presentation\vit-e-oil1.jpg"/>
          <p:cNvPicPr>
            <a:picLocks noChangeAspect="1" noChangeArrowheads="1"/>
          </p:cNvPicPr>
          <p:nvPr/>
        </p:nvPicPr>
        <p:blipFill>
          <a:blip r:embed="rId4"/>
          <a:srcRect l="19711" r="9329"/>
          <a:stretch>
            <a:fillRect/>
          </a:stretch>
        </p:blipFill>
        <p:spPr bwMode="auto">
          <a:xfrm>
            <a:off x="3865968" y="1981200"/>
            <a:ext cx="1620432" cy="1447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4" descr="G:\images\skin formula\presentation\Jasmine_flowers-wallpapers-free-download.jpg"/>
          <p:cNvPicPr>
            <a:picLocks noChangeAspect="1" noChangeArrowheads="1"/>
          </p:cNvPicPr>
          <p:nvPr/>
        </p:nvPicPr>
        <p:blipFill>
          <a:blip r:embed="rId5"/>
          <a:srcRect r="16176"/>
          <a:stretch>
            <a:fillRect/>
          </a:stretch>
        </p:blipFill>
        <p:spPr bwMode="auto">
          <a:xfrm>
            <a:off x="1066800" y="1981200"/>
            <a:ext cx="1618129" cy="1447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7513" y="482025"/>
            <a:ext cx="608897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The Skin Formula 9 Range</a:t>
            </a:r>
            <a:endParaRPr lang="en-US" sz="4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pic>
        <p:nvPicPr>
          <p:cNvPr id="2" name="Picture 2" descr="\\Aarti\documents\sf9 mood shot_merge copy.png"/>
          <p:cNvPicPr>
            <a:picLocks noChangeAspect="1" noChangeArrowheads="1"/>
          </p:cNvPicPr>
          <p:nvPr/>
        </p:nvPicPr>
        <p:blipFill>
          <a:blip r:embed="rId3" cstate="print"/>
          <a:srcRect t="20000" b="4384"/>
          <a:stretch>
            <a:fillRect/>
          </a:stretch>
        </p:blipFill>
        <p:spPr bwMode="auto">
          <a:xfrm>
            <a:off x="1581150" y="1219200"/>
            <a:ext cx="5981700" cy="56539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flipV="1">
            <a:off x="0" y="6476999"/>
            <a:ext cx="9144000" cy="45719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6629400" y="6019800"/>
            <a:ext cx="2514600" cy="457200"/>
          </a:xfrm>
          <a:prstGeom prst="rect">
            <a:avLst/>
          </a:prstGeom>
        </p:spPr>
        <p:txBody>
          <a:bodyPr vert="horz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78B08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Skin Formula 9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D78B08"/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43800" y="6550223"/>
            <a:ext cx="14173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Product  Training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1" name="Picture 10" descr="imageview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7200" y="1371600"/>
            <a:ext cx="5334000" cy="47669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7338" indent="-287338">
              <a:lnSpc>
                <a:spcPct val="120000"/>
              </a:lnSpc>
              <a:buFont typeface="Wingdings" pitchFamily="2" charset="2"/>
              <a:buChar char="§"/>
              <a:tabLst>
                <a:tab pos="287338" algn="l"/>
              </a:tabLst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basic skin care regimen may include the following:</a:t>
            </a:r>
          </a:p>
          <a:p>
            <a:pPr marL="688975" lvl="1" indent="-404813">
              <a:lnSpc>
                <a:spcPct val="120000"/>
              </a:lnSpc>
              <a:buFont typeface="Arial" pitchFamily="34" charset="0"/>
              <a:buChar char="•"/>
              <a:tabLst>
                <a:tab pos="287338" algn="l"/>
                <a:tab pos="688975" algn="l"/>
              </a:tabLst>
            </a:pPr>
            <a:r>
              <a:rPr lang="en-US" dirty="0">
                <a:solidFill>
                  <a:srgbClr val="D78B08"/>
                </a:solidFill>
              </a:rPr>
              <a:t>Cleanse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It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meets the skin’s basic need </a:t>
            </a:r>
            <a:endParaRPr lang="en-US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688975" lvl="1" indent="-404813">
              <a:lnSpc>
                <a:spcPct val="120000"/>
              </a:lnSpc>
              <a:tabLst>
                <a:tab pos="287338" algn="l"/>
                <a:tab pos="688975" algn="l"/>
              </a:tabLst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	to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be free of excess oil, dirt and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pollutants</a:t>
            </a:r>
          </a:p>
          <a:p>
            <a:pPr marL="688975" lvl="1" indent="-404813">
              <a:lnSpc>
                <a:spcPct val="120000"/>
              </a:lnSpc>
              <a:buFont typeface="Arial" pitchFamily="34" charset="0"/>
              <a:buChar char="•"/>
              <a:tabLst>
                <a:tab pos="287338" algn="l"/>
                <a:tab pos="688975" algn="l"/>
              </a:tabLst>
            </a:pPr>
            <a:r>
              <a:rPr lang="en-US" dirty="0" smtClean="0">
                <a:solidFill>
                  <a:srgbClr val="D78B08"/>
                </a:solidFill>
              </a:rPr>
              <a:t>Tone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prepares the skin to receive benefits </a:t>
            </a:r>
          </a:p>
          <a:p>
            <a:pPr marL="688975" lvl="1" indent="-404813">
              <a:lnSpc>
                <a:spcPct val="120000"/>
              </a:lnSpc>
              <a:tabLst>
                <a:tab pos="287338" algn="l"/>
                <a:tab pos="688975" algn="l"/>
              </a:tabLst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	from other products, it calms and soothes the </a:t>
            </a:r>
          </a:p>
          <a:p>
            <a:pPr marL="688975" lvl="1" indent="-404813">
              <a:lnSpc>
                <a:spcPct val="120000"/>
              </a:lnSpc>
              <a:tabLst>
                <a:tab pos="287338" algn="l"/>
                <a:tab pos="688975" algn="l"/>
              </a:tabLst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	skin and minimizes the appearance of pores </a:t>
            </a:r>
          </a:p>
          <a:p>
            <a:pPr marL="688975" lvl="1" indent="-404813">
              <a:lnSpc>
                <a:spcPct val="120000"/>
              </a:lnSpc>
              <a:tabLst>
                <a:tab pos="287338" algn="l"/>
                <a:tab pos="688975" algn="l"/>
              </a:tabLst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	and balances the skin’s pH</a:t>
            </a:r>
          </a:p>
          <a:p>
            <a:pPr marL="688975" lvl="2" indent="-404813">
              <a:lnSpc>
                <a:spcPct val="120000"/>
              </a:lnSpc>
              <a:buFont typeface="Arial" pitchFamily="34" charset="0"/>
              <a:buChar char="•"/>
              <a:tabLst>
                <a:tab pos="287338" algn="l"/>
                <a:tab pos="688975" algn="l"/>
              </a:tabLst>
            </a:pPr>
            <a:r>
              <a:rPr lang="en-US" dirty="0" smtClean="0">
                <a:solidFill>
                  <a:srgbClr val="D78B08"/>
                </a:solidFill>
              </a:rPr>
              <a:t>Hydrate or Moisturize 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provides vital</a:t>
            </a:r>
          </a:p>
          <a:p>
            <a:pPr marL="688975" lvl="3">
              <a:lnSpc>
                <a:spcPct val="120000"/>
              </a:lnSpc>
              <a:tabLst>
                <a:tab pos="287338" algn="l"/>
                <a:tab pos="630238" algn="l"/>
              </a:tabLst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lipids, replenish moisture and key </a:t>
            </a:r>
          </a:p>
          <a:p>
            <a:pPr marL="688975" lvl="2" indent="-404813">
              <a:lnSpc>
                <a:spcPct val="120000"/>
              </a:lnSpc>
              <a:tabLst>
                <a:tab pos="287338" algn="l"/>
                <a:tab pos="688975" algn="l"/>
              </a:tabLst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	repair for optimal night time recovery</a:t>
            </a:r>
          </a:p>
          <a:p>
            <a:pPr marL="688975" lvl="2" indent="-404813">
              <a:lnSpc>
                <a:spcPct val="120000"/>
              </a:lnSpc>
              <a:buFont typeface="Arial" pitchFamily="34" charset="0"/>
              <a:buChar char="•"/>
              <a:tabLst>
                <a:tab pos="287338" algn="l"/>
                <a:tab pos="688975" algn="l"/>
              </a:tabLst>
            </a:pPr>
            <a:r>
              <a:rPr lang="en-US" dirty="0" smtClean="0">
                <a:solidFill>
                  <a:srgbClr val="D78B08"/>
                </a:solidFill>
              </a:rPr>
              <a:t>Protect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meets the skin’s basic need of guarding against harmful UV rays and environmental stressors, and a night regimen to repair damaged and dull skin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33400" y="609600"/>
            <a:ext cx="2438400" cy="56356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78B0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Skin Care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D78B08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 flipV="1">
            <a:off x="0" y="6476999"/>
            <a:ext cx="9144000" cy="45719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6629400" y="6019800"/>
            <a:ext cx="2514600" cy="457200"/>
          </a:xfrm>
          <a:prstGeom prst="rect">
            <a:avLst/>
          </a:prstGeom>
        </p:spPr>
        <p:txBody>
          <a:bodyPr vert="horz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78B08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Skin Formula 9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D78B08"/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43800" y="6550223"/>
            <a:ext cx="14173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Product  Training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074" name="Picture 2" descr="G:\images\skin formula\presentation\image.jpg"/>
          <p:cNvPicPr>
            <a:picLocks noChangeAspect="1" noChangeArrowheads="1"/>
          </p:cNvPicPr>
          <p:nvPr/>
        </p:nvPicPr>
        <p:blipFill>
          <a:blip r:embed="rId3" cstate="print"/>
          <a:srcRect r="32215"/>
          <a:stretch>
            <a:fillRect/>
          </a:stretch>
        </p:blipFill>
        <p:spPr bwMode="auto">
          <a:xfrm flipH="1">
            <a:off x="4495800" y="0"/>
            <a:ext cx="4648200" cy="6857246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33400" y="1524000"/>
            <a:ext cx="44196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0513" indent="-290513" fontAlgn="base">
              <a:lnSpc>
                <a:spcPct val="120000"/>
              </a:lnSpc>
              <a:buFont typeface="Wingdings" pitchFamily="2" charset="2"/>
              <a:buChar char="§"/>
              <a:tabLst>
                <a:tab pos="290513" algn="l"/>
              </a:tabLst>
            </a:pP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The skin also has advanced needs that can be met by incorporating additional regimen steps designed to address specific concerns, especially in our late 20’s</a:t>
            </a: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 </a:t>
            </a:r>
          </a:p>
          <a:p>
            <a:pPr marL="290513" lvl="0" indent="-290513" fontAlgn="base">
              <a:lnSpc>
                <a:spcPct val="120000"/>
              </a:lnSpc>
              <a:buFont typeface="Wingdings" pitchFamily="2" charset="2"/>
              <a:buChar char="§"/>
              <a:tabLst>
                <a:tab pos="290513" algn="l"/>
              </a:tabLst>
            </a:pP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Every age has its own unique concerns and these concerns vary with age and skin type, for which the skin care regimen also varies accordingly</a:t>
            </a:r>
            <a:endParaRPr lang="en-US" sz="20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  <a:p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33400" y="609600"/>
            <a:ext cx="2438400" cy="56356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78B0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Skin Care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D78B08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\\Pubali\share\purchased\SF 9\Book\1.jpg"/>
          <p:cNvPicPr>
            <a:picLocks noChangeAspect="1" noChangeArrowheads="1"/>
          </p:cNvPicPr>
          <p:nvPr/>
        </p:nvPicPr>
        <p:blipFill>
          <a:blip r:embed="rId3"/>
          <a:srcRect b="963"/>
          <a:stretch>
            <a:fillRect/>
          </a:stretch>
        </p:blipFill>
        <p:spPr bwMode="auto">
          <a:xfrm>
            <a:off x="2667000" y="0"/>
            <a:ext cx="6477000" cy="6858000"/>
          </a:xfrm>
          <a:prstGeom prst="rect">
            <a:avLst/>
          </a:prstGeom>
          <a:noFill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33400" y="1112838"/>
            <a:ext cx="5867400" cy="56356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78B08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Skin Nutrition – </a:t>
            </a:r>
          </a:p>
          <a:p>
            <a:pPr marL="0" marR="0" lv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D78B08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Beauty Inside</a:t>
            </a:r>
            <a:endParaRPr kumimoji="0" lang="en-US" sz="6000" b="0" i="1" u="none" strike="noStrike" kern="1200" cap="none" spc="0" normalizeH="0" baseline="0" noProof="0" dirty="0">
              <a:ln>
                <a:noFill/>
              </a:ln>
              <a:solidFill>
                <a:srgbClr val="D78B08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1711</TotalTime>
  <Words>3463</Words>
  <Application>Microsoft Office PowerPoint</Application>
  <PresentationFormat>On-screen Show (4:3)</PresentationFormat>
  <Paragraphs>513</Paragraphs>
  <Slides>62</Slides>
  <Notes>59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3" baseType="lpstr">
      <vt:lpstr>Office Theme</vt:lpstr>
      <vt:lpstr>Skin Formula 9 </vt:lpstr>
      <vt:lpstr>Slide 2</vt:lpstr>
      <vt:lpstr>Slide 3</vt:lpstr>
      <vt:lpstr>Skin’s Own Defense Mechanisms</vt:lpstr>
      <vt:lpstr>Slide 5</vt:lpstr>
      <vt:lpstr>Skin Care</vt:lpstr>
      <vt:lpstr>Slide 7</vt:lpstr>
      <vt:lpstr>Slide 8</vt:lpstr>
      <vt:lpstr>Slide 9</vt:lpstr>
      <vt:lpstr>Skin Nutrition – Beauty Inside</vt:lpstr>
      <vt:lpstr>Slide 11</vt:lpstr>
      <vt:lpstr>Slide 12</vt:lpstr>
      <vt:lpstr>The Ageing Phenomenon</vt:lpstr>
      <vt:lpstr>Slide 14</vt:lpstr>
      <vt:lpstr>The Ageing Phenomenon</vt:lpstr>
      <vt:lpstr>Slide 16</vt:lpstr>
      <vt:lpstr>Age Related Skin Problems</vt:lpstr>
      <vt:lpstr>Slide 18</vt:lpstr>
      <vt:lpstr>Dry and Dehydrated Skin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Wrinkles – Reduction in Collagen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Dull, Rough Complexion  with Uneven Skin Tone</vt:lpstr>
      <vt:lpstr>Slide 42</vt:lpstr>
      <vt:lpstr>Dull, Rough Complexion  with Uneven Skin Tone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cosmicpc</dc:creator>
  <cp:lastModifiedBy>admin</cp:lastModifiedBy>
  <cp:revision>166</cp:revision>
  <dcterms:created xsi:type="dcterms:W3CDTF">2013-07-11T08:01:22Z</dcterms:created>
  <dcterms:modified xsi:type="dcterms:W3CDTF">2013-07-16T12:26:48Z</dcterms:modified>
</cp:coreProperties>
</file>