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handoutMasterIdLst>
    <p:handoutMasterId r:id="rId44"/>
  </p:handoutMasterIdLst>
  <p:sldIdLst>
    <p:sldId id="257" r:id="rId3"/>
    <p:sldId id="435" r:id="rId4"/>
    <p:sldId id="365" r:id="rId5"/>
    <p:sldId id="366" r:id="rId6"/>
    <p:sldId id="367" r:id="rId7"/>
    <p:sldId id="263" r:id="rId8"/>
    <p:sldId id="267" r:id="rId9"/>
    <p:sldId id="439" r:id="rId10"/>
    <p:sldId id="440" r:id="rId11"/>
    <p:sldId id="437" r:id="rId12"/>
    <p:sldId id="438" r:id="rId13"/>
    <p:sldId id="370" r:id="rId14"/>
    <p:sldId id="277" r:id="rId15"/>
    <p:sldId id="412" r:id="rId16"/>
    <p:sldId id="307" r:id="rId17"/>
    <p:sldId id="413" r:id="rId18"/>
    <p:sldId id="309" r:id="rId19"/>
    <p:sldId id="414" r:id="rId20"/>
    <p:sldId id="371" r:id="rId21"/>
    <p:sldId id="415" r:id="rId22"/>
    <p:sldId id="313" r:id="rId23"/>
    <p:sldId id="417" r:id="rId24"/>
    <p:sldId id="418" r:id="rId25"/>
    <p:sldId id="419" r:id="rId26"/>
    <p:sldId id="420" r:id="rId27"/>
    <p:sldId id="385" r:id="rId28"/>
    <p:sldId id="421" r:id="rId29"/>
    <p:sldId id="386" r:id="rId30"/>
    <p:sldId id="422" r:id="rId31"/>
    <p:sldId id="423" r:id="rId32"/>
    <p:sldId id="424" r:id="rId33"/>
    <p:sldId id="425" r:id="rId34"/>
    <p:sldId id="426" r:id="rId35"/>
    <p:sldId id="427" r:id="rId36"/>
    <p:sldId id="428" r:id="rId37"/>
    <p:sldId id="429" r:id="rId38"/>
    <p:sldId id="373" r:id="rId39"/>
    <p:sldId id="431" r:id="rId40"/>
    <p:sldId id="432" r:id="rId41"/>
    <p:sldId id="434" r:id="rId42"/>
    <p:sldId id="411"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C84A1"/>
    <a:srgbClr val="FF8989"/>
    <a:srgbClr val="FF9966"/>
    <a:srgbClr val="4396A7"/>
    <a:srgbClr val="FF3300"/>
    <a:srgbClr val="9ECCEC"/>
    <a:srgbClr val="FF9900"/>
    <a:srgbClr val="FF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60" d="100"/>
          <a:sy n="60" d="100"/>
        </p:scale>
        <p:origin x="-1656" y="-276"/>
      </p:cViewPr>
      <p:guideLst>
        <p:guide orient="horz" pos="2160"/>
        <p:guide pos="2880"/>
      </p:guideLst>
    </p:cSldViewPr>
  </p:slideViewPr>
  <p:notesTextViewPr>
    <p:cViewPr>
      <p:scale>
        <a:sx n="1" d="1"/>
        <a:sy n="1" d="1"/>
      </p:scale>
      <p:origin x="0" y="0"/>
    </p:cViewPr>
  </p:notesTextViewPr>
  <p:sorterViewPr>
    <p:cViewPr>
      <p:scale>
        <a:sx n="100" d="100"/>
        <a:sy n="100" d="100"/>
      </p:scale>
      <p:origin x="0" y="3906"/>
    </p:cViewPr>
  </p:sorterViewPr>
  <p:notesViewPr>
    <p:cSldViewPr showGuides="1">
      <p:cViewPr varScale="1">
        <p:scale>
          <a:sx n="53" d="100"/>
          <a:sy n="53" d="100"/>
        </p:scale>
        <p:origin x="-286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image" Target="../media/image3.jpeg"/></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5"/>
    </mc:Choice>
    <mc:Fallback>
      <c:style val="45"/>
    </mc:Fallback>
  </mc:AlternateContent>
  <c:chart>
    <c:autoTitleDeleted val="0"/>
    <c:view3D>
      <c:rotX val="30"/>
      <c:rotY val="0"/>
      <c:depthPercent val="20"/>
      <c:rAngAx val="0"/>
      <c:perspective val="30"/>
    </c:view3D>
    <c:floor>
      <c:thickness val="0"/>
    </c:floor>
    <c:sideWall>
      <c:thickness val="0"/>
    </c:sideWall>
    <c:backWall>
      <c:thickness val="0"/>
    </c:backWall>
    <c:plotArea>
      <c:layout>
        <c:manualLayout>
          <c:layoutTarget val="inner"/>
          <c:xMode val="edge"/>
          <c:yMode val="edge"/>
          <c:x val="1.8651574803149606E-3"/>
          <c:y val="0"/>
          <c:w val="0.99809813812335957"/>
          <c:h val="0.98621675828257316"/>
        </c:manualLayout>
      </c:layout>
      <c:pie3DChart>
        <c:varyColors val="1"/>
        <c:ser>
          <c:idx val="0"/>
          <c:order val="0"/>
          <c:dPt>
            <c:idx val="0"/>
            <c:bubble3D val="0"/>
            <c:spPr>
              <a:solidFill>
                <a:schemeClr val="accent2">
                  <a:lumMod val="40000"/>
                  <a:lumOff val="60000"/>
                </a:schemeClr>
              </a:solidFill>
            </c:spPr>
            <c:extLst xmlns:c16r2="http://schemas.microsoft.com/office/drawing/2015/06/chart">
              <c:ext xmlns:c16="http://schemas.microsoft.com/office/drawing/2014/chart" uri="{C3380CC4-5D6E-409C-BE32-E72D297353CC}">
                <c16:uniqueId val="{00000001-CBEF-443C-9E78-AFC28D2F744A}"/>
              </c:ext>
            </c:extLst>
          </c:dPt>
          <c:dPt>
            <c:idx val="1"/>
            <c:bubble3D val="0"/>
            <c:sp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c:spPr>
            <c:extLst xmlns:c16r2="http://schemas.microsoft.com/office/drawing/2015/06/chart">
              <c:ext xmlns:c16="http://schemas.microsoft.com/office/drawing/2014/chart" uri="{C3380CC4-5D6E-409C-BE32-E72D297353CC}">
                <c16:uniqueId val="{00000003-CBEF-443C-9E78-AFC28D2F744A}"/>
              </c:ext>
            </c:extLst>
          </c:dPt>
          <c:dPt>
            <c:idx val="2"/>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5-CBEF-443C-9E78-AFC28D2F744A}"/>
              </c:ext>
            </c:extLst>
          </c:dPt>
          <c:dPt>
            <c:idx val="3"/>
            <c:bubble3D val="0"/>
            <c:spPr>
              <a:solidFill>
                <a:schemeClr val="accent3">
                  <a:lumMod val="65000"/>
                </a:schemeClr>
              </a:solidFill>
            </c:spPr>
            <c:extLst xmlns:c16r2="http://schemas.microsoft.com/office/drawing/2015/06/chart">
              <c:ext xmlns:c16="http://schemas.microsoft.com/office/drawing/2014/chart" uri="{C3380CC4-5D6E-409C-BE32-E72D297353CC}">
                <c16:uniqueId val="{00000007-CBEF-443C-9E78-AFC28D2F744A}"/>
              </c:ext>
            </c:extLst>
          </c:dPt>
          <c:dLbls>
            <c:dLbl>
              <c:idx val="0"/>
              <c:layout/>
              <c:tx>
                <c:rich>
                  <a:bodyPr/>
                  <a:lstStyle/>
                  <a:p>
                    <a:r>
                      <a:rPr lang="en-US"/>
                      <a:t>Lip Category, 42%</a:t>
                    </a:r>
                  </a:p>
                </c:rich>
              </c:tx>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BEF-443C-9E78-AFC28D2F744A}"/>
                </c:ext>
              </c:extLst>
            </c:dLbl>
            <c:dLbl>
              <c:idx val="1"/>
              <c:layout>
                <c:manualLayout>
                  <c:x val="-5.9893219683847386E-2"/>
                  <c:y val="-0.30133470237653998"/>
                </c:manualLayout>
              </c:layout>
              <c:tx>
                <c:rich>
                  <a:bodyPr/>
                  <a:lstStyle/>
                  <a:p>
                    <a:r>
                      <a:rPr lang="en-US" dirty="0"/>
                      <a:t>Face Category, 13%</a:t>
                    </a:r>
                  </a:p>
                </c:rich>
              </c:tx>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BEF-443C-9E78-AFC28D2F744A}"/>
                </c:ext>
              </c:extLst>
            </c:dLbl>
            <c:dLbl>
              <c:idx val="2"/>
              <c:layout>
                <c:manualLayout>
                  <c:x val="0.18547449697083643"/>
                  <c:y val="-0.306737069631002"/>
                </c:manualLayout>
              </c:layout>
              <c:tx>
                <c:rich>
                  <a:bodyPr/>
                  <a:lstStyle/>
                  <a:p>
                    <a:r>
                      <a:rPr lang="en-US" dirty="0"/>
                      <a:t>Eye Category,</a:t>
                    </a:r>
                  </a:p>
                  <a:p>
                    <a:r>
                      <a:rPr lang="en-US" dirty="0"/>
                      <a:t>10%</a:t>
                    </a:r>
                  </a:p>
                </c:rich>
              </c:tx>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BEF-443C-9E78-AFC28D2F744A}"/>
                </c:ext>
              </c:extLst>
            </c:dLbl>
            <c:dLbl>
              <c:idx val="3"/>
              <c:layout>
                <c:manualLayout>
                  <c:x val="0.16847632160042003"/>
                  <c:y val="4.9947203555595537E-2"/>
                </c:manualLayout>
              </c:layout>
              <c:tx>
                <c:rich>
                  <a:bodyPr/>
                  <a:lstStyle/>
                  <a:p>
                    <a:r>
                      <a:rPr lang="en-US" dirty="0"/>
                      <a:t>Nail Enamel, 36%</a:t>
                    </a:r>
                  </a:p>
                </c:rich>
              </c:tx>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CBEF-443C-9E78-AFC28D2F744A}"/>
                </c:ext>
              </c:extLst>
            </c:dLbl>
            <c:spPr>
              <a:noFill/>
              <a:ln>
                <a:noFill/>
              </a:ln>
              <a:effectLst/>
            </c:spPr>
            <c:txPr>
              <a:bodyPr/>
              <a:lstStyle/>
              <a:p>
                <a:pPr>
                  <a:defRPr sz="1400">
                    <a:solidFill>
                      <a:schemeClr val="tx1"/>
                    </a:solidFill>
                  </a:defRPr>
                </a:pPr>
                <a:endParaRPr lang="en-US"/>
              </a:p>
            </c:txPr>
            <c:showLegendKey val="0"/>
            <c:showVal val="1"/>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Lip Category</c:v>
                </c:pt>
                <c:pt idx="1">
                  <c:v>Face Category</c:v>
                </c:pt>
                <c:pt idx="2">
                  <c:v>Eye Category</c:v>
                </c:pt>
                <c:pt idx="3">
                  <c:v>Nail Enamel</c:v>
                </c:pt>
              </c:strCache>
            </c:strRef>
          </c:cat>
          <c:val>
            <c:numRef>
              <c:f>Sheet1!$B$2:$B$5</c:f>
              <c:numCache>
                <c:formatCode>0.00%</c:formatCode>
                <c:ptCount val="4"/>
                <c:pt idx="0">
                  <c:v>0.42400000000000015</c:v>
                </c:pt>
                <c:pt idx="1">
                  <c:v>0.126</c:v>
                </c:pt>
                <c:pt idx="2">
                  <c:v>9.5000000000000043E-2</c:v>
                </c:pt>
                <c:pt idx="3">
                  <c:v>0.35500000000000009</c:v>
                </c:pt>
              </c:numCache>
            </c:numRef>
          </c:val>
          <c:extLst xmlns:c16r2="http://schemas.microsoft.com/office/drawing/2015/06/chart">
            <c:ext xmlns:c16="http://schemas.microsoft.com/office/drawing/2014/chart" uri="{C3380CC4-5D6E-409C-BE32-E72D297353CC}">
              <c16:uniqueId val="{00000008-CBEF-443C-9E78-AFC28D2F744A}"/>
            </c:ext>
          </c:extLst>
        </c:ser>
        <c:dLbls>
          <c:showLegendKey val="0"/>
          <c:showVal val="0"/>
          <c:showCatName val="0"/>
          <c:showSerName val="0"/>
          <c:showPercent val="0"/>
          <c:showBubbleSize val="0"/>
          <c:showLeaderLines val="1"/>
        </c:dLbls>
      </c:pie3DChart>
    </c:plotArea>
    <c:plotVisOnly val="1"/>
    <c:dispBlanksAs val="zero"/>
    <c:showDLblsOverMax val="0"/>
  </c:chart>
  <c:spPr>
    <a:blipFill dpi="0" rotWithShape="1">
      <a:blip xmlns:r="http://schemas.openxmlformats.org/officeDocument/2006/relationships" r:embed="rId1"/>
      <a:srcRect/>
      <a:stretch>
        <a:fillRect/>
      </a:stretch>
    </a:blipFill>
    <a:ln>
      <a:noFill/>
    </a:ln>
  </c:spPr>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D0BC32-33B4-4965-9F7C-7DF8880AD319}" type="datetimeFigureOut">
              <a:rPr lang="en-US" smtClean="0"/>
              <a:t>5/31/2016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BA262B-E73E-4287-98A3-D3BB3191DAF2}" type="slidenum">
              <a:rPr lang="en-US" smtClean="0"/>
              <a:t>‹#›</a:t>
            </a:fld>
            <a:endParaRPr lang="en-US"/>
          </a:p>
        </p:txBody>
      </p:sp>
    </p:spTree>
    <p:extLst>
      <p:ext uri="{BB962C8B-B14F-4D97-AF65-F5344CB8AC3E}">
        <p14:creationId xmlns:p14="http://schemas.microsoft.com/office/powerpoint/2010/main" val="298573169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2.jpe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2" descr="C:\Users\archana.ram\Desktop\Mistral Of Milan - Products\Training\silver-glitter-background-wallpaper-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0"/>
          </p:nvPr>
        </p:nvSpPr>
        <p:spPr/>
        <p:txBody>
          <a:bodyPr/>
          <a:lstStyle>
            <a:lvl1pPr>
              <a:defRPr/>
            </a:lvl1pPr>
          </a:lstStyle>
          <a:p>
            <a:pPr>
              <a:defRPr/>
            </a:pPr>
            <a:fld id="{940C366F-AF8A-4B79-A8FE-34F4CE02B5F1}" type="slidenum">
              <a:rPr lang="en-US"/>
              <a:pPr>
                <a:defRPr/>
              </a:pPr>
              <a:t>‹#›</a:t>
            </a:fld>
            <a:endParaRPr lang="en-US" dirty="0"/>
          </a:p>
        </p:txBody>
      </p:sp>
      <p:pic>
        <p:nvPicPr>
          <p:cNvPr id="5" name="Picture 11" descr="Mistral logo.jpg"/>
          <p:cNvPicPr>
            <a:picLocks noChangeAspect="1"/>
          </p:cNvPicPr>
          <p:nvPr userDrawn="1"/>
        </p:nvPicPr>
        <p:blipFill>
          <a:blip r:embed="rId3">
            <a:clrChange>
              <a:clrFrom>
                <a:srgbClr val="FFFFFF"/>
              </a:clrFrom>
              <a:clrTo>
                <a:srgbClr val="FFFFFF">
                  <a:alpha val="0"/>
                </a:srgbClr>
              </a:clrTo>
            </a:clrChange>
            <a:grayscl/>
            <a:biLevel thresh="50000"/>
            <a:extLst>
              <a:ext uri="{28A0092B-C50C-407E-A947-70E740481C1C}">
                <a14:useLocalDpi xmlns:a14="http://schemas.microsoft.com/office/drawing/2010/main" val="0"/>
              </a:ext>
            </a:extLst>
          </a:blip>
          <a:srcRect l="3358" t="13696" r="1189" b="2"/>
          <a:stretch>
            <a:fillRect/>
          </a:stretch>
        </p:blipFill>
        <p:spPr bwMode="auto">
          <a:xfrm>
            <a:off x="2109788" y="762000"/>
            <a:ext cx="4976812"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a:noFill/>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25385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D0481372-F572-4D2A-B139-A0A7FECC0CA5}" type="slidenum">
              <a:rPr lang="en-US"/>
              <a:pPr>
                <a:defRPr/>
              </a:pPr>
              <a:t>‹#›</a:t>
            </a:fld>
            <a:endParaRPr lang="en-US" dirty="0"/>
          </a:p>
        </p:txBody>
      </p:sp>
    </p:spTree>
    <p:extLst>
      <p:ext uri="{BB962C8B-B14F-4D97-AF65-F5344CB8AC3E}">
        <p14:creationId xmlns:p14="http://schemas.microsoft.com/office/powerpoint/2010/main" val="2922795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47E394A5-7451-4BF6-83E6-F917573CAE5A}" type="slidenum">
              <a:rPr lang="en-US"/>
              <a:pPr>
                <a:defRPr/>
              </a:pPr>
              <a:t>‹#›</a:t>
            </a:fld>
            <a:endParaRPr lang="en-US" dirty="0"/>
          </a:p>
        </p:txBody>
      </p:sp>
    </p:spTree>
    <p:extLst>
      <p:ext uri="{BB962C8B-B14F-4D97-AF65-F5344CB8AC3E}">
        <p14:creationId xmlns:p14="http://schemas.microsoft.com/office/powerpoint/2010/main" val="2703347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457200" y="1295400"/>
            <a:ext cx="40386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D8ECBB65-35BC-4AE8-83F6-E454979B40E6}" type="slidenum">
              <a:rPr lang="en-US"/>
              <a:pPr>
                <a:defRPr/>
              </a:pPr>
              <a:t>‹#›</a:t>
            </a:fld>
            <a:endParaRPr lang="en-US" dirty="0"/>
          </a:p>
        </p:txBody>
      </p:sp>
    </p:spTree>
    <p:extLst>
      <p:ext uri="{BB962C8B-B14F-4D97-AF65-F5344CB8AC3E}">
        <p14:creationId xmlns:p14="http://schemas.microsoft.com/office/powerpoint/2010/main" val="2215352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9B0A8C-2140-413A-B606-BF5AC9F38704}" type="datetimeFigureOut">
              <a:rPr lang="en-US" smtClean="0"/>
              <a:t>5/31/2016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641A4-4ACF-43D4-9650-16B2AC914D91}" type="slidenum">
              <a:rPr lang="en-US" smtClean="0"/>
              <a:t>‹#›</a:t>
            </a:fld>
            <a:endParaRPr lang="en-US"/>
          </a:p>
        </p:txBody>
      </p:sp>
    </p:spTree>
    <p:extLst>
      <p:ext uri="{BB962C8B-B14F-4D97-AF65-F5344CB8AC3E}">
        <p14:creationId xmlns:p14="http://schemas.microsoft.com/office/powerpoint/2010/main" val="105382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9B0A8C-2140-413A-B606-BF5AC9F38704}" type="datetimeFigureOut">
              <a:rPr lang="en-US" smtClean="0"/>
              <a:t>5/31/2016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D641A4-4ACF-43D4-9650-16B2AC914D91}" type="slidenum">
              <a:rPr lang="en-US" smtClean="0"/>
              <a:t>‹#›</a:t>
            </a:fld>
            <a:endParaRPr lang="en-US"/>
          </a:p>
        </p:txBody>
      </p:sp>
    </p:spTree>
    <p:extLst>
      <p:ext uri="{BB962C8B-B14F-4D97-AF65-F5344CB8AC3E}">
        <p14:creationId xmlns:p14="http://schemas.microsoft.com/office/powerpoint/2010/main" val="328481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2" descr="C:\Users\archana.ram\Desktop\Mistral Of Milan - Products\Training\silver-glitter-background-wallpaper-4.jpg"/>
          <p:cNvPicPr>
            <a:picLocks noChangeAspect="1" noChangeArrowheads="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C79B0A8C-2140-413A-B606-BF5AC9F38704}" type="datetimeFigureOut">
              <a:rPr lang="en-US" smtClean="0"/>
              <a:t>5/31/2016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D641A4-4ACF-43D4-9650-16B2AC914D91}" type="slidenum">
              <a:rPr lang="en-US" smtClean="0"/>
              <a:t>‹#›</a:t>
            </a:fld>
            <a:endParaRPr lang="en-US"/>
          </a:p>
        </p:txBody>
      </p:sp>
      <p:pic>
        <p:nvPicPr>
          <p:cNvPr id="5" name="Picture 4" descr="Mistral logo.jpg"/>
          <p:cNvPicPr>
            <a:picLocks noChangeAspect="1"/>
          </p:cNvPicPr>
          <p:nvPr userDrawn="1"/>
        </p:nvPicPr>
        <p:blipFill rotWithShape="1">
          <a:blip r:embed="rId4"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57000" contrast="16000"/>
                    </a14:imgEffect>
                  </a14:imgLayer>
                </a14:imgProps>
              </a:ext>
            </a:extLst>
          </a:blip>
          <a:srcRect l="3359" t="13697" r="58872" b="28441"/>
          <a:stretch/>
        </p:blipFill>
        <p:spPr>
          <a:xfrm>
            <a:off x="304800" y="5791200"/>
            <a:ext cx="1242718" cy="606053"/>
          </a:xfrm>
          <a:prstGeom prst="rect">
            <a:avLst/>
          </a:prstGeom>
        </p:spPr>
      </p:pic>
    </p:spTree>
    <p:extLst>
      <p:ext uri="{BB962C8B-B14F-4D97-AF65-F5344CB8AC3E}">
        <p14:creationId xmlns:p14="http://schemas.microsoft.com/office/powerpoint/2010/main" val="1764513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24DFEFA5-1EE1-4223-ACA9-4163ABB373C0}" type="slidenum">
              <a:rPr lang="en-US"/>
              <a:pPr>
                <a:defRPr/>
              </a:pPr>
              <a:t>‹#›</a:t>
            </a:fld>
            <a:endParaRPr lang="en-US" dirty="0"/>
          </a:p>
        </p:txBody>
      </p:sp>
    </p:spTree>
    <p:extLst>
      <p:ext uri="{BB962C8B-B14F-4D97-AF65-F5344CB8AC3E}">
        <p14:creationId xmlns:p14="http://schemas.microsoft.com/office/powerpoint/2010/main" val="1482777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6" name="Slide Number Placeholder 5"/>
          <p:cNvSpPr>
            <a:spLocks noGrp="1"/>
          </p:cNvSpPr>
          <p:nvPr>
            <p:ph type="sldNum" sz="quarter" idx="10"/>
          </p:nvPr>
        </p:nvSpPr>
        <p:spPr/>
        <p:txBody>
          <a:bodyPr/>
          <a:lstStyle>
            <a:lvl1pPr>
              <a:defRPr/>
            </a:lvl1pPr>
          </a:lstStyle>
          <a:p>
            <a:pPr>
              <a:defRPr/>
            </a:pPr>
            <a:fld id="{0384BA0B-7E3F-4470-9119-512C7CD83E31}" type="slidenum">
              <a:rPr lang="en-US"/>
              <a:pPr>
                <a:defRPr/>
              </a:pPr>
              <a:t>‹#›</a:t>
            </a:fld>
            <a:endParaRPr lang="en-US" dirty="0"/>
          </a:p>
        </p:txBody>
      </p:sp>
      <p:pic>
        <p:nvPicPr>
          <p:cNvPr id="7" name="Picture 6" descr="Mistral logo.jpg"/>
          <p:cNvPicPr>
            <a:picLocks noChangeAspect="1"/>
          </p:cNvPicPr>
          <p:nvPr userDrawn="1"/>
        </p:nvPicPr>
        <p:blipFill rotWithShape="1">
          <a:blip r:embed="rId2"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3">
                    <a14:imgEffect>
                      <a14:brightnessContrast bright="57000" contrast="16000"/>
                    </a14:imgEffect>
                  </a14:imgLayer>
                </a14:imgProps>
              </a:ext>
            </a:extLst>
          </a:blip>
          <a:srcRect l="3359" t="13697" r="58872" b="28441"/>
          <a:stretch/>
        </p:blipFill>
        <p:spPr>
          <a:xfrm>
            <a:off x="727736" y="3689190"/>
            <a:ext cx="1555216" cy="758453"/>
          </a:xfrm>
          <a:prstGeom prst="rect">
            <a:avLst/>
          </a:prstGeom>
        </p:spPr>
      </p:pic>
      <p:pic>
        <p:nvPicPr>
          <p:cNvPr id="8" name="Picture 2" descr="C:\Users\archana.ram\Desktop\Mistral Of Milan - Products\Training\silver-glitter-background-wallpaper-4.jp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75000"/>
          <a:stretch/>
        </p:blipFill>
        <p:spPr bwMode="auto">
          <a:xfrm>
            <a:off x="0" y="0"/>
            <a:ext cx="91440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00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954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133EF969-5140-4663-B9C0-81EFCABB9A72}" type="slidenum">
              <a:rPr lang="en-US"/>
              <a:pPr>
                <a:defRPr/>
              </a:pPr>
              <a:t>‹#›</a:t>
            </a:fld>
            <a:endParaRPr lang="en-US" dirty="0"/>
          </a:p>
        </p:txBody>
      </p:sp>
    </p:spTree>
    <p:extLst>
      <p:ext uri="{BB962C8B-B14F-4D97-AF65-F5344CB8AC3E}">
        <p14:creationId xmlns:p14="http://schemas.microsoft.com/office/powerpoint/2010/main" val="154407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6C115216-10BE-4FE1-9842-82FA6E386002}" type="slidenum">
              <a:rPr lang="en-US"/>
              <a:pPr>
                <a:defRPr/>
              </a:pPr>
              <a:t>‹#›</a:t>
            </a:fld>
            <a:endParaRPr lang="en-US" dirty="0"/>
          </a:p>
        </p:txBody>
      </p:sp>
    </p:spTree>
    <p:extLst>
      <p:ext uri="{BB962C8B-B14F-4D97-AF65-F5344CB8AC3E}">
        <p14:creationId xmlns:p14="http://schemas.microsoft.com/office/powerpoint/2010/main" val="1793361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778CF0B0-C556-4937-888A-ABE9F376E16E}" type="slidenum">
              <a:rPr lang="en-US"/>
              <a:pPr>
                <a:defRPr/>
              </a:pPr>
              <a:t>‹#›</a:t>
            </a:fld>
            <a:endParaRPr lang="en-US" dirty="0"/>
          </a:p>
        </p:txBody>
      </p:sp>
    </p:spTree>
    <p:extLst>
      <p:ext uri="{BB962C8B-B14F-4D97-AF65-F5344CB8AC3E}">
        <p14:creationId xmlns:p14="http://schemas.microsoft.com/office/powerpoint/2010/main" val="1806112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A73997CC-4B00-4089-8E17-D67AF0133637}" type="slidenum">
              <a:rPr lang="en-US"/>
              <a:pPr>
                <a:defRPr/>
              </a:pPr>
              <a:t>‹#›</a:t>
            </a:fld>
            <a:endParaRPr lang="en-US" dirty="0"/>
          </a:p>
        </p:txBody>
      </p:sp>
      <p:pic>
        <p:nvPicPr>
          <p:cNvPr id="3074" name="Picture 2" descr="C:\Users\archana.ram\Desktop\Mistral Of Milan - Products\Training\silver-glitter-background-wallpaper-4.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75000"/>
          <a:stretch/>
        </p:blipFill>
        <p:spPr bwMode="auto">
          <a:xfrm>
            <a:off x="0" y="0"/>
            <a:ext cx="9144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rchana.ram\Desktop\Mistral Of Milan - Products\Training\silver-glitter-background-wallpaper-4.jpg"/>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6667" r="90000"/>
          <a:stretch/>
        </p:blipFill>
        <p:spPr bwMode="auto">
          <a:xfrm rot="16200000" flipH="1">
            <a:off x="7543800" y="-533397"/>
            <a:ext cx="914401" cy="22859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Mistral logo.jpg"/>
          <p:cNvPicPr>
            <a:picLocks noChangeAspect="1"/>
          </p:cNvPicPr>
          <p:nvPr userDrawn="1"/>
        </p:nvPicPr>
        <p:blipFill rotWithShape="1">
          <a:blip r:embed="rId5"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6">
                    <a14:imgEffect>
                      <a14:brightnessContrast bright="57000" contrast="16000"/>
                    </a14:imgEffect>
                  </a14:imgLayer>
                </a14:imgProps>
              </a:ext>
            </a:extLst>
          </a:blip>
          <a:srcRect l="3359" t="13697" r="1188" b="1"/>
          <a:stretch/>
        </p:blipFill>
        <p:spPr>
          <a:xfrm>
            <a:off x="7391400" y="381000"/>
            <a:ext cx="1600200" cy="460563"/>
          </a:xfrm>
          <a:prstGeom prst="rect">
            <a:avLst/>
          </a:prstGeom>
          <a:effectLst>
            <a:glow rad="228600">
              <a:schemeClr val="bg1">
                <a:alpha val="70000"/>
              </a:schemeClr>
            </a:glow>
          </a:effectLst>
        </p:spPr>
      </p:pic>
    </p:spTree>
    <p:extLst>
      <p:ext uri="{BB962C8B-B14F-4D97-AF65-F5344CB8AC3E}">
        <p14:creationId xmlns:p14="http://schemas.microsoft.com/office/powerpoint/2010/main" val="1693376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7655EB5-D9DB-4420-868D-7BD00F3483CD}" type="slidenum">
              <a:rPr lang="en-US"/>
              <a:pPr>
                <a:defRPr/>
              </a:pPr>
              <a:t>‹#›</a:t>
            </a:fld>
            <a:endParaRPr lang="en-US" dirty="0"/>
          </a:p>
        </p:txBody>
      </p:sp>
    </p:spTree>
    <p:extLst>
      <p:ext uri="{BB962C8B-B14F-4D97-AF65-F5344CB8AC3E}">
        <p14:creationId xmlns:p14="http://schemas.microsoft.com/office/powerpoint/2010/main" val="1738961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B1B13E81-090F-45E5-BD5B-85E9779CDE42}" type="slidenum">
              <a:rPr lang="en-US"/>
              <a:pPr>
                <a:defRPr/>
              </a:pPr>
              <a:t>‹#›</a:t>
            </a:fld>
            <a:endParaRPr lang="en-US" dirty="0"/>
          </a:p>
        </p:txBody>
      </p:sp>
    </p:spTree>
    <p:extLst>
      <p:ext uri="{BB962C8B-B14F-4D97-AF65-F5344CB8AC3E}">
        <p14:creationId xmlns:p14="http://schemas.microsoft.com/office/powerpoint/2010/main" val="1895440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2.wdp"/><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C:\Users\archana.ram\Desktop\Mistral Of Milan - Products\Training\silver-glitter-background-wallpaper-4.jpg"/>
          <p:cNvPicPr>
            <a:picLocks noChangeAspect="1" noChangeArrowheads="1"/>
          </p:cNvPicPr>
          <p:nvPr userDrawn="1"/>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0" y="152399"/>
            <a:ext cx="9144000" cy="914402"/>
            <a:chOff x="0" y="152399"/>
            <a:chExt cx="9144000" cy="914402"/>
          </a:xfrm>
        </p:grpSpPr>
        <p:pic>
          <p:nvPicPr>
            <p:cNvPr id="15" name="Picture 2" descr="C:\Users\archana.ram\Desktop\Mistral Of Milan - Products\Training\silver-glitter-background-wallpaper-4.jpg"/>
            <p:cNvPicPr>
              <a:picLocks noChangeAspect="1" noChangeArrowheads="1"/>
            </p:cNvPicPr>
            <p:nvPr userDrawn="1"/>
          </p:nvPicPr>
          <p:blipFill rotWithShape="1">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r="90000"/>
            <a:stretch/>
          </p:blipFill>
          <p:spPr bwMode="auto">
            <a:xfrm rot="16200000" flipH="1">
              <a:off x="5257799" y="-2819399"/>
              <a:ext cx="9144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rchana.ram\Desktop\Mistral Of Milan - Products\Training\silver-glitter-background-wallpaper-4.jpg"/>
            <p:cNvPicPr>
              <a:picLocks noChangeAspect="1" noChangeArrowheads="1"/>
            </p:cNvPicPr>
            <p:nvPr userDrawn="1"/>
          </p:nvPicPr>
          <p:blipFill rotWithShape="1">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r="90000" b="60556"/>
            <a:stretch/>
          </p:blipFill>
          <p:spPr bwMode="auto">
            <a:xfrm rot="5400000">
              <a:off x="895348" y="-742949"/>
              <a:ext cx="914401" cy="270509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p:cNvSpPr/>
          <p:nvPr userDrawn="1"/>
        </p:nvSpPr>
        <p:spPr>
          <a:xfrm>
            <a:off x="250825" y="6515100"/>
            <a:ext cx="8664575" cy="730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2" name="Title Placeholder 1"/>
          <p:cNvSpPr>
            <a:spLocks noGrp="1"/>
          </p:cNvSpPr>
          <p:nvPr userDrawn="1">
            <p:ph type="title"/>
          </p:nvPr>
        </p:nvSpPr>
        <p:spPr>
          <a:xfrm>
            <a:off x="457200" y="152400"/>
            <a:ext cx="8229600" cy="914400"/>
          </a:xfrm>
          <a:prstGeom prst="rect">
            <a:avLst/>
          </a:prstGeom>
          <a:noFill/>
          <a:ln>
            <a:noFill/>
          </a:ln>
          <a:effectLst/>
        </p:spPr>
        <p:style>
          <a:lnRef idx="2">
            <a:schemeClr val="accent2"/>
          </a:lnRef>
          <a:fillRef idx="1">
            <a:schemeClr val="lt1"/>
          </a:fillRef>
          <a:effectRef idx="0">
            <a:schemeClr val="accent2"/>
          </a:effectRef>
          <a:fontRef idx="none"/>
        </p:style>
        <p:txBody>
          <a:bodyPr vert="horz" lIns="91440" tIns="45720" rIns="91440" bIns="45720" rtlCol="0" anchor="ctr">
            <a:noAutofit/>
          </a:bodyPr>
          <a:lstStyle/>
          <a:p>
            <a:endParaRPr lang="en-US" dirty="0"/>
          </a:p>
        </p:txBody>
      </p:sp>
      <p:sp>
        <p:nvSpPr>
          <p:cNvPr id="1029" name="Text Placeholder 2"/>
          <p:cNvSpPr>
            <a:spLocks noGrp="1"/>
          </p:cNvSpPr>
          <p:nvPr userDrawn="1">
            <p:ph type="body" idx="1"/>
          </p:nvPr>
        </p:nvSpPr>
        <p:spPr bwMode="auto">
          <a:xfrm>
            <a:off x="457200" y="12954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p:cNvSpPr>
            <a:spLocks noGrp="1"/>
          </p:cNvSpPr>
          <p:nvPr userDrawn="1">
            <p:ph type="sldNum" sz="quarter" idx="4"/>
          </p:nvPr>
        </p:nvSpPr>
        <p:spPr>
          <a:xfrm>
            <a:off x="6985000" y="6592888"/>
            <a:ext cx="2133600" cy="239712"/>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defRPr>
            </a:lvl1pPr>
          </a:lstStyle>
          <a:p>
            <a:pPr>
              <a:defRPr/>
            </a:pPr>
            <a:fld id="{D78F105A-8BF0-479D-8D7B-31A2E723C434}" type="slidenum">
              <a:rPr lang="en-US"/>
              <a:pPr>
                <a:defRPr/>
              </a:pPr>
              <a:t>‹#›</a:t>
            </a:fld>
            <a:endParaRPr lang="en-US" dirty="0"/>
          </a:p>
        </p:txBody>
      </p:sp>
      <p:cxnSp>
        <p:nvCxnSpPr>
          <p:cNvPr id="1030" name="Straight Connector 9"/>
          <p:cNvCxnSpPr>
            <a:cxnSpLocks noChangeShapeType="1"/>
          </p:cNvCxnSpPr>
          <p:nvPr userDrawn="1"/>
        </p:nvCxnSpPr>
        <p:spPr bwMode="auto">
          <a:xfrm>
            <a:off x="228600" y="6400800"/>
            <a:ext cx="8686800" cy="1588"/>
          </a:xfrm>
          <a:prstGeom prst="line">
            <a:avLst/>
          </a:prstGeom>
          <a:noFill/>
          <a:ln w="9525" algn="ctr">
            <a:solidFill>
              <a:schemeClr val="bg1">
                <a:lumMod val="50000"/>
              </a:schemeClr>
            </a:solidFill>
            <a:round/>
            <a:headEnd/>
            <a:tailEnd/>
          </a:ln>
          <a:extLst>
            <a:ext uri="{909E8E84-426E-40DD-AFC4-6F175D3DCCD1}">
              <a14:hiddenFill xmlns:a14="http://schemas.microsoft.com/office/drawing/2010/main">
                <a:noFill/>
              </a14:hiddenFill>
            </a:ext>
          </a:extLst>
        </p:spPr>
      </p:cxnSp>
      <p:cxnSp>
        <p:nvCxnSpPr>
          <p:cNvPr id="1031" name="Straight Connector 13"/>
          <p:cNvCxnSpPr>
            <a:cxnSpLocks noChangeShapeType="1"/>
          </p:cNvCxnSpPr>
          <p:nvPr userDrawn="1"/>
        </p:nvCxnSpPr>
        <p:spPr bwMode="auto">
          <a:xfrm>
            <a:off x="228600" y="6324600"/>
            <a:ext cx="8686800" cy="1588"/>
          </a:xfrm>
          <a:prstGeom prst="line">
            <a:avLst/>
          </a:prstGeom>
          <a:noFill/>
          <a:ln w="9525" algn="ctr">
            <a:solidFill>
              <a:schemeClr val="bg1">
                <a:lumMod val="75000"/>
              </a:schemeClr>
            </a:solidFill>
            <a:round/>
            <a:headEnd/>
            <a:tailEnd/>
          </a:ln>
          <a:extLst>
            <a:ext uri="{909E8E84-426E-40DD-AFC4-6F175D3DCCD1}">
              <a14:hiddenFill xmlns:a14="http://schemas.microsoft.com/office/drawing/2010/main">
                <a:noFill/>
              </a14:hiddenFill>
            </a:ext>
          </a:extLst>
        </p:spPr>
      </p:cxnSp>
      <p:pic>
        <p:nvPicPr>
          <p:cNvPr id="12" name="Picture 11" descr="Mistral logo.jpg"/>
          <p:cNvPicPr>
            <a:picLocks noChangeAspect="1"/>
          </p:cNvPicPr>
          <p:nvPr userDrawn="1"/>
        </p:nvPicPr>
        <p:blipFill rotWithShape="1">
          <a:blip r:embed="rId16"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17">
                    <a14:imgEffect>
                      <a14:brightnessContrast bright="57000" contrast="16000"/>
                    </a14:imgEffect>
                  </a14:imgLayer>
                </a14:imgProps>
              </a:ext>
            </a:extLst>
          </a:blip>
          <a:srcRect l="3359" t="13697" r="1188" b="1"/>
          <a:stretch/>
        </p:blipFill>
        <p:spPr>
          <a:xfrm>
            <a:off x="7391400" y="381000"/>
            <a:ext cx="1600200" cy="460563"/>
          </a:xfrm>
          <a:prstGeom prst="rect">
            <a:avLst/>
          </a:prstGeom>
          <a:effectLst>
            <a:glow rad="228600">
              <a:schemeClr val="bg1">
                <a:alpha val="70000"/>
              </a:schemeClr>
            </a:glow>
          </a:effectLst>
        </p:spPr>
      </p:pic>
    </p:spTree>
    <p:extLst>
      <p:ext uri="{BB962C8B-B14F-4D97-AF65-F5344CB8AC3E}">
        <p14:creationId xmlns:p14="http://schemas.microsoft.com/office/powerpoint/2010/main" val="3065419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cs typeface="Times New Roman" pitchFamily="18" charset="0"/>
        </a:defRPr>
      </a:lvl2pPr>
      <a:lvl3pPr algn="l" rtl="0" eaLnBrk="0" fontAlgn="base" hangingPunct="0">
        <a:spcBef>
          <a:spcPct val="0"/>
        </a:spcBef>
        <a:spcAft>
          <a:spcPct val="0"/>
        </a:spcAft>
        <a:defRPr sz="3600">
          <a:solidFill>
            <a:schemeClr val="tx1"/>
          </a:solidFill>
          <a:latin typeface="Calibri" pitchFamily="34" charset="0"/>
          <a:cs typeface="Times New Roman" pitchFamily="18" charset="0"/>
        </a:defRPr>
      </a:lvl3pPr>
      <a:lvl4pPr algn="l" rtl="0" eaLnBrk="0" fontAlgn="base" hangingPunct="0">
        <a:spcBef>
          <a:spcPct val="0"/>
        </a:spcBef>
        <a:spcAft>
          <a:spcPct val="0"/>
        </a:spcAft>
        <a:defRPr sz="3600">
          <a:solidFill>
            <a:schemeClr val="tx1"/>
          </a:solidFill>
          <a:latin typeface="Calibri" pitchFamily="34" charset="0"/>
          <a:cs typeface="Times New Roman" pitchFamily="18" charset="0"/>
        </a:defRPr>
      </a:lvl4pPr>
      <a:lvl5pPr algn="l" rtl="0" eaLnBrk="0" fontAlgn="base" hangingPunct="0">
        <a:spcBef>
          <a:spcPct val="0"/>
        </a:spcBef>
        <a:spcAft>
          <a:spcPct val="0"/>
        </a:spcAft>
        <a:defRPr sz="3600">
          <a:solidFill>
            <a:schemeClr val="tx1"/>
          </a:solidFill>
          <a:latin typeface="Calibri" pitchFamily="34" charset="0"/>
          <a:cs typeface="Times New Roman" pitchFamily="18" charset="0"/>
        </a:defRPr>
      </a:lvl5pPr>
      <a:lvl6pPr marL="457200" algn="ctr" rtl="0" fontAlgn="base">
        <a:spcBef>
          <a:spcPct val="0"/>
        </a:spcBef>
        <a:spcAft>
          <a:spcPct val="0"/>
        </a:spcAft>
        <a:defRPr sz="3600">
          <a:solidFill>
            <a:schemeClr val="accent1"/>
          </a:solidFill>
          <a:latin typeface="Calibri" pitchFamily="34" charset="0"/>
          <a:cs typeface="Times New Roman" pitchFamily="18" charset="0"/>
        </a:defRPr>
      </a:lvl6pPr>
      <a:lvl7pPr marL="914400" algn="ctr" rtl="0" fontAlgn="base">
        <a:spcBef>
          <a:spcPct val="0"/>
        </a:spcBef>
        <a:spcAft>
          <a:spcPct val="0"/>
        </a:spcAft>
        <a:defRPr sz="3600">
          <a:solidFill>
            <a:schemeClr val="accent1"/>
          </a:solidFill>
          <a:latin typeface="Calibri" pitchFamily="34" charset="0"/>
          <a:cs typeface="Times New Roman" pitchFamily="18" charset="0"/>
        </a:defRPr>
      </a:lvl7pPr>
      <a:lvl8pPr marL="1371600" algn="ctr" rtl="0" fontAlgn="base">
        <a:spcBef>
          <a:spcPct val="0"/>
        </a:spcBef>
        <a:spcAft>
          <a:spcPct val="0"/>
        </a:spcAft>
        <a:defRPr sz="3600">
          <a:solidFill>
            <a:schemeClr val="accent1"/>
          </a:solidFill>
          <a:latin typeface="Calibri" pitchFamily="34" charset="0"/>
          <a:cs typeface="Times New Roman" pitchFamily="18" charset="0"/>
        </a:defRPr>
      </a:lvl8pPr>
      <a:lvl9pPr marL="1828800" algn="ctr" rtl="0" fontAlgn="base">
        <a:spcBef>
          <a:spcPct val="0"/>
        </a:spcBef>
        <a:spcAft>
          <a:spcPct val="0"/>
        </a:spcAft>
        <a:defRPr sz="3600">
          <a:solidFill>
            <a:schemeClr val="accent1"/>
          </a:solidFill>
          <a:latin typeface="Calibri" pitchFamily="34" charset="0"/>
          <a:cs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200">
          <a:solidFill>
            <a:schemeClr val="tx1"/>
          </a:solidFill>
          <a:latin typeface="+mn-lt"/>
        </a:defRPr>
      </a:lvl2pPr>
      <a:lvl3pPr marL="1143000" indent="-228600" algn="l" rtl="0" eaLnBrk="0" fontAlgn="base" hangingPunct="0">
        <a:spcBef>
          <a:spcPct val="20000"/>
        </a:spcBef>
        <a:spcAft>
          <a:spcPct val="0"/>
        </a:spcAft>
        <a:buFont typeface="Arial" charset="0"/>
        <a:buChar char="•"/>
        <a:defRPr sz="20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1600">
          <a:solidFill>
            <a:schemeClr val="tx1"/>
          </a:solidFill>
          <a:latin typeface="+mn-lt"/>
        </a:defRPr>
      </a:lvl5pPr>
      <a:lvl6pPr marL="2514600" indent="-228600" algn="l" rtl="0" fontAlgn="base">
        <a:spcBef>
          <a:spcPct val="20000"/>
        </a:spcBef>
        <a:spcAft>
          <a:spcPct val="0"/>
        </a:spcAft>
        <a:buFont typeface="Arial" charset="0"/>
        <a:buChar char="»"/>
        <a:defRPr sz="1600">
          <a:solidFill>
            <a:schemeClr val="tx1"/>
          </a:solidFill>
          <a:latin typeface="+mn-lt"/>
        </a:defRPr>
      </a:lvl6pPr>
      <a:lvl7pPr marL="2971800" indent="-228600" algn="l" rtl="0" fontAlgn="base">
        <a:spcBef>
          <a:spcPct val="20000"/>
        </a:spcBef>
        <a:spcAft>
          <a:spcPct val="0"/>
        </a:spcAft>
        <a:buFont typeface="Arial" charset="0"/>
        <a:buChar char="»"/>
        <a:defRPr sz="1600">
          <a:solidFill>
            <a:schemeClr val="tx1"/>
          </a:solidFill>
          <a:latin typeface="+mn-lt"/>
        </a:defRPr>
      </a:lvl7pPr>
      <a:lvl8pPr marL="3429000" indent="-228600" algn="l" rtl="0" fontAlgn="base">
        <a:spcBef>
          <a:spcPct val="20000"/>
        </a:spcBef>
        <a:spcAft>
          <a:spcPct val="0"/>
        </a:spcAft>
        <a:buFont typeface="Arial" charset="0"/>
        <a:buChar char="»"/>
        <a:defRPr sz="1600">
          <a:solidFill>
            <a:schemeClr val="tx1"/>
          </a:solidFill>
          <a:latin typeface="+mn-lt"/>
        </a:defRPr>
      </a:lvl8pPr>
      <a:lvl9pPr marL="3886200" indent="-228600" algn="l" rtl="0" fontAlgn="base">
        <a:spcBef>
          <a:spcPct val="20000"/>
        </a:spcBef>
        <a:spcAft>
          <a:spcPct val="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C:\Users\archana.ram\Desktop\Mistral Of Milan - Products\Training\silver-313347_960_720.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9B0A8C-2140-413A-B606-BF5AC9F38704}" type="datetimeFigureOut">
              <a:rPr lang="en-US" smtClean="0"/>
              <a:t>5/31/2016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641A4-4ACF-43D4-9650-16B2AC914D91}" type="slidenum">
              <a:rPr lang="en-US" smtClean="0"/>
              <a:t>‹#›</a:t>
            </a:fld>
            <a:endParaRPr lang="en-US"/>
          </a:p>
        </p:txBody>
      </p:sp>
    </p:spTree>
    <p:extLst>
      <p:ext uri="{BB962C8B-B14F-4D97-AF65-F5344CB8AC3E}">
        <p14:creationId xmlns:p14="http://schemas.microsoft.com/office/powerpoint/2010/main" val="1994985475"/>
      </p:ext>
    </p:extLst>
  </p:cSld>
  <p:clrMap bg1="lt1" tx1="dk1" bg2="lt2" tx2="dk2" accent1="accent1" accent2="accent2" accent3="accent3" accent4="accent4" accent5="accent5" accent6="accent6" hlink="hlink" folHlink="folHlink"/>
  <p:sldLayoutIdLst>
    <p:sldLayoutId id="2147483675" r:id="rId1"/>
    <p:sldLayoutId id="2147483679" r:id="rId2"/>
    <p:sldLayoutId id="2147483680"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2.wdp"/><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jpeg"/><Relationship Id="rId5" Type="http://schemas.microsoft.com/office/2007/relationships/hdphoto" Target="../media/hdphoto9.wdp"/><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jpe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13.wdp"/><Relationship Id="rId4" Type="http://schemas.openxmlformats.org/officeDocument/2006/relationships/image" Target="../media/image33.png"/><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png"/><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2.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jpeg"/><Relationship Id="rId1" Type="http://schemas.openxmlformats.org/officeDocument/2006/relationships/slideLayout" Target="../slideLayouts/slideLayout2.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0.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jpeg"/><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8" Type="http://schemas.openxmlformats.org/officeDocument/2006/relationships/image" Target="../media/image45.jpeg"/><Relationship Id="rId3" Type="http://schemas.microsoft.com/office/2007/relationships/hdphoto" Target="../media/hdphoto2.wdp"/><Relationship Id="rId7"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3.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9.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1.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jpeg"/><Relationship Id="rId4" Type="http://schemas.microsoft.com/office/2007/relationships/hdphoto" Target="../media/hdphoto17.wdp"/></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jpeg"/><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9.jpeg"/><Relationship Id="rId1" Type="http://schemas.openxmlformats.org/officeDocument/2006/relationships/slideLayout" Target="../slideLayouts/slideLayout6.xml"/><Relationship Id="rId5" Type="http://schemas.openxmlformats.org/officeDocument/2006/relationships/image" Target="../media/image60.jpe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jpeg"/><Relationship Id="rId4" Type="http://schemas.microsoft.com/office/2007/relationships/hdphoto" Target="../media/hdphoto18.wdp"/></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482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rchana.ram\Desktop\Picture6.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0000" contrast="16000"/>
                    </a14:imgEffect>
                  </a14:imgLayer>
                </a14:imgProps>
              </a:ext>
              <a:ext uri="{28A0092B-C50C-407E-A947-70E740481C1C}">
                <a14:useLocalDpi xmlns:a14="http://schemas.microsoft.com/office/drawing/2010/main" val="0"/>
              </a:ext>
            </a:extLst>
          </a:blip>
          <a:srcRect r="11379"/>
          <a:stretch/>
        </p:blipFill>
        <p:spPr bwMode="auto">
          <a:xfrm>
            <a:off x="1006372" y="0"/>
            <a:ext cx="8137627" cy="68869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istral logo.jpg"/>
          <p:cNvPicPr>
            <a:picLocks noChangeAspect="1"/>
          </p:cNvPicPr>
          <p:nvPr/>
        </p:nvPicPr>
        <p:blipFill rotWithShape="1">
          <a:blip r:embed="rId4"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brightnessContrast bright="57000" contrast="16000"/>
                    </a14:imgEffect>
                  </a14:imgLayer>
                </a14:imgProps>
              </a:ext>
            </a:extLst>
          </a:blip>
          <a:srcRect l="3359" t="13697" r="58872" b="28441"/>
          <a:stretch/>
        </p:blipFill>
        <p:spPr>
          <a:xfrm>
            <a:off x="304800" y="5791200"/>
            <a:ext cx="1242718" cy="606053"/>
          </a:xfrm>
          <a:prstGeom prst="rect">
            <a:avLst/>
          </a:prstGeom>
        </p:spPr>
      </p:pic>
      <p:pic>
        <p:nvPicPr>
          <p:cNvPr id="7" name="Picture 6" descr="Mistral logo.jpg"/>
          <p:cNvPicPr>
            <a:picLocks noChangeAspect="1"/>
          </p:cNvPicPr>
          <p:nvPr/>
        </p:nvPicPr>
        <p:blipFill rotWithShape="1">
          <a:blip r:embed="rId4"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57000" contrast="16000"/>
                    </a14:imgEffect>
                  </a14:imgLayer>
                </a14:imgProps>
              </a:ext>
            </a:extLst>
          </a:blip>
          <a:srcRect l="3359" t="13697" r="58872" b="28441"/>
          <a:stretch/>
        </p:blipFill>
        <p:spPr>
          <a:xfrm>
            <a:off x="293041" y="5791200"/>
            <a:ext cx="1242718" cy="606053"/>
          </a:xfrm>
          <a:prstGeom prst="rect">
            <a:avLst/>
          </a:prstGeom>
        </p:spPr>
      </p:pic>
      <p:pic>
        <p:nvPicPr>
          <p:cNvPr id="6" name="Picture 2" descr="C:\Users\archana.ram\Desktop\Picture6.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0000" contrast="16000"/>
                    </a14:imgEffect>
                  </a14:imgLayer>
                </a14:imgProps>
              </a:ext>
              <a:ext uri="{28A0092B-C50C-407E-A947-70E740481C1C}">
                <a14:useLocalDpi xmlns:a14="http://schemas.microsoft.com/office/drawing/2010/main" val="0"/>
              </a:ext>
            </a:extLst>
          </a:blip>
          <a:srcRect r="89269"/>
          <a:stretch/>
        </p:blipFill>
        <p:spPr bwMode="auto">
          <a:xfrm>
            <a:off x="0" y="6568"/>
            <a:ext cx="2133600" cy="68869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76200"/>
            <a:ext cx="6019800" cy="6740307"/>
          </a:xfrm>
          <a:prstGeom prst="rect">
            <a:avLst/>
          </a:prstGeom>
          <a:solidFill>
            <a:srgbClr val="FF0000">
              <a:alpha val="54000"/>
            </a:srgbClr>
          </a:solidFill>
        </p:spPr>
        <p:txBody>
          <a:bodyPr wrap="square">
            <a:spAutoFit/>
          </a:bodyPr>
          <a:lstStyle/>
          <a:p>
            <a:pPr>
              <a:lnSpc>
                <a:spcPct val="50000"/>
              </a:lnSpc>
            </a:pPr>
            <a:endParaRPr lang="en-US" sz="6600" dirty="0" smtClean="0">
              <a:solidFill>
                <a:schemeClr val="bg1"/>
              </a:solidFill>
              <a:latin typeface="Edwardian Script ITC" panose="030303020407070D0804" pitchFamily="66" charset="0"/>
            </a:endParaRPr>
          </a:p>
          <a:p>
            <a:pPr>
              <a:lnSpc>
                <a:spcPct val="50000"/>
              </a:lnSpc>
            </a:pPr>
            <a:r>
              <a:rPr lang="en-US" sz="6600" dirty="0" smtClean="0">
                <a:solidFill>
                  <a:schemeClr val="bg1"/>
                </a:solidFill>
                <a:latin typeface="Edwardian Script ITC" panose="030303020407070D0804" pitchFamily="66" charset="0"/>
              </a:rPr>
              <a:t>Flawless </a:t>
            </a:r>
            <a:r>
              <a:rPr lang="en-US" sz="6600" dirty="0">
                <a:solidFill>
                  <a:schemeClr val="bg1"/>
                </a:solidFill>
                <a:latin typeface="Edwardian Script ITC" panose="030303020407070D0804" pitchFamily="66" charset="0"/>
              </a:rPr>
              <a:t>beauty </a:t>
            </a:r>
            <a:r>
              <a:rPr lang="en-US" sz="6600" dirty="0" smtClean="0">
                <a:solidFill>
                  <a:schemeClr val="bg1"/>
                </a:solidFill>
                <a:latin typeface="Edwardian Script ITC" panose="030303020407070D0804" pitchFamily="66" charset="0"/>
              </a:rPr>
              <a:t>demands </a:t>
            </a:r>
            <a:r>
              <a:rPr lang="en-US" sz="6600" dirty="0">
                <a:solidFill>
                  <a:schemeClr val="bg1"/>
                </a:solidFill>
                <a:latin typeface="Edwardian Script ITC" panose="030303020407070D0804" pitchFamily="66" charset="0"/>
              </a:rPr>
              <a:t>a little </a:t>
            </a:r>
            <a:r>
              <a:rPr lang="en-US" sz="6600" dirty="0" smtClean="0">
                <a:solidFill>
                  <a:schemeClr val="bg1"/>
                </a:solidFill>
                <a:latin typeface="Edwardian Script ITC" panose="030303020407070D0804" pitchFamily="66" charset="0"/>
              </a:rPr>
              <a:t>mystery </a:t>
            </a:r>
            <a:r>
              <a:rPr lang="en-US" sz="6600" dirty="0">
                <a:solidFill>
                  <a:schemeClr val="bg1"/>
                </a:solidFill>
                <a:latin typeface="Edwardian Script ITC" panose="030303020407070D0804" pitchFamily="66" charset="0"/>
              </a:rPr>
              <a:t>each day!</a:t>
            </a:r>
          </a:p>
          <a:p>
            <a:pPr>
              <a:lnSpc>
                <a:spcPct val="150000"/>
              </a:lnSpc>
            </a:pPr>
            <a:endParaRPr lang="en-US" b="1" dirty="0">
              <a:solidFill>
                <a:schemeClr val="bg1"/>
              </a:solidFill>
            </a:endParaRPr>
          </a:p>
          <a:p>
            <a:r>
              <a:rPr lang="en-US" b="1" dirty="0">
                <a:solidFill>
                  <a:schemeClr val="bg1"/>
                </a:solidFill>
              </a:rPr>
              <a:t>Holds a mystery in her eyes and a secret in her heart. </a:t>
            </a:r>
          </a:p>
          <a:p>
            <a:endParaRPr lang="en-US" b="1" dirty="0">
              <a:solidFill>
                <a:schemeClr val="bg1"/>
              </a:solidFill>
            </a:endParaRPr>
          </a:p>
          <a:p>
            <a:r>
              <a:rPr lang="en-US" b="1" dirty="0">
                <a:solidFill>
                  <a:schemeClr val="bg1"/>
                </a:solidFill>
              </a:rPr>
              <a:t>She is the queen of her world. </a:t>
            </a:r>
          </a:p>
          <a:p>
            <a:endParaRPr lang="en-US" b="1" dirty="0">
              <a:solidFill>
                <a:schemeClr val="bg1"/>
              </a:solidFill>
            </a:endParaRPr>
          </a:p>
          <a:p>
            <a:r>
              <a:rPr lang="en-US" b="1" dirty="0">
                <a:solidFill>
                  <a:schemeClr val="bg1"/>
                </a:solidFill>
              </a:rPr>
              <a:t>She is fierce. </a:t>
            </a:r>
          </a:p>
          <a:p>
            <a:endParaRPr lang="en-US" b="1" dirty="0">
              <a:solidFill>
                <a:schemeClr val="bg1"/>
              </a:solidFill>
            </a:endParaRPr>
          </a:p>
          <a:p>
            <a:r>
              <a:rPr lang="en-US" b="1" dirty="0">
                <a:solidFill>
                  <a:schemeClr val="bg1"/>
                </a:solidFill>
              </a:rPr>
              <a:t>She is strong. </a:t>
            </a:r>
          </a:p>
          <a:p>
            <a:endParaRPr lang="en-US" b="1" dirty="0">
              <a:solidFill>
                <a:schemeClr val="bg1"/>
              </a:solidFill>
            </a:endParaRPr>
          </a:p>
          <a:p>
            <a:r>
              <a:rPr lang="en-US" b="1" dirty="0">
                <a:solidFill>
                  <a:schemeClr val="bg1"/>
                </a:solidFill>
              </a:rPr>
              <a:t>She is mistral, the wind of change that cuts through the clouds </a:t>
            </a:r>
          </a:p>
          <a:p>
            <a:r>
              <a:rPr lang="en-US" b="1" dirty="0">
                <a:solidFill>
                  <a:schemeClr val="bg1"/>
                </a:solidFill>
              </a:rPr>
              <a:t>and brings freshness all around. </a:t>
            </a:r>
          </a:p>
          <a:p>
            <a:endParaRPr lang="en-US" b="1" dirty="0">
              <a:solidFill>
                <a:schemeClr val="bg1"/>
              </a:solidFill>
            </a:endParaRPr>
          </a:p>
          <a:p>
            <a:r>
              <a:rPr lang="en-US" b="1" dirty="0">
                <a:solidFill>
                  <a:schemeClr val="bg1"/>
                </a:solidFill>
              </a:rPr>
              <a:t>She questions, she answers, she leads. </a:t>
            </a:r>
          </a:p>
          <a:p>
            <a:endParaRPr lang="en-US" b="1" dirty="0">
              <a:solidFill>
                <a:schemeClr val="bg1"/>
              </a:solidFill>
            </a:endParaRPr>
          </a:p>
          <a:p>
            <a:r>
              <a:rPr lang="en-US" b="1" dirty="0">
                <a:solidFill>
                  <a:schemeClr val="bg1"/>
                </a:solidFill>
              </a:rPr>
              <a:t>She has many faces, many hues, many moods but the fire in her burns with the same intensity throughout. </a:t>
            </a:r>
          </a:p>
          <a:p>
            <a:endParaRPr lang="en-US" b="1" dirty="0" smtClean="0">
              <a:solidFill>
                <a:schemeClr val="bg1"/>
              </a:solidFill>
            </a:endParaRPr>
          </a:p>
        </p:txBody>
      </p:sp>
    </p:spTree>
    <p:extLst>
      <p:ext uri="{BB962C8B-B14F-4D97-AF65-F5344CB8AC3E}">
        <p14:creationId xmlns:p14="http://schemas.microsoft.com/office/powerpoint/2010/main" val="1830743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73997CC-4B00-4089-8E17-D67AF0133637}" type="slidenum">
              <a:rPr lang="en-US" smtClean="0"/>
              <a:pPr>
                <a:defRPr/>
              </a:pPr>
              <a:t>11</a:t>
            </a:fld>
            <a:endParaRPr lang="en-US" dirty="0"/>
          </a:p>
        </p:txBody>
      </p:sp>
      <p:sp>
        <p:nvSpPr>
          <p:cNvPr id="3" name="Title 2"/>
          <p:cNvSpPr>
            <a:spLocks noGrp="1"/>
          </p:cNvSpPr>
          <p:nvPr>
            <p:ph type="ctrTitle"/>
          </p:nvPr>
        </p:nvSpPr>
        <p:spPr>
          <a:xfrm>
            <a:off x="685800" y="304800"/>
            <a:ext cx="7772400" cy="384175"/>
          </a:xfrm>
        </p:spPr>
        <p:txBody>
          <a:bodyPr/>
          <a:lstStyle/>
          <a:p>
            <a:r>
              <a:rPr lang="en-US" dirty="0"/>
              <a:t>Vestige Presents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371599"/>
            <a:ext cx="5486400" cy="5648359"/>
          </a:xfrm>
          <a:prstGeom prst="rect">
            <a:avLst/>
          </a:prstGeom>
        </p:spPr>
      </p:pic>
    </p:spTree>
    <p:extLst>
      <p:ext uri="{BB962C8B-B14F-4D97-AF65-F5344CB8AC3E}">
        <p14:creationId xmlns:p14="http://schemas.microsoft.com/office/powerpoint/2010/main" val="20960608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rchana.ram\Desktop\Picture7.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rcRect/>
          <a:stretch>
            <a:fillRect/>
          </a:stretch>
        </p:blipFill>
        <p:spPr bwMode="auto">
          <a:xfrm>
            <a:off x="-57150" y="-26988"/>
            <a:ext cx="9259888" cy="691356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0" y="4191000"/>
            <a:ext cx="1828800" cy="1700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Users\archana.ram\Desktop\Mistral Of Milan - Products\references\64b7f19c30a170edcbc4c3066f2cb74a.jpg"/>
          <p:cNvPicPr>
            <a:picLocks noChangeAspect="1" noChangeArrowheads="1"/>
          </p:cNvPicPr>
          <p:nvPr/>
        </p:nvPicPr>
        <p:blipFill rotWithShape="1">
          <a:blip r:embed="rId4">
            <a:clrChange>
              <a:clrFrom>
                <a:srgbClr val="F4FEFD"/>
              </a:clrFrom>
              <a:clrTo>
                <a:srgbClr val="F4FEFD">
                  <a:alpha val="0"/>
                </a:srgbClr>
              </a:clrTo>
            </a:clrChange>
            <a:extLst>
              <a:ext uri="{BEBA8EAE-BF5A-486C-A8C5-ECC9F3942E4B}">
                <a14:imgProps xmlns:a14="http://schemas.microsoft.com/office/drawing/2010/main">
                  <a14:imgLayer r:embed="rId5">
                    <a14:imgEffect>
                      <a14:sharpenSoften amount="25000"/>
                    </a14:imgEffect>
                    <a14:imgEffect>
                      <a14:brightnessContrast bright="2000" contrast="-4000"/>
                    </a14:imgEffect>
                  </a14:imgLayer>
                </a14:imgProps>
              </a:ext>
              <a:ext uri="{28A0092B-C50C-407E-A947-70E740481C1C}">
                <a14:useLocalDpi xmlns:a14="http://schemas.microsoft.com/office/drawing/2010/main" val="0"/>
              </a:ext>
            </a:extLst>
          </a:blip>
          <a:srcRect t="5537" r="67948" b="85255"/>
          <a:stretch/>
        </p:blipFill>
        <p:spPr bwMode="auto">
          <a:xfrm>
            <a:off x="152400" y="4319753"/>
            <a:ext cx="1564889" cy="15476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7527" y="3352800"/>
            <a:ext cx="2133918" cy="1015663"/>
          </a:xfrm>
          <a:prstGeom prst="rect">
            <a:avLst/>
          </a:prstGeom>
        </p:spPr>
        <p:txBody>
          <a:bodyPr wrap="none">
            <a:spAutoFit/>
          </a:bodyPr>
          <a:lstStyle/>
          <a:p>
            <a:pPr algn="ctr"/>
            <a:r>
              <a:rPr lang="en-US" sz="6000" b="1" dirty="0">
                <a:latin typeface="Baskerville Old Face" panose="02020602080505020303" pitchFamily="18" charset="0"/>
              </a:rPr>
              <a:t>FACE</a:t>
            </a:r>
          </a:p>
        </p:txBody>
      </p:sp>
      <p:pic>
        <p:nvPicPr>
          <p:cNvPr id="8" name="Picture 7" descr="Mistral logo.jpg"/>
          <p:cNvPicPr>
            <a:picLocks noChangeAspect="1"/>
          </p:cNvPicPr>
          <p:nvPr/>
        </p:nvPicPr>
        <p:blipFill rotWithShape="1">
          <a:blip r:embed="rId6"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7">
                    <a14:imgEffect>
                      <a14:brightnessContrast bright="57000" contrast="16000"/>
                    </a14:imgEffect>
                  </a14:imgLayer>
                </a14:imgProps>
              </a:ext>
            </a:extLst>
          </a:blip>
          <a:srcRect l="3359" t="13697" r="58872" b="28441"/>
          <a:stretch/>
        </p:blipFill>
        <p:spPr>
          <a:xfrm>
            <a:off x="293041" y="5791200"/>
            <a:ext cx="1242718" cy="606053"/>
          </a:xfrm>
          <a:prstGeom prst="rect">
            <a:avLst/>
          </a:prstGeom>
        </p:spPr>
      </p:pic>
    </p:spTree>
    <p:extLst>
      <p:ext uri="{BB962C8B-B14F-4D97-AF65-F5344CB8AC3E}">
        <p14:creationId xmlns:p14="http://schemas.microsoft.com/office/powerpoint/2010/main" val="26168208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rchana.ram\Desktop\ARC\Mistral Of Milan - Products\references\Ref photo\Glamour\beautiful-girl-dress-fashion-photo-wallpaper-1680x1050.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5000"/>
                    </a14:imgEffect>
                  </a14:imgLayer>
                </a14:imgProps>
              </a:ext>
              <a:ext uri="{28A0092B-C50C-407E-A947-70E740481C1C}">
                <a14:useLocalDpi xmlns:a14="http://schemas.microsoft.com/office/drawing/2010/main" val="0"/>
              </a:ext>
            </a:extLst>
          </a:blip>
          <a:srcRect r="1666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2">
              <a:alpha val="40000"/>
            </a:schemeClr>
          </a:solidFill>
        </p:spPr>
        <p:txBody>
          <a:bodyPr/>
          <a:lstStyle/>
          <a:p>
            <a:r>
              <a:rPr lang="en-GB" dirty="0"/>
              <a:t>Perfect Blend Liquid Foundation</a:t>
            </a:r>
            <a:endParaRPr lang="en-US" dirty="0"/>
          </a:p>
        </p:txBody>
      </p:sp>
      <p:sp>
        <p:nvSpPr>
          <p:cNvPr id="3" name="Content Placeholder 2"/>
          <p:cNvSpPr>
            <a:spLocks noGrp="1"/>
          </p:cNvSpPr>
          <p:nvPr>
            <p:ph idx="1"/>
          </p:nvPr>
        </p:nvSpPr>
        <p:spPr>
          <a:xfrm>
            <a:off x="457200" y="1295400"/>
            <a:ext cx="4114800" cy="4876800"/>
          </a:xfrm>
          <a:solidFill>
            <a:schemeClr val="accent2">
              <a:alpha val="40000"/>
            </a:schemeClr>
          </a:solidFill>
        </p:spPr>
        <p:txBody>
          <a:bodyPr>
            <a:noAutofit/>
          </a:bodyPr>
          <a:lstStyle/>
          <a:p>
            <a:r>
              <a:rPr lang="en-US" sz="1600" dirty="0"/>
              <a:t>Looks natural on skin. Gives a super coverage and a translucent matte finish. It is light and velvety to touch, it minimizes flaws and pores, without clogging them. </a:t>
            </a:r>
          </a:p>
          <a:p>
            <a:endParaRPr lang="en-US" sz="1600" dirty="0"/>
          </a:p>
          <a:p>
            <a:r>
              <a:rPr lang="en-US" sz="1600" dirty="0"/>
              <a:t>Easy to apply, it dries quickly and is not greasy or sticky! </a:t>
            </a:r>
          </a:p>
          <a:p>
            <a:endParaRPr lang="en-US" sz="1600" dirty="0"/>
          </a:p>
          <a:p>
            <a:r>
              <a:rPr lang="en-US" sz="1600" dirty="0"/>
              <a:t>With Advanced Luminous Technology which deeply moistures the skin giving to the skin a radiant color and a silky glow. </a:t>
            </a:r>
          </a:p>
          <a:p>
            <a:endParaRPr lang="en-US" sz="1600" dirty="0"/>
          </a:p>
          <a:p>
            <a:r>
              <a:rPr lang="en-US" sz="1600" dirty="0"/>
              <a:t>It has UV filters and SPF 30  which protects the skin from UV rays.  </a:t>
            </a:r>
            <a:endParaRPr lang="en-US" sz="1600" dirty="0" smtClean="0"/>
          </a:p>
          <a:p>
            <a:endParaRPr lang="en-US" sz="1600" dirty="0" smtClean="0"/>
          </a:p>
          <a:p>
            <a:r>
              <a:rPr lang="en-US" sz="1600" dirty="0" smtClean="0"/>
              <a:t>Enriched with sweet almond oil, </a:t>
            </a:r>
            <a:r>
              <a:rPr lang="en-US" sz="1600" dirty="0"/>
              <a:t>rich in proteins, carbohydrates, minerals, vitamins A and B</a:t>
            </a:r>
          </a:p>
          <a:p>
            <a:endParaRPr lang="en-US" sz="1600" dirty="0"/>
          </a:p>
        </p:txBody>
      </p:sp>
      <p:pic>
        <p:nvPicPr>
          <p:cNvPr id="7" name="Picture 6" descr="Mistral logo.jpg"/>
          <p:cNvPicPr>
            <a:picLocks noChangeAspect="1"/>
          </p:cNvPicPr>
          <p:nvPr/>
        </p:nvPicPr>
        <p:blipFill rotWithShape="1">
          <a:blip r:embed="rId4"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57000" contrast="16000"/>
                    </a14:imgEffect>
                  </a14:imgLayer>
                </a14:imgProps>
              </a:ext>
            </a:extLst>
          </a:blip>
          <a:srcRect l="3359" t="13697" r="58872" b="28441"/>
          <a:stretch/>
        </p:blipFill>
        <p:spPr>
          <a:xfrm>
            <a:off x="7520282" y="5791200"/>
            <a:ext cx="1242718" cy="606053"/>
          </a:xfrm>
          <a:prstGeom prst="rect">
            <a:avLst/>
          </a:prstGeom>
        </p:spPr>
      </p:pic>
    </p:spTree>
    <p:extLst>
      <p:ext uri="{BB962C8B-B14F-4D97-AF65-F5344CB8AC3E}">
        <p14:creationId xmlns:p14="http://schemas.microsoft.com/office/powerpoint/2010/main" val="3055068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Mistral of Milan </a:t>
            </a:r>
            <a:br>
              <a:rPr lang="en-GB" b="1" dirty="0"/>
            </a:br>
            <a:r>
              <a:rPr lang="en-GB" b="1" dirty="0"/>
              <a:t>Perfect Blend Liquid Foundation</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69373648"/>
              </p:ext>
            </p:extLst>
          </p:nvPr>
        </p:nvGraphicFramePr>
        <p:xfrm>
          <a:off x="457200" y="1905216"/>
          <a:ext cx="8229600" cy="4209704"/>
        </p:xfrm>
        <a:graphic>
          <a:graphicData uri="http://schemas.openxmlformats.org/drawingml/2006/table">
            <a:tbl>
              <a:tblPr firstRow="1" bandRow="1">
                <a:effectLst>
                  <a:outerShdw blurRad="50800" dist="38100" dir="5400000" algn="t" rotWithShape="0">
                    <a:prstClr val="black">
                      <a:alpha val="40000"/>
                    </a:prstClr>
                  </a:outerShdw>
                </a:effectLst>
                <a:tableStyleId>{93296810-A885-4BE3-A3E7-6D5BEEA58F35}</a:tableStyleId>
              </a:tblPr>
              <a:tblGrid>
                <a:gridCol w="1554480">
                  <a:extLst>
                    <a:ext uri="{9D8B030D-6E8A-4147-A177-3AD203B41FA5}">
                      <a16:colId xmlns:a16="http://schemas.microsoft.com/office/drawing/2014/main" xmlns="" val="20000"/>
                    </a:ext>
                  </a:extLst>
                </a:gridCol>
                <a:gridCol w="1264920">
                  <a:extLst>
                    <a:ext uri="{9D8B030D-6E8A-4147-A177-3AD203B41FA5}">
                      <a16:colId xmlns:a16="http://schemas.microsoft.com/office/drawing/2014/main" xmlns="" val="20001"/>
                    </a:ext>
                  </a:extLst>
                </a:gridCol>
                <a:gridCol w="1295400">
                  <a:extLst>
                    <a:ext uri="{9D8B030D-6E8A-4147-A177-3AD203B41FA5}">
                      <a16:colId xmlns:a16="http://schemas.microsoft.com/office/drawing/2014/main" xmlns="" val="20002"/>
                    </a:ext>
                  </a:extLst>
                </a:gridCol>
                <a:gridCol w="1371600">
                  <a:extLst>
                    <a:ext uri="{9D8B030D-6E8A-4147-A177-3AD203B41FA5}">
                      <a16:colId xmlns:a16="http://schemas.microsoft.com/office/drawing/2014/main" xmlns="" val="20003"/>
                    </a:ext>
                  </a:extLst>
                </a:gridCol>
                <a:gridCol w="2743200">
                  <a:extLst>
                    <a:ext uri="{9D8B030D-6E8A-4147-A177-3AD203B41FA5}">
                      <a16:colId xmlns:a16="http://schemas.microsoft.com/office/drawing/2014/main" xmlns="" val="20004"/>
                    </a:ext>
                  </a:extLst>
                </a:gridCol>
              </a:tblGrid>
              <a:tr h="346840">
                <a:tc>
                  <a:txBody>
                    <a:bodyPr/>
                    <a:lstStyle/>
                    <a:p>
                      <a:pPr algn="ctr"/>
                      <a:r>
                        <a:rPr lang="en-US" sz="1800" dirty="0"/>
                        <a:t>Shades</a:t>
                      </a:r>
                      <a:endParaRPr lang="en-US" sz="1800" dirty="0">
                        <a:latin typeface="+mj-lt"/>
                      </a:endParaRPr>
                    </a:p>
                  </a:txBody>
                  <a:tcPr anchor="ctr"/>
                </a:tc>
                <a:tc>
                  <a:txBody>
                    <a:bodyPr/>
                    <a:lstStyle/>
                    <a:p>
                      <a:pPr algn="ctr"/>
                      <a:r>
                        <a:rPr lang="en-US" sz="1800" dirty="0"/>
                        <a:t>MRP</a:t>
                      </a:r>
                      <a:endParaRPr lang="en-US" sz="1800" dirty="0">
                        <a:latin typeface="+mj-lt"/>
                      </a:endParaRPr>
                    </a:p>
                  </a:txBody>
                  <a:tcPr anchor="ctr"/>
                </a:tc>
                <a:tc>
                  <a:txBody>
                    <a:bodyPr/>
                    <a:lstStyle/>
                    <a:p>
                      <a:pPr algn="ctr"/>
                      <a:r>
                        <a:rPr lang="en-US" sz="1800" dirty="0"/>
                        <a:t>DP</a:t>
                      </a:r>
                      <a:endParaRPr lang="en-US" sz="1800" dirty="0">
                        <a:latin typeface="+mj-lt"/>
                      </a:endParaRPr>
                    </a:p>
                  </a:txBody>
                  <a:tcPr anchor="ctr"/>
                </a:tc>
                <a:tc>
                  <a:txBody>
                    <a:bodyPr/>
                    <a:lstStyle/>
                    <a:p>
                      <a:pPr algn="ctr"/>
                      <a:r>
                        <a:rPr lang="en-US" sz="1800" dirty="0">
                          <a:latin typeface="+mn-lt"/>
                        </a:rPr>
                        <a:t>BV</a:t>
                      </a:r>
                      <a:endParaRPr lang="en-US" sz="1800" dirty="0">
                        <a:latin typeface="+mj-lt"/>
                      </a:endParaRPr>
                    </a:p>
                  </a:txBody>
                  <a:tcPr anchor="ctr"/>
                </a:tc>
                <a:tc>
                  <a:txBody>
                    <a:bodyPr/>
                    <a:lstStyle/>
                    <a:p>
                      <a:pPr algn="ctr"/>
                      <a:r>
                        <a:rPr lang="en-US" sz="1800" dirty="0"/>
                        <a:t>Product</a:t>
                      </a:r>
                      <a:endParaRPr lang="en-US" sz="1800" dirty="0">
                        <a:latin typeface="+mj-lt"/>
                      </a:endParaRPr>
                    </a:p>
                  </a:txBody>
                  <a:tcPr anchor="ctr"/>
                </a:tc>
                <a:extLst>
                  <a:ext uri="{0D108BD9-81ED-4DB2-BD59-A6C34878D82A}">
                    <a16:rowId xmlns:a16="http://schemas.microsoft.com/office/drawing/2014/main" xmlns="" val="10000"/>
                  </a:ext>
                </a:extLst>
              </a:tr>
              <a:tr h="953606">
                <a:tc>
                  <a:txBody>
                    <a:bodyPr/>
                    <a:lstStyle/>
                    <a:p>
                      <a:pPr algn="ctr" fontAlgn="ctr"/>
                      <a:r>
                        <a:rPr lang="en-US" sz="1800" u="none" strike="noStrike" dirty="0">
                          <a:effectLst/>
                        </a:rPr>
                        <a:t>Ivory 001</a:t>
                      </a:r>
                      <a:endParaRPr lang="en-US" sz="1800" b="0" i="0" u="none" strike="noStrike" dirty="0">
                        <a:solidFill>
                          <a:srgbClr val="000000"/>
                        </a:solidFill>
                        <a:effectLst/>
                        <a:latin typeface="Calibri"/>
                      </a:endParaRPr>
                    </a:p>
                  </a:txBody>
                  <a:tcPr marL="9158" marR="9158" marT="9158" marB="0" anchor="ctr"/>
                </a:tc>
                <a:tc>
                  <a:txBody>
                    <a:bodyPr/>
                    <a:lstStyle/>
                    <a:p>
                      <a:pPr marL="0" marR="0" algn="ctr">
                        <a:spcBef>
                          <a:spcPts val="0"/>
                        </a:spcBef>
                        <a:spcAft>
                          <a:spcPts val="0"/>
                        </a:spcAft>
                      </a:pPr>
                      <a:r>
                        <a:rPr lang="en-US" sz="1800" dirty="0">
                          <a:effectLst/>
                        </a:rPr>
                        <a:t> 450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385</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231</a:t>
                      </a:r>
                      <a:endParaRPr lang="en-US" sz="1800" dirty="0">
                        <a:effectLst/>
                        <a:latin typeface="+mj-lt"/>
                        <a:ea typeface="Calibri"/>
                        <a:cs typeface="Times New Roman"/>
                      </a:endParaRPr>
                    </a:p>
                  </a:txBody>
                  <a:tcPr marL="68580" marR="68580" marT="0" marB="0" anchor="ctr"/>
                </a:tc>
                <a:tc rowSpan="4">
                  <a:txBody>
                    <a:bodyPr/>
                    <a:lstStyle/>
                    <a:p>
                      <a:pPr algn="ctr">
                        <a:lnSpc>
                          <a:spcPct val="150000"/>
                        </a:lnSpc>
                      </a:pPr>
                      <a:endParaRPr lang="en-US" sz="1800" dirty="0">
                        <a:latin typeface="+mj-lt"/>
                      </a:endParaRPr>
                    </a:p>
                  </a:txBody>
                  <a:tcPr anchor="ctr"/>
                </a:tc>
                <a:extLst>
                  <a:ext uri="{0D108BD9-81ED-4DB2-BD59-A6C34878D82A}">
                    <a16:rowId xmlns:a16="http://schemas.microsoft.com/office/drawing/2014/main" xmlns="" val="10001"/>
                  </a:ext>
                </a:extLst>
              </a:tr>
              <a:tr h="939360">
                <a:tc>
                  <a:txBody>
                    <a:bodyPr/>
                    <a:lstStyle/>
                    <a:p>
                      <a:pPr algn="ctr" fontAlgn="ctr"/>
                      <a:r>
                        <a:rPr lang="en-US" sz="1800" u="none" strike="noStrike" dirty="0">
                          <a:effectLst/>
                        </a:rPr>
                        <a:t>Petal 002</a:t>
                      </a:r>
                      <a:endParaRPr lang="en-US" sz="1800" b="0" i="0" u="none" strike="noStrike" dirty="0">
                        <a:solidFill>
                          <a:srgbClr val="000000"/>
                        </a:solidFill>
                        <a:effectLst/>
                        <a:latin typeface="Calibri"/>
                      </a:endParaRPr>
                    </a:p>
                  </a:txBody>
                  <a:tcPr marL="9158" marR="9158" marT="9158" marB="0" anchor="ctr"/>
                </a:tc>
                <a:tc>
                  <a:txBody>
                    <a:bodyPr/>
                    <a:lstStyle/>
                    <a:p>
                      <a:pPr marL="0" marR="0" algn="ctr">
                        <a:spcBef>
                          <a:spcPts val="0"/>
                        </a:spcBef>
                        <a:spcAft>
                          <a:spcPts val="0"/>
                        </a:spcAft>
                      </a:pPr>
                      <a:r>
                        <a:rPr lang="en-US" sz="1800" dirty="0">
                          <a:effectLst/>
                        </a:rPr>
                        <a:t> 450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385</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231</a:t>
                      </a:r>
                      <a:endParaRPr lang="en-US" sz="1800" dirty="0">
                        <a:effectLst/>
                        <a:latin typeface="+mj-lt"/>
                        <a:ea typeface="Calibri"/>
                        <a:cs typeface="Times New Roman"/>
                      </a:endParaRPr>
                    </a:p>
                  </a:txBody>
                  <a:tcPr marL="68580" marR="68580" marT="0" marB="0" anchor="ctr"/>
                </a:tc>
                <a:tc vMerge="1">
                  <a:txBody>
                    <a:bodyPr/>
                    <a:lstStyle/>
                    <a:p>
                      <a:endParaRPr lang="en-US" sz="1800" dirty="0">
                        <a:latin typeface="+mj-lt"/>
                      </a:endParaRPr>
                    </a:p>
                  </a:txBody>
                  <a:tcPr anchor="ctr"/>
                </a:tc>
                <a:extLst>
                  <a:ext uri="{0D108BD9-81ED-4DB2-BD59-A6C34878D82A}">
                    <a16:rowId xmlns:a16="http://schemas.microsoft.com/office/drawing/2014/main" xmlns="" val="10002"/>
                  </a:ext>
                </a:extLst>
              </a:tr>
              <a:tr h="1011618">
                <a:tc>
                  <a:txBody>
                    <a:bodyPr/>
                    <a:lstStyle/>
                    <a:p>
                      <a:pPr algn="ctr" fontAlgn="ctr"/>
                      <a:r>
                        <a:rPr lang="en-US" sz="1800" u="none" strike="noStrike" dirty="0">
                          <a:effectLst/>
                        </a:rPr>
                        <a:t>Sand 003</a:t>
                      </a:r>
                      <a:endParaRPr lang="en-US" sz="1800" b="0" i="0" u="none" strike="noStrike" dirty="0">
                        <a:solidFill>
                          <a:srgbClr val="000000"/>
                        </a:solidFill>
                        <a:effectLst/>
                        <a:latin typeface="Calibri"/>
                      </a:endParaRPr>
                    </a:p>
                  </a:txBody>
                  <a:tcPr marL="9158" marR="9158" marT="9158" marB="0" anchor="ctr"/>
                </a:tc>
                <a:tc>
                  <a:txBody>
                    <a:bodyPr/>
                    <a:lstStyle/>
                    <a:p>
                      <a:pPr marL="0" marR="0" algn="ctr">
                        <a:spcBef>
                          <a:spcPts val="0"/>
                        </a:spcBef>
                        <a:spcAft>
                          <a:spcPts val="0"/>
                        </a:spcAft>
                      </a:pPr>
                      <a:r>
                        <a:rPr lang="en-US" sz="1800" dirty="0">
                          <a:effectLst/>
                        </a:rPr>
                        <a:t> 450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385</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231</a:t>
                      </a:r>
                      <a:endParaRPr lang="en-US" sz="1800" dirty="0">
                        <a:effectLst/>
                        <a:latin typeface="+mj-lt"/>
                        <a:ea typeface="Calibri"/>
                        <a:cs typeface="Times New Roman"/>
                      </a:endParaRPr>
                    </a:p>
                  </a:txBody>
                  <a:tcPr marL="68580" marR="68580" marT="0" marB="0" anchor="ctr"/>
                </a:tc>
                <a:tc vMerge="1">
                  <a:txBody>
                    <a:bodyPr/>
                    <a:lstStyle/>
                    <a:p>
                      <a:endParaRPr lang="en-US" sz="1800" dirty="0">
                        <a:latin typeface="+mj-lt"/>
                      </a:endParaRPr>
                    </a:p>
                  </a:txBody>
                  <a:tcPr anchor="ctr"/>
                </a:tc>
                <a:extLst>
                  <a:ext uri="{0D108BD9-81ED-4DB2-BD59-A6C34878D82A}">
                    <a16:rowId xmlns:a16="http://schemas.microsoft.com/office/drawing/2014/main" xmlns="" val="10003"/>
                  </a:ext>
                </a:extLst>
              </a:tr>
              <a:tr h="939360">
                <a:tc>
                  <a:txBody>
                    <a:bodyPr/>
                    <a:lstStyle/>
                    <a:p>
                      <a:pPr algn="ctr" fontAlgn="ctr"/>
                      <a:r>
                        <a:rPr lang="en-US" sz="1800" u="none" strike="noStrike" dirty="0">
                          <a:effectLst/>
                        </a:rPr>
                        <a:t>Amber 004</a:t>
                      </a:r>
                      <a:endParaRPr lang="en-US" sz="1800" b="0" i="0" u="none" strike="noStrike" dirty="0">
                        <a:solidFill>
                          <a:srgbClr val="000000"/>
                        </a:solidFill>
                        <a:effectLst/>
                        <a:latin typeface="Calibri"/>
                      </a:endParaRPr>
                    </a:p>
                  </a:txBody>
                  <a:tcPr marL="9158" marR="9158" marT="9158" marB="0" anchor="ctr"/>
                </a:tc>
                <a:tc>
                  <a:txBody>
                    <a:bodyPr/>
                    <a:lstStyle/>
                    <a:p>
                      <a:pPr marL="0" marR="0" algn="ctr">
                        <a:spcBef>
                          <a:spcPts val="0"/>
                        </a:spcBef>
                        <a:spcAft>
                          <a:spcPts val="0"/>
                        </a:spcAft>
                      </a:pPr>
                      <a:r>
                        <a:rPr lang="en-US" sz="1800" dirty="0">
                          <a:effectLst/>
                        </a:rPr>
                        <a:t> 450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385</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231</a:t>
                      </a:r>
                      <a:endParaRPr lang="en-US" sz="1800" dirty="0">
                        <a:effectLst/>
                        <a:latin typeface="+mj-lt"/>
                        <a:ea typeface="Calibri"/>
                        <a:cs typeface="Times New Roman"/>
                      </a:endParaRPr>
                    </a:p>
                  </a:txBody>
                  <a:tcPr marL="68580" marR="68580" marT="0" marB="0" anchor="ctr"/>
                </a:tc>
                <a:tc vMerge="1">
                  <a:txBody>
                    <a:bodyPr/>
                    <a:lstStyle/>
                    <a:p>
                      <a:endParaRPr lang="en-US" sz="1800" dirty="0">
                        <a:latin typeface="+mj-lt"/>
                      </a:endParaRPr>
                    </a:p>
                  </a:txBody>
                  <a:tcPr anchor="ctr"/>
                </a:tc>
                <a:extLst>
                  <a:ext uri="{0D108BD9-81ED-4DB2-BD59-A6C34878D82A}">
                    <a16:rowId xmlns:a16="http://schemas.microsoft.com/office/drawing/2014/main" xmlns="" val="10004"/>
                  </a:ext>
                </a:extLst>
              </a:tr>
            </a:tbl>
          </a:graphicData>
        </a:graphic>
      </p:graphicFrame>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468638"/>
            <a:ext cx="3124200" cy="33225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809448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rchana.ram\Desktop\ARC\Mistral Of Milan - Products\references\Ref photo\Glamour\sam-yocum-beauty-photography.jpg"/>
          <p:cNvPicPr>
            <a:picLocks noChangeAspect="1" noChangeArrowheads="1"/>
          </p:cNvPicPr>
          <p:nvPr/>
        </p:nvPicPr>
        <p:blipFill rotWithShape="1">
          <a:blip r:embed="rId2">
            <a:extLst>
              <a:ext uri="{28A0092B-C50C-407E-A947-70E740481C1C}">
                <a14:useLocalDpi xmlns:a14="http://schemas.microsoft.com/office/drawing/2010/main" val="0"/>
              </a:ext>
            </a:extLst>
          </a:blip>
          <a:srcRect l="740" r="1037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4396A7">
              <a:alpha val="60000"/>
            </a:srgbClr>
          </a:solidFill>
        </p:spPr>
        <p:txBody>
          <a:bodyPr/>
          <a:lstStyle/>
          <a:p>
            <a:r>
              <a:rPr lang="en-GB" dirty="0"/>
              <a:t>True Look Compact Powder</a:t>
            </a:r>
            <a:endParaRPr lang="en-US" dirty="0"/>
          </a:p>
        </p:txBody>
      </p:sp>
      <p:sp>
        <p:nvSpPr>
          <p:cNvPr id="3" name="Content Placeholder 2"/>
          <p:cNvSpPr>
            <a:spLocks noGrp="1"/>
          </p:cNvSpPr>
          <p:nvPr>
            <p:ph idx="1"/>
          </p:nvPr>
        </p:nvSpPr>
        <p:spPr>
          <a:xfrm>
            <a:off x="457200" y="1295400"/>
            <a:ext cx="4114800" cy="4953000"/>
          </a:xfrm>
          <a:solidFill>
            <a:srgbClr val="4396A7">
              <a:alpha val="60000"/>
            </a:srgbClr>
          </a:solidFill>
        </p:spPr>
        <p:txBody>
          <a:bodyPr>
            <a:noAutofit/>
          </a:bodyPr>
          <a:lstStyle/>
          <a:p>
            <a:r>
              <a:rPr lang="en-US" sz="1800" dirty="0"/>
              <a:t>This wonderful compact powder which will keep your skin shine free. </a:t>
            </a:r>
          </a:p>
          <a:p>
            <a:endParaRPr lang="en-US" sz="1800" dirty="0"/>
          </a:p>
          <a:p>
            <a:r>
              <a:rPr lang="en-US" sz="1800" dirty="0"/>
              <a:t>A daily compact powder which absorbs the excesses of sebum and highlights the hidden beauty of your skin!</a:t>
            </a:r>
          </a:p>
          <a:p>
            <a:endParaRPr lang="en-US" sz="1800" dirty="0"/>
          </a:p>
          <a:p>
            <a:r>
              <a:rPr lang="en-US" sz="1800" dirty="0"/>
              <a:t>Make it your daily beauty tool, making your skin soft, silky and moreover, refreshingly matt</a:t>
            </a:r>
          </a:p>
          <a:p>
            <a:pPr lvl="1"/>
            <a:r>
              <a:rPr lang="en-US" sz="1600" dirty="0"/>
              <a:t>gives the wonderful silky feel to the skin</a:t>
            </a:r>
          </a:p>
          <a:p>
            <a:pPr lvl="1"/>
            <a:r>
              <a:rPr lang="en-US" sz="1600" dirty="0"/>
              <a:t>very spreadable  and velvety finish</a:t>
            </a:r>
          </a:p>
          <a:p>
            <a:pPr lvl="1"/>
            <a:r>
              <a:rPr lang="en-US" sz="1600" dirty="0"/>
              <a:t>it lets skin breath </a:t>
            </a:r>
          </a:p>
          <a:p>
            <a:pPr lvl="1"/>
            <a:r>
              <a:rPr lang="en-US" sz="1600" dirty="0"/>
              <a:t>Paraben free</a:t>
            </a:r>
          </a:p>
        </p:txBody>
      </p:sp>
      <p:pic>
        <p:nvPicPr>
          <p:cNvPr id="6" name="Picture 5"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7620000" y="5791200"/>
            <a:ext cx="1242718" cy="606053"/>
          </a:xfrm>
          <a:prstGeom prst="rect">
            <a:avLst/>
          </a:prstGeom>
        </p:spPr>
      </p:pic>
    </p:spTree>
    <p:extLst>
      <p:ext uri="{BB962C8B-B14F-4D97-AF65-F5344CB8AC3E}">
        <p14:creationId xmlns:p14="http://schemas.microsoft.com/office/powerpoint/2010/main" val="793721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Mistral of Milan </a:t>
            </a:r>
            <a:br>
              <a:rPr lang="en-GB" b="1" dirty="0"/>
            </a:br>
            <a:r>
              <a:rPr lang="en-GB" b="1" dirty="0"/>
              <a:t>True Look Compact Powder</a:t>
            </a:r>
            <a:endParaRPr lang="en-US" b="1" dirty="0"/>
          </a:p>
        </p:txBody>
      </p:sp>
      <p:sp>
        <p:nvSpPr>
          <p:cNvPr id="4" name="Slide Number Placeholder 3"/>
          <p:cNvSpPr>
            <a:spLocks noGrp="1"/>
          </p:cNvSpPr>
          <p:nvPr>
            <p:ph type="sldNum" sz="quarter" idx="10"/>
          </p:nvPr>
        </p:nvSpPr>
        <p:spPr/>
        <p:txBody>
          <a:bodyPr/>
          <a:lstStyle/>
          <a:p>
            <a:pPr>
              <a:defRPr/>
            </a:pPr>
            <a:fld id="{24DFEFA5-1EE1-4223-ACA9-4163ABB373C0}" type="slidenum">
              <a:rPr lang="en-US" smtClean="0"/>
              <a:pPr>
                <a:defRPr/>
              </a:pPr>
              <a:t>16</a:t>
            </a:fld>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3950593550"/>
              </p:ext>
            </p:extLst>
          </p:nvPr>
        </p:nvGraphicFramePr>
        <p:xfrm>
          <a:off x="457200" y="1905216"/>
          <a:ext cx="8229600" cy="4190784"/>
        </p:xfrm>
        <a:graphic>
          <a:graphicData uri="http://schemas.openxmlformats.org/drawingml/2006/table">
            <a:tbl>
              <a:tblPr firstRow="1" bandRow="1">
                <a:effectLst>
                  <a:outerShdw blurRad="50800" dist="38100" dir="5400000" algn="t" rotWithShape="0">
                    <a:prstClr val="black">
                      <a:alpha val="40000"/>
                    </a:prstClr>
                  </a:outerShdw>
                </a:effectLst>
                <a:tableStyleId>{93296810-A885-4BE3-A3E7-6D5BEEA58F35}</a:tableStyleId>
              </a:tblPr>
              <a:tblGrid>
                <a:gridCol w="1676400">
                  <a:extLst>
                    <a:ext uri="{9D8B030D-6E8A-4147-A177-3AD203B41FA5}">
                      <a16:colId xmlns:a16="http://schemas.microsoft.com/office/drawing/2014/main" xmlns="" val="20000"/>
                    </a:ext>
                  </a:extLst>
                </a:gridCol>
                <a:gridCol w="1143000">
                  <a:extLst>
                    <a:ext uri="{9D8B030D-6E8A-4147-A177-3AD203B41FA5}">
                      <a16:colId xmlns:a16="http://schemas.microsoft.com/office/drawing/2014/main" xmlns="" val="20001"/>
                    </a:ext>
                  </a:extLst>
                </a:gridCol>
                <a:gridCol w="1295400">
                  <a:extLst>
                    <a:ext uri="{9D8B030D-6E8A-4147-A177-3AD203B41FA5}">
                      <a16:colId xmlns:a16="http://schemas.microsoft.com/office/drawing/2014/main" xmlns="" val="20002"/>
                    </a:ext>
                  </a:extLst>
                </a:gridCol>
                <a:gridCol w="1371600">
                  <a:extLst>
                    <a:ext uri="{9D8B030D-6E8A-4147-A177-3AD203B41FA5}">
                      <a16:colId xmlns:a16="http://schemas.microsoft.com/office/drawing/2014/main" xmlns="" val="20003"/>
                    </a:ext>
                  </a:extLst>
                </a:gridCol>
                <a:gridCol w="2743200">
                  <a:extLst>
                    <a:ext uri="{9D8B030D-6E8A-4147-A177-3AD203B41FA5}">
                      <a16:colId xmlns:a16="http://schemas.microsoft.com/office/drawing/2014/main" xmlns="" val="20004"/>
                    </a:ext>
                  </a:extLst>
                </a:gridCol>
              </a:tblGrid>
              <a:tr h="289775">
                <a:tc>
                  <a:txBody>
                    <a:bodyPr/>
                    <a:lstStyle/>
                    <a:p>
                      <a:pPr algn="ctr"/>
                      <a:r>
                        <a:rPr lang="en-US" sz="1800" dirty="0"/>
                        <a:t>Shades</a:t>
                      </a:r>
                      <a:endParaRPr lang="en-US" sz="1800" dirty="0">
                        <a:latin typeface="+mj-lt"/>
                      </a:endParaRPr>
                    </a:p>
                  </a:txBody>
                  <a:tcPr anchor="ctr"/>
                </a:tc>
                <a:tc>
                  <a:txBody>
                    <a:bodyPr/>
                    <a:lstStyle/>
                    <a:p>
                      <a:pPr algn="ctr"/>
                      <a:r>
                        <a:rPr lang="en-US" sz="1800" dirty="0"/>
                        <a:t>MRP</a:t>
                      </a:r>
                      <a:endParaRPr lang="en-US" sz="1800" dirty="0">
                        <a:latin typeface="+mj-lt"/>
                      </a:endParaRPr>
                    </a:p>
                  </a:txBody>
                  <a:tcPr anchor="ctr"/>
                </a:tc>
                <a:tc>
                  <a:txBody>
                    <a:bodyPr/>
                    <a:lstStyle/>
                    <a:p>
                      <a:pPr algn="ctr"/>
                      <a:r>
                        <a:rPr lang="en-US" sz="1800" dirty="0"/>
                        <a:t>DP</a:t>
                      </a:r>
                      <a:endParaRPr lang="en-US" sz="1800" dirty="0">
                        <a:latin typeface="+mj-lt"/>
                      </a:endParaRPr>
                    </a:p>
                  </a:txBody>
                  <a:tcPr anchor="ctr"/>
                </a:tc>
                <a:tc>
                  <a:txBody>
                    <a:bodyPr/>
                    <a:lstStyle/>
                    <a:p>
                      <a:pPr algn="ctr"/>
                      <a:r>
                        <a:rPr lang="en-US" sz="1800" dirty="0">
                          <a:latin typeface="+mn-lt"/>
                        </a:rPr>
                        <a:t>BV</a:t>
                      </a:r>
                      <a:endParaRPr lang="en-US" sz="1800" dirty="0">
                        <a:latin typeface="+mj-lt"/>
                      </a:endParaRPr>
                    </a:p>
                  </a:txBody>
                  <a:tcPr anchor="ctr"/>
                </a:tc>
                <a:tc>
                  <a:txBody>
                    <a:bodyPr/>
                    <a:lstStyle/>
                    <a:p>
                      <a:pPr algn="ctr"/>
                      <a:r>
                        <a:rPr lang="en-US" sz="1800" dirty="0"/>
                        <a:t>Product</a:t>
                      </a:r>
                      <a:endParaRPr lang="en-US" sz="1800" dirty="0">
                        <a:latin typeface="+mj-lt"/>
                      </a:endParaRPr>
                    </a:p>
                  </a:txBody>
                  <a:tcPr anchor="ctr"/>
                </a:tc>
                <a:extLst>
                  <a:ext uri="{0D108BD9-81ED-4DB2-BD59-A6C34878D82A}">
                    <a16:rowId xmlns:a16="http://schemas.microsoft.com/office/drawing/2014/main" xmlns="" val="10000"/>
                  </a:ext>
                </a:extLst>
              </a:tr>
              <a:tr h="929424">
                <a:tc>
                  <a:txBody>
                    <a:bodyPr/>
                    <a:lstStyle/>
                    <a:p>
                      <a:pPr algn="ctr" fontAlgn="ctr"/>
                      <a:r>
                        <a:rPr lang="en-US" sz="1800" u="none" strike="noStrike" dirty="0">
                          <a:effectLst/>
                        </a:rPr>
                        <a:t>Light Ivory 001</a:t>
                      </a:r>
                      <a:endParaRPr lang="en-US" sz="1800" b="0" i="0" u="none" strike="noStrike" dirty="0">
                        <a:solidFill>
                          <a:srgbClr val="000000"/>
                        </a:solidFill>
                        <a:effectLst/>
                        <a:latin typeface="Calibri"/>
                      </a:endParaRPr>
                    </a:p>
                  </a:txBody>
                  <a:tcPr marL="9158" marR="9158" marT="9158" marB="0" anchor="ctr"/>
                </a:tc>
                <a:tc>
                  <a:txBody>
                    <a:bodyPr/>
                    <a:lstStyle/>
                    <a:p>
                      <a:pPr marL="0" marR="0" algn="ctr">
                        <a:spcBef>
                          <a:spcPts val="0"/>
                        </a:spcBef>
                        <a:spcAft>
                          <a:spcPts val="0"/>
                        </a:spcAft>
                      </a:pPr>
                      <a:r>
                        <a:rPr lang="en-US" sz="1800" dirty="0">
                          <a:effectLst/>
                        </a:rPr>
                        <a:t> 350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300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180</a:t>
                      </a:r>
                      <a:endParaRPr lang="en-US" sz="1800" dirty="0">
                        <a:effectLst/>
                        <a:latin typeface="+mj-lt"/>
                        <a:ea typeface="Calibri"/>
                        <a:cs typeface="Times New Roman"/>
                      </a:endParaRPr>
                    </a:p>
                  </a:txBody>
                  <a:tcPr marL="68580" marR="68580" marT="0" marB="0" anchor="ctr"/>
                </a:tc>
                <a:tc rowSpan="4">
                  <a:txBody>
                    <a:bodyPr/>
                    <a:lstStyle/>
                    <a:p>
                      <a:pPr>
                        <a:lnSpc>
                          <a:spcPct val="150000"/>
                        </a:lnSpc>
                      </a:pPr>
                      <a:endParaRPr lang="en-US" sz="1800" kern="1200" dirty="0">
                        <a:solidFill>
                          <a:schemeClr val="dk1"/>
                        </a:solidFill>
                        <a:latin typeface="+mn-lt"/>
                        <a:ea typeface="+mn-ea"/>
                        <a:cs typeface="+mn-cs"/>
                      </a:endParaRPr>
                    </a:p>
                  </a:txBody>
                  <a:tcPr anchor="ctr"/>
                </a:tc>
                <a:extLst>
                  <a:ext uri="{0D108BD9-81ED-4DB2-BD59-A6C34878D82A}">
                    <a16:rowId xmlns:a16="http://schemas.microsoft.com/office/drawing/2014/main" xmlns="" val="10001"/>
                  </a:ext>
                </a:extLst>
              </a:tr>
              <a:tr h="990600">
                <a:tc>
                  <a:txBody>
                    <a:bodyPr/>
                    <a:lstStyle/>
                    <a:p>
                      <a:pPr algn="ctr" fontAlgn="ctr"/>
                      <a:r>
                        <a:rPr lang="en-US" sz="1800" u="none" strike="noStrike" dirty="0">
                          <a:effectLst/>
                        </a:rPr>
                        <a:t>Light Petal 002</a:t>
                      </a:r>
                      <a:endParaRPr lang="en-US" sz="1800" b="0" i="0" u="none" strike="noStrike" dirty="0">
                        <a:solidFill>
                          <a:srgbClr val="000000"/>
                        </a:solidFill>
                        <a:effectLst/>
                        <a:latin typeface="Calibri"/>
                      </a:endParaRPr>
                    </a:p>
                  </a:txBody>
                  <a:tcPr marL="9158" marR="9158" marT="9158" marB="0" anchor="ctr"/>
                </a:tc>
                <a:tc>
                  <a:txBody>
                    <a:bodyPr/>
                    <a:lstStyle/>
                    <a:p>
                      <a:pPr marL="0" marR="0" algn="ctr">
                        <a:spcBef>
                          <a:spcPts val="0"/>
                        </a:spcBef>
                        <a:spcAft>
                          <a:spcPts val="0"/>
                        </a:spcAft>
                      </a:pPr>
                      <a:r>
                        <a:rPr lang="en-US" sz="1800" dirty="0">
                          <a:effectLst/>
                        </a:rPr>
                        <a:t> 350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300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180</a:t>
                      </a:r>
                      <a:endParaRPr lang="en-US" sz="1800" dirty="0">
                        <a:effectLst/>
                        <a:latin typeface="+mj-lt"/>
                        <a:ea typeface="Calibri"/>
                        <a:cs typeface="Times New Roman"/>
                      </a:endParaRPr>
                    </a:p>
                  </a:txBody>
                  <a:tcPr marL="68580" marR="68580" marT="0" marB="0" anchor="ctr"/>
                </a:tc>
                <a:tc vMerge="1">
                  <a:txBody>
                    <a:bodyPr/>
                    <a:lstStyle/>
                    <a:p>
                      <a:endParaRPr lang="en-US" sz="1800" dirty="0">
                        <a:latin typeface="+mj-lt"/>
                      </a:endParaRPr>
                    </a:p>
                  </a:txBody>
                  <a:tcPr anchor="ctr"/>
                </a:tc>
                <a:extLst>
                  <a:ext uri="{0D108BD9-81ED-4DB2-BD59-A6C34878D82A}">
                    <a16:rowId xmlns:a16="http://schemas.microsoft.com/office/drawing/2014/main" xmlns="" val="10002"/>
                  </a:ext>
                </a:extLst>
              </a:tr>
              <a:tr h="914400">
                <a:tc>
                  <a:txBody>
                    <a:bodyPr/>
                    <a:lstStyle/>
                    <a:p>
                      <a:pPr algn="ctr" fontAlgn="ctr"/>
                      <a:r>
                        <a:rPr lang="en-US" sz="1800" u="none" strike="noStrike" dirty="0">
                          <a:effectLst/>
                        </a:rPr>
                        <a:t>Light Sand 003</a:t>
                      </a:r>
                      <a:endParaRPr lang="en-US" sz="1800" b="0" i="0" u="none" strike="noStrike" dirty="0">
                        <a:solidFill>
                          <a:srgbClr val="000000"/>
                        </a:solidFill>
                        <a:effectLst/>
                        <a:latin typeface="Calibri"/>
                      </a:endParaRPr>
                    </a:p>
                  </a:txBody>
                  <a:tcPr marL="9158" marR="9158" marT="9158" marB="0" anchor="ctr"/>
                </a:tc>
                <a:tc>
                  <a:txBody>
                    <a:bodyPr/>
                    <a:lstStyle/>
                    <a:p>
                      <a:pPr marL="0" marR="0" algn="ctr">
                        <a:spcBef>
                          <a:spcPts val="0"/>
                        </a:spcBef>
                        <a:spcAft>
                          <a:spcPts val="0"/>
                        </a:spcAft>
                      </a:pPr>
                      <a:r>
                        <a:rPr lang="en-US" sz="1800" dirty="0">
                          <a:effectLst/>
                        </a:rPr>
                        <a:t> 350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300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180</a:t>
                      </a:r>
                      <a:endParaRPr lang="en-US" sz="1800" dirty="0">
                        <a:effectLst/>
                        <a:latin typeface="+mj-lt"/>
                        <a:ea typeface="Calibri"/>
                        <a:cs typeface="Times New Roman"/>
                      </a:endParaRPr>
                    </a:p>
                  </a:txBody>
                  <a:tcPr marL="68580" marR="68580" marT="0" marB="0" anchor="ctr"/>
                </a:tc>
                <a:tc vMerge="1">
                  <a:txBody>
                    <a:bodyPr/>
                    <a:lstStyle/>
                    <a:p>
                      <a:endParaRPr lang="en-US" sz="1800" dirty="0">
                        <a:latin typeface="+mj-lt"/>
                      </a:endParaRPr>
                    </a:p>
                  </a:txBody>
                  <a:tcPr anchor="ctr"/>
                </a:tc>
                <a:extLst>
                  <a:ext uri="{0D108BD9-81ED-4DB2-BD59-A6C34878D82A}">
                    <a16:rowId xmlns:a16="http://schemas.microsoft.com/office/drawing/2014/main" xmlns="" val="10003"/>
                  </a:ext>
                </a:extLst>
              </a:tr>
              <a:tr h="990600">
                <a:tc>
                  <a:txBody>
                    <a:bodyPr/>
                    <a:lstStyle/>
                    <a:p>
                      <a:pPr algn="ctr" fontAlgn="ctr"/>
                      <a:r>
                        <a:rPr lang="en-US" sz="1800" u="none" strike="noStrike" dirty="0">
                          <a:effectLst/>
                        </a:rPr>
                        <a:t>Light Amber 004</a:t>
                      </a:r>
                      <a:endParaRPr lang="en-US" sz="1800" b="0" i="0" u="none" strike="noStrike" dirty="0">
                        <a:solidFill>
                          <a:srgbClr val="000000"/>
                        </a:solidFill>
                        <a:effectLst/>
                        <a:latin typeface="Calibri"/>
                      </a:endParaRPr>
                    </a:p>
                  </a:txBody>
                  <a:tcPr marL="9158" marR="9158" marT="9158" marB="0" anchor="ctr"/>
                </a:tc>
                <a:tc>
                  <a:txBody>
                    <a:bodyPr/>
                    <a:lstStyle/>
                    <a:p>
                      <a:pPr marL="0" marR="0" algn="ctr">
                        <a:spcBef>
                          <a:spcPts val="0"/>
                        </a:spcBef>
                        <a:spcAft>
                          <a:spcPts val="0"/>
                        </a:spcAft>
                      </a:pPr>
                      <a:r>
                        <a:rPr lang="en-US" sz="1800" dirty="0">
                          <a:effectLst/>
                        </a:rPr>
                        <a:t> 350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300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180</a:t>
                      </a:r>
                      <a:endParaRPr lang="en-US" sz="1800" dirty="0">
                        <a:effectLst/>
                        <a:latin typeface="+mj-lt"/>
                        <a:ea typeface="Calibri"/>
                        <a:cs typeface="Times New Roman"/>
                      </a:endParaRPr>
                    </a:p>
                  </a:txBody>
                  <a:tcPr marL="68580" marR="68580" marT="0" marB="0" anchor="ctr"/>
                </a:tc>
                <a:tc vMerge="1">
                  <a:txBody>
                    <a:bodyPr/>
                    <a:lstStyle/>
                    <a:p>
                      <a:endParaRPr lang="en-US" sz="1800" dirty="0">
                        <a:latin typeface="+mj-lt"/>
                      </a:endParaRPr>
                    </a:p>
                  </a:txBody>
                  <a:tcPr anchor="ctr"/>
                </a:tc>
                <a:extLst>
                  <a:ext uri="{0D108BD9-81ED-4DB2-BD59-A6C34878D82A}">
                    <a16:rowId xmlns:a16="http://schemas.microsoft.com/office/drawing/2014/main" xmlns="" val="10004"/>
                  </a:ext>
                </a:extLst>
              </a:tr>
            </a:tbl>
          </a:graphicData>
        </a:graphic>
      </p:graphicFrame>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5562600" y="2286000"/>
            <a:ext cx="946552"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333" r="17500" b="7354"/>
          <a:stretch/>
        </p:blipFill>
        <p:spPr>
          <a:xfrm>
            <a:off x="6553200" y="3256548"/>
            <a:ext cx="2514600" cy="1964154"/>
          </a:xfrm>
          <a:prstGeom prst="rect">
            <a:avLst/>
          </a:prstGeom>
          <a:solidFill>
            <a:srgbClr val="FFFFFF">
              <a:shade val="85000"/>
            </a:srgbClr>
          </a:solidFill>
          <a:ln w="190500" cap="sq">
            <a:solidFill>
              <a:srgbClr val="FFFFFF"/>
            </a:solidFill>
            <a:miter lim="800000"/>
          </a:ln>
          <a:effectLst>
            <a:outerShdw blurRad="50800" dist="38100" dir="10800000" algn="r"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30740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rchana.ram\Desktop\Picture8.jpg"/>
          <p:cNvPicPr>
            <a:picLocks noChangeAspect="1" noChangeArrowheads="1"/>
          </p:cNvPicPr>
          <p:nvPr/>
        </p:nvPicPr>
        <p:blipFill rotWithShape="1">
          <a:blip r:embed="rId2">
            <a:extLst>
              <a:ext uri="{28A0092B-C50C-407E-A947-70E740481C1C}">
                <a14:useLocalDpi xmlns:a14="http://schemas.microsoft.com/office/drawing/2010/main" val="0"/>
              </a:ext>
            </a:extLst>
          </a:blip>
          <a:srcRect r="3452"/>
          <a:stretch/>
        </p:blipFill>
        <p:spPr bwMode="auto">
          <a:xfrm>
            <a:off x="0" y="-1"/>
            <a:ext cx="9144000" cy="68927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F0AEB9">
              <a:alpha val="55000"/>
            </a:srgbClr>
          </a:solidFill>
        </p:spPr>
        <p:txBody>
          <a:bodyPr/>
          <a:lstStyle/>
          <a:p>
            <a:r>
              <a:rPr lang="en-GB" dirty="0"/>
              <a:t>Silk Glow Blush</a:t>
            </a:r>
            <a:endParaRPr lang="en-US" dirty="0"/>
          </a:p>
        </p:txBody>
      </p:sp>
      <p:sp>
        <p:nvSpPr>
          <p:cNvPr id="3" name="Content Placeholder 2"/>
          <p:cNvSpPr>
            <a:spLocks noGrp="1"/>
          </p:cNvSpPr>
          <p:nvPr>
            <p:ph idx="1"/>
          </p:nvPr>
        </p:nvSpPr>
        <p:spPr>
          <a:xfrm>
            <a:off x="457200" y="1295400"/>
            <a:ext cx="4114800" cy="4648200"/>
          </a:xfrm>
          <a:solidFill>
            <a:srgbClr val="F0AEB9">
              <a:alpha val="55000"/>
            </a:srgbClr>
          </a:solidFill>
        </p:spPr>
        <p:txBody>
          <a:bodyPr>
            <a:noAutofit/>
          </a:bodyPr>
          <a:lstStyle/>
          <a:p>
            <a:r>
              <a:rPr lang="en-US" sz="1800" dirty="0"/>
              <a:t>For a flushed effect that is vivid and so natural! </a:t>
            </a:r>
          </a:p>
          <a:p>
            <a:endParaRPr lang="en-US" sz="1800" dirty="0"/>
          </a:p>
          <a:p>
            <a:r>
              <a:rPr lang="en-US" sz="1800" dirty="0"/>
              <a:t>it builds up nicely and its finish is absolutely velvety and great. </a:t>
            </a:r>
          </a:p>
          <a:p>
            <a:endParaRPr lang="en-US" sz="1800" b="1" dirty="0"/>
          </a:p>
          <a:p>
            <a:r>
              <a:rPr lang="en-US" sz="1800" dirty="0"/>
              <a:t>it's the one for you!</a:t>
            </a:r>
          </a:p>
          <a:p>
            <a:pPr lvl="1"/>
            <a:r>
              <a:rPr lang="en-US" sz="1600" dirty="0"/>
              <a:t>Spreadable </a:t>
            </a:r>
          </a:p>
          <a:p>
            <a:pPr lvl="1"/>
            <a:r>
              <a:rPr lang="en-US" sz="1600" dirty="0"/>
              <a:t>High payoff of colors</a:t>
            </a:r>
          </a:p>
          <a:p>
            <a:pPr lvl="1"/>
            <a:r>
              <a:rPr lang="en-US" sz="1600" dirty="0"/>
              <a:t>Silky effect</a:t>
            </a:r>
          </a:p>
          <a:p>
            <a:pPr lvl="1"/>
            <a:r>
              <a:rPr lang="en-US" sz="1600" dirty="0"/>
              <a:t>Natural flush effect</a:t>
            </a:r>
          </a:p>
          <a:p>
            <a:pPr lvl="1"/>
            <a:r>
              <a:rPr lang="en-US" sz="1600" dirty="0"/>
              <a:t>Gives a satin velvety finish</a:t>
            </a:r>
          </a:p>
          <a:p>
            <a:pPr lvl="1"/>
            <a:r>
              <a:rPr lang="en-US" sz="1600" dirty="0"/>
              <a:t>Paraben free</a:t>
            </a:r>
          </a:p>
          <a:p>
            <a:endParaRPr lang="en-US" sz="1800" dirty="0"/>
          </a:p>
        </p:txBody>
      </p:sp>
      <p:pic>
        <p:nvPicPr>
          <p:cNvPr id="7" name="Picture 6"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7620000" y="5791200"/>
            <a:ext cx="1242718" cy="606053"/>
          </a:xfrm>
          <a:prstGeom prst="rect">
            <a:avLst/>
          </a:prstGeom>
        </p:spPr>
      </p:pic>
    </p:spTree>
    <p:extLst>
      <p:ext uri="{BB962C8B-B14F-4D97-AF65-F5344CB8AC3E}">
        <p14:creationId xmlns:p14="http://schemas.microsoft.com/office/powerpoint/2010/main" val="3125903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t>Mistral of Milan Silk Glow Blush</a:t>
            </a:r>
            <a:endParaRPr lang="en-US" sz="4000" b="1" dirty="0"/>
          </a:p>
        </p:txBody>
      </p:sp>
      <p:sp>
        <p:nvSpPr>
          <p:cNvPr id="4" name="Slide Number Placeholder 3"/>
          <p:cNvSpPr>
            <a:spLocks noGrp="1"/>
          </p:cNvSpPr>
          <p:nvPr>
            <p:ph type="sldNum" sz="quarter" idx="10"/>
          </p:nvPr>
        </p:nvSpPr>
        <p:spPr/>
        <p:txBody>
          <a:bodyPr/>
          <a:lstStyle/>
          <a:p>
            <a:pPr>
              <a:defRPr/>
            </a:pPr>
            <a:fld id="{24DFEFA5-1EE1-4223-ACA9-4163ABB373C0}" type="slidenum">
              <a:rPr lang="en-US" smtClean="0"/>
              <a:pPr>
                <a:defRPr/>
              </a:pPr>
              <a:t>18</a:t>
            </a:fld>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663386377"/>
              </p:ext>
            </p:extLst>
          </p:nvPr>
        </p:nvGraphicFramePr>
        <p:xfrm>
          <a:off x="457200" y="1905216"/>
          <a:ext cx="8229600" cy="3428784"/>
        </p:xfrm>
        <a:graphic>
          <a:graphicData uri="http://schemas.openxmlformats.org/drawingml/2006/table">
            <a:tbl>
              <a:tblPr firstRow="1" bandRow="1">
                <a:effectLst>
                  <a:outerShdw blurRad="50800" dist="38100" dir="5400000" algn="t" rotWithShape="0">
                    <a:prstClr val="black">
                      <a:alpha val="40000"/>
                    </a:prstClr>
                  </a:outerShdw>
                </a:effectLst>
                <a:tableStyleId>{93296810-A885-4BE3-A3E7-6D5BEEA58F35}</a:tableStyleId>
              </a:tblPr>
              <a:tblGrid>
                <a:gridCol w="1676400">
                  <a:extLst>
                    <a:ext uri="{9D8B030D-6E8A-4147-A177-3AD203B41FA5}">
                      <a16:colId xmlns:a16="http://schemas.microsoft.com/office/drawing/2014/main" xmlns="" val="20000"/>
                    </a:ext>
                  </a:extLst>
                </a:gridCol>
                <a:gridCol w="1143000">
                  <a:extLst>
                    <a:ext uri="{9D8B030D-6E8A-4147-A177-3AD203B41FA5}">
                      <a16:colId xmlns:a16="http://schemas.microsoft.com/office/drawing/2014/main" xmlns="" val="20001"/>
                    </a:ext>
                  </a:extLst>
                </a:gridCol>
                <a:gridCol w="1295400">
                  <a:extLst>
                    <a:ext uri="{9D8B030D-6E8A-4147-A177-3AD203B41FA5}">
                      <a16:colId xmlns:a16="http://schemas.microsoft.com/office/drawing/2014/main" xmlns="" val="20002"/>
                    </a:ext>
                  </a:extLst>
                </a:gridCol>
                <a:gridCol w="1371600">
                  <a:extLst>
                    <a:ext uri="{9D8B030D-6E8A-4147-A177-3AD203B41FA5}">
                      <a16:colId xmlns:a16="http://schemas.microsoft.com/office/drawing/2014/main" xmlns="" val="20003"/>
                    </a:ext>
                  </a:extLst>
                </a:gridCol>
                <a:gridCol w="2743200">
                  <a:extLst>
                    <a:ext uri="{9D8B030D-6E8A-4147-A177-3AD203B41FA5}">
                      <a16:colId xmlns:a16="http://schemas.microsoft.com/office/drawing/2014/main" xmlns="" val="20004"/>
                    </a:ext>
                  </a:extLst>
                </a:gridCol>
              </a:tblGrid>
              <a:tr h="289775">
                <a:tc>
                  <a:txBody>
                    <a:bodyPr/>
                    <a:lstStyle/>
                    <a:p>
                      <a:pPr algn="ctr"/>
                      <a:r>
                        <a:rPr lang="en-US" sz="1800" dirty="0"/>
                        <a:t>Shades</a:t>
                      </a:r>
                      <a:endParaRPr lang="en-US" sz="1800" dirty="0">
                        <a:latin typeface="+mj-lt"/>
                      </a:endParaRPr>
                    </a:p>
                  </a:txBody>
                  <a:tcPr anchor="ctr"/>
                </a:tc>
                <a:tc>
                  <a:txBody>
                    <a:bodyPr/>
                    <a:lstStyle/>
                    <a:p>
                      <a:pPr algn="ctr"/>
                      <a:r>
                        <a:rPr lang="en-US" sz="1800" dirty="0"/>
                        <a:t>MRP</a:t>
                      </a:r>
                      <a:endParaRPr lang="en-US" sz="1800" dirty="0">
                        <a:latin typeface="+mj-lt"/>
                      </a:endParaRPr>
                    </a:p>
                  </a:txBody>
                  <a:tcPr anchor="ctr"/>
                </a:tc>
                <a:tc>
                  <a:txBody>
                    <a:bodyPr/>
                    <a:lstStyle/>
                    <a:p>
                      <a:pPr algn="ctr"/>
                      <a:r>
                        <a:rPr lang="en-US" sz="1800" dirty="0"/>
                        <a:t>DP</a:t>
                      </a:r>
                      <a:endParaRPr lang="en-US" sz="1800" dirty="0">
                        <a:latin typeface="+mj-lt"/>
                      </a:endParaRPr>
                    </a:p>
                  </a:txBody>
                  <a:tcPr anchor="ctr"/>
                </a:tc>
                <a:tc>
                  <a:txBody>
                    <a:bodyPr/>
                    <a:lstStyle/>
                    <a:p>
                      <a:pPr algn="ctr"/>
                      <a:r>
                        <a:rPr lang="en-US" sz="1800" dirty="0">
                          <a:latin typeface="+mn-lt"/>
                        </a:rPr>
                        <a:t>BV</a:t>
                      </a:r>
                      <a:endParaRPr lang="en-US" sz="1800" dirty="0">
                        <a:latin typeface="+mj-lt"/>
                      </a:endParaRPr>
                    </a:p>
                  </a:txBody>
                  <a:tcPr anchor="ctr"/>
                </a:tc>
                <a:tc>
                  <a:txBody>
                    <a:bodyPr/>
                    <a:lstStyle/>
                    <a:p>
                      <a:pPr algn="ctr"/>
                      <a:r>
                        <a:rPr lang="en-US" sz="1800" dirty="0"/>
                        <a:t>Product</a:t>
                      </a:r>
                      <a:endParaRPr lang="en-US" sz="1800" dirty="0">
                        <a:latin typeface="+mj-lt"/>
                      </a:endParaRPr>
                    </a:p>
                  </a:txBody>
                  <a:tcPr anchor="ctr"/>
                </a:tc>
                <a:extLst>
                  <a:ext uri="{0D108BD9-81ED-4DB2-BD59-A6C34878D82A}">
                    <a16:rowId xmlns:a16="http://schemas.microsoft.com/office/drawing/2014/main" xmlns="" val="10000"/>
                  </a:ext>
                </a:extLst>
              </a:tr>
              <a:tr h="1005624">
                <a:tc>
                  <a:txBody>
                    <a:bodyPr/>
                    <a:lstStyle/>
                    <a:p>
                      <a:pPr algn="ctr" fontAlgn="ctr"/>
                      <a:r>
                        <a:rPr lang="en-US" sz="1800" u="none" strike="noStrike" dirty="0">
                          <a:effectLst/>
                        </a:rPr>
                        <a:t>Desire 001</a:t>
                      </a:r>
                      <a:endParaRPr lang="en-US" sz="1800" b="0" i="0" u="none" strike="noStrike" dirty="0">
                        <a:solidFill>
                          <a:srgbClr val="000000"/>
                        </a:solidFill>
                        <a:effectLst/>
                        <a:latin typeface="Calibri"/>
                      </a:endParaRPr>
                    </a:p>
                  </a:txBody>
                  <a:tcPr marL="9158" marR="9158" marT="9158" marB="0" anchor="ctr"/>
                </a:tc>
                <a:tc>
                  <a:txBody>
                    <a:bodyPr/>
                    <a:lstStyle/>
                    <a:p>
                      <a:pPr marL="0" marR="0" algn="ctr">
                        <a:spcBef>
                          <a:spcPts val="0"/>
                        </a:spcBef>
                        <a:spcAft>
                          <a:spcPts val="0"/>
                        </a:spcAft>
                      </a:pPr>
                      <a:r>
                        <a:rPr lang="en-US" sz="1800" dirty="0">
                          <a:effectLst/>
                        </a:rPr>
                        <a:t> 450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380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228</a:t>
                      </a:r>
                      <a:endParaRPr lang="en-US" sz="1800" dirty="0">
                        <a:effectLst/>
                        <a:latin typeface="+mj-lt"/>
                        <a:ea typeface="Calibri"/>
                        <a:cs typeface="Times New Roman"/>
                      </a:endParaRPr>
                    </a:p>
                  </a:txBody>
                  <a:tcPr marL="68580" marR="68580" marT="0" marB="0" anchor="ctr"/>
                </a:tc>
                <a:tc rowSpan="3">
                  <a:txBody>
                    <a:bodyPr/>
                    <a:lstStyle/>
                    <a:p>
                      <a:pPr>
                        <a:lnSpc>
                          <a:spcPct val="150000"/>
                        </a:lnSpc>
                      </a:pPr>
                      <a:endParaRPr lang="en-US" sz="1800" kern="1200" dirty="0">
                        <a:solidFill>
                          <a:schemeClr val="dk1"/>
                        </a:solidFill>
                        <a:latin typeface="+mn-lt"/>
                        <a:ea typeface="+mn-ea"/>
                        <a:cs typeface="+mn-cs"/>
                      </a:endParaRPr>
                    </a:p>
                  </a:txBody>
                  <a:tcPr anchor="ctr"/>
                </a:tc>
                <a:extLst>
                  <a:ext uri="{0D108BD9-81ED-4DB2-BD59-A6C34878D82A}">
                    <a16:rowId xmlns:a16="http://schemas.microsoft.com/office/drawing/2014/main" xmlns="" val="10001"/>
                  </a:ext>
                </a:extLst>
              </a:tr>
              <a:tr h="982818">
                <a:tc>
                  <a:txBody>
                    <a:bodyPr/>
                    <a:lstStyle/>
                    <a:p>
                      <a:pPr algn="ctr" fontAlgn="ctr"/>
                      <a:r>
                        <a:rPr lang="en-US" sz="1800" u="none" strike="noStrike" dirty="0">
                          <a:effectLst/>
                        </a:rPr>
                        <a:t>Sun Kissed 002</a:t>
                      </a:r>
                      <a:endParaRPr lang="en-US" sz="1800" b="0" i="0" u="none" strike="noStrike" dirty="0">
                        <a:solidFill>
                          <a:srgbClr val="000000"/>
                        </a:solidFill>
                        <a:effectLst/>
                        <a:latin typeface="Calibri"/>
                      </a:endParaRPr>
                    </a:p>
                  </a:txBody>
                  <a:tcPr marL="9158" marR="9158" marT="9158" marB="0" anchor="ctr"/>
                </a:tc>
                <a:tc>
                  <a:txBody>
                    <a:bodyPr/>
                    <a:lstStyle/>
                    <a:p>
                      <a:pPr marL="0" marR="0" algn="ctr">
                        <a:spcBef>
                          <a:spcPts val="0"/>
                        </a:spcBef>
                        <a:spcAft>
                          <a:spcPts val="0"/>
                        </a:spcAft>
                      </a:pPr>
                      <a:r>
                        <a:rPr lang="en-US" sz="1800" dirty="0">
                          <a:effectLst/>
                        </a:rPr>
                        <a:t> 450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380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228</a:t>
                      </a:r>
                      <a:endParaRPr lang="en-US" sz="1800" dirty="0">
                        <a:effectLst/>
                        <a:latin typeface="+mj-lt"/>
                        <a:ea typeface="Calibri"/>
                        <a:cs typeface="Times New Roman"/>
                      </a:endParaRPr>
                    </a:p>
                  </a:txBody>
                  <a:tcPr marL="68580" marR="68580" marT="0" marB="0" anchor="ctr"/>
                </a:tc>
                <a:tc vMerge="1">
                  <a:txBody>
                    <a:bodyPr/>
                    <a:lstStyle/>
                    <a:p>
                      <a:endParaRPr lang="en-US" sz="1800" dirty="0">
                        <a:latin typeface="+mj-lt"/>
                      </a:endParaRPr>
                    </a:p>
                  </a:txBody>
                  <a:tcPr anchor="ctr"/>
                </a:tc>
                <a:extLst>
                  <a:ext uri="{0D108BD9-81ED-4DB2-BD59-A6C34878D82A}">
                    <a16:rowId xmlns:a16="http://schemas.microsoft.com/office/drawing/2014/main" xmlns="" val="10002"/>
                  </a:ext>
                </a:extLst>
              </a:tr>
              <a:tr h="1074582">
                <a:tc>
                  <a:txBody>
                    <a:bodyPr/>
                    <a:lstStyle/>
                    <a:p>
                      <a:pPr algn="ctr" fontAlgn="ctr"/>
                      <a:r>
                        <a:rPr lang="en-US" sz="1800" u="none" strike="noStrike" dirty="0">
                          <a:effectLst/>
                        </a:rPr>
                        <a:t>In Love 003</a:t>
                      </a:r>
                      <a:endParaRPr lang="en-US" sz="1800" b="0" i="0" u="none" strike="noStrike" dirty="0">
                        <a:solidFill>
                          <a:srgbClr val="000000"/>
                        </a:solidFill>
                        <a:effectLst/>
                        <a:latin typeface="Calibri"/>
                      </a:endParaRPr>
                    </a:p>
                  </a:txBody>
                  <a:tcPr marL="9158" marR="9158" marT="9158" marB="0" anchor="ctr"/>
                </a:tc>
                <a:tc>
                  <a:txBody>
                    <a:bodyPr/>
                    <a:lstStyle/>
                    <a:p>
                      <a:pPr marL="0" marR="0" algn="ctr">
                        <a:spcBef>
                          <a:spcPts val="0"/>
                        </a:spcBef>
                        <a:spcAft>
                          <a:spcPts val="0"/>
                        </a:spcAft>
                      </a:pPr>
                      <a:r>
                        <a:rPr lang="en-US" sz="1800" dirty="0">
                          <a:effectLst/>
                        </a:rPr>
                        <a:t> 450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380</a:t>
                      </a:r>
                      <a:endParaRPr lang="en-US" sz="1800" dirty="0">
                        <a:effectLst/>
                        <a:latin typeface="+mj-lt"/>
                        <a:ea typeface="Calibri"/>
                        <a:cs typeface="Times New Roman"/>
                      </a:endParaRPr>
                    </a:p>
                  </a:txBody>
                  <a:tcPr marL="68580" marR="68580" marT="0" marB="0" anchor="ctr"/>
                </a:tc>
                <a:tc>
                  <a:txBody>
                    <a:bodyPr/>
                    <a:lstStyle/>
                    <a:p>
                      <a:pPr marL="0" marR="0" algn="ctr">
                        <a:spcBef>
                          <a:spcPts val="0"/>
                        </a:spcBef>
                        <a:spcAft>
                          <a:spcPts val="0"/>
                        </a:spcAft>
                      </a:pPr>
                      <a:r>
                        <a:rPr lang="en-US" sz="1800" dirty="0">
                          <a:effectLst/>
                        </a:rPr>
                        <a:t>228</a:t>
                      </a:r>
                      <a:endParaRPr lang="en-US" sz="1800" dirty="0">
                        <a:effectLst/>
                        <a:latin typeface="+mj-lt"/>
                        <a:ea typeface="Calibri"/>
                        <a:cs typeface="Times New Roman"/>
                      </a:endParaRPr>
                    </a:p>
                  </a:txBody>
                  <a:tcPr marL="68580" marR="68580" marT="0" marB="0" anchor="ctr"/>
                </a:tc>
                <a:tc vMerge="1">
                  <a:txBody>
                    <a:bodyPr/>
                    <a:lstStyle/>
                    <a:p>
                      <a:endParaRPr lang="en-US" sz="1800" dirty="0">
                        <a:latin typeface="+mj-lt"/>
                      </a:endParaRPr>
                    </a:p>
                  </a:txBody>
                  <a:tcPr anchor="ctr"/>
                </a:tc>
                <a:extLst>
                  <a:ext uri="{0D108BD9-81ED-4DB2-BD59-A6C34878D82A}">
                    <a16:rowId xmlns:a16="http://schemas.microsoft.com/office/drawing/2014/main" xmlns="" val="10003"/>
                  </a:ext>
                </a:extLst>
              </a:tr>
            </a:tbl>
          </a:graphicData>
        </a:graphic>
      </p:graphicFrame>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166" r="15833"/>
          <a:stretch/>
        </p:blipFill>
        <p:spPr>
          <a:xfrm>
            <a:off x="5791200" y="2590799"/>
            <a:ext cx="3048000" cy="2709611"/>
          </a:xfrm>
          <a:prstGeom prst="rect">
            <a:avLst/>
          </a:prstGeom>
          <a:solidFill>
            <a:srgbClr val="FFFFFF">
              <a:shade val="85000"/>
            </a:srgbClr>
          </a:solidFill>
          <a:ln w="190500" cap="sq">
            <a:solidFill>
              <a:srgbClr val="FFFFFF"/>
            </a:solidFill>
            <a:miter lim="800000"/>
          </a:ln>
          <a:effectLst>
            <a:outerShdw blurRad="50800" dist="38100" dir="13500000" algn="br"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28510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rchana.ram\Desktop\Picture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3" y="0"/>
            <a:ext cx="923377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0" y="4191000"/>
            <a:ext cx="1828800" cy="1700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archana.ram\Desktop\Mistral Of Milan - Products\references\64b7f19c30a170edcbc4c3066f2cb74a.jpg"/>
          <p:cNvPicPr>
            <a:picLocks noChangeAspect="1" noChangeArrowheads="1"/>
          </p:cNvPicPr>
          <p:nvPr/>
        </p:nvPicPr>
        <p:blipFill rotWithShape="1">
          <a:blip r:embed="rId3">
            <a:clrChange>
              <a:clrFrom>
                <a:srgbClr val="FFF9FD"/>
              </a:clrFrom>
              <a:clrTo>
                <a:srgbClr val="FFF9FD">
                  <a:alpha val="0"/>
                </a:srgbClr>
              </a:clrTo>
            </a:clrChange>
            <a:extLst>
              <a:ext uri="{BEBA8EAE-BF5A-486C-A8C5-ECC9F3942E4B}">
                <a14:imgProps xmlns:a14="http://schemas.microsoft.com/office/drawing/2010/main">
                  <a14:imgLayer r:embed="rId4">
                    <a14:imgEffect>
                      <a14:sharpenSoften amount="25000"/>
                    </a14:imgEffect>
                    <a14:imgEffect>
                      <a14:brightnessContrast bright="2000" contrast="-4000"/>
                    </a14:imgEffect>
                  </a14:imgLayer>
                </a14:imgProps>
              </a:ext>
              <a:ext uri="{28A0092B-C50C-407E-A947-70E740481C1C}">
                <a14:useLocalDpi xmlns:a14="http://schemas.microsoft.com/office/drawing/2010/main" val="0"/>
              </a:ext>
            </a:extLst>
          </a:blip>
          <a:srcRect t="71394" r="67948" b="19398"/>
          <a:stretch/>
        </p:blipFill>
        <p:spPr bwMode="auto">
          <a:xfrm>
            <a:off x="152400" y="4319753"/>
            <a:ext cx="1564889" cy="15476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5476" y="3327737"/>
            <a:ext cx="2045753" cy="1015663"/>
          </a:xfrm>
          <a:prstGeom prst="rect">
            <a:avLst/>
          </a:prstGeom>
        </p:spPr>
        <p:txBody>
          <a:bodyPr wrap="none">
            <a:spAutoFit/>
          </a:bodyPr>
          <a:lstStyle/>
          <a:p>
            <a:pPr algn="ctr"/>
            <a:r>
              <a:rPr lang="en-US" sz="6000" b="1" dirty="0">
                <a:solidFill>
                  <a:schemeClr val="bg1"/>
                </a:solidFill>
                <a:latin typeface="Baskerville Old Face" panose="02020602080505020303" pitchFamily="18" charset="0"/>
              </a:rPr>
              <a:t>EYES</a:t>
            </a:r>
          </a:p>
        </p:txBody>
      </p:sp>
      <p:pic>
        <p:nvPicPr>
          <p:cNvPr id="8" name="Picture 7" descr="Mistral logo.jpg"/>
          <p:cNvPicPr>
            <a:picLocks noChangeAspect="1"/>
          </p:cNvPicPr>
          <p:nvPr/>
        </p:nvPicPr>
        <p:blipFill rotWithShape="1">
          <a:blip r:embed="rId5"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6">
                    <a14:imgEffect>
                      <a14:brightnessContrast bright="57000" contrast="16000"/>
                    </a14:imgEffect>
                  </a14:imgLayer>
                </a14:imgProps>
              </a:ext>
            </a:extLst>
          </a:blip>
          <a:srcRect l="3359" t="13697" r="58872" b="28441"/>
          <a:stretch/>
        </p:blipFill>
        <p:spPr>
          <a:xfrm>
            <a:off x="304800" y="5791200"/>
            <a:ext cx="1242718" cy="606053"/>
          </a:xfrm>
          <a:prstGeom prst="rect">
            <a:avLst/>
          </a:prstGeom>
        </p:spPr>
      </p:pic>
    </p:spTree>
    <p:extLst>
      <p:ext uri="{BB962C8B-B14F-4D97-AF65-F5344CB8AC3E}">
        <p14:creationId xmlns:p14="http://schemas.microsoft.com/office/powerpoint/2010/main" val="1944623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858000"/>
            <a:chOff x="0" y="0"/>
            <a:chExt cx="9144000" cy="6858000"/>
          </a:xfrm>
        </p:grpSpPr>
        <p:grpSp>
          <p:nvGrpSpPr>
            <p:cNvPr id="5" name="Group 4"/>
            <p:cNvGrpSpPr/>
            <p:nvPr/>
          </p:nvGrpSpPr>
          <p:grpSpPr>
            <a:xfrm>
              <a:off x="0" y="0"/>
              <a:ext cx="9144000" cy="6858000"/>
              <a:chOff x="0" y="0"/>
              <a:chExt cx="9144000" cy="6858000"/>
            </a:xfrm>
          </p:grpSpPr>
          <p:pic>
            <p:nvPicPr>
              <p:cNvPr id="5122" name="Picture 2" descr="https://gs1.wac.edgecastcdn.net/8019B6/data.tumblr.com/tumblr_ktcmt4Zbxd1qzq8zqo1_r1_500.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657600" y="0"/>
                <a:ext cx="5486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gs1.wac.edgecastcdn.net/8019B6/data.tumblr.com/tumblr_ktcmt4Zbxd1qzq8zqo1_r1_500.jpg"/>
              <p:cNvPicPr>
                <a:picLocks noChangeAspect="1" noChangeArrowheads="1"/>
              </p:cNvPicPr>
              <p:nvPr/>
            </p:nvPicPr>
            <p:blipFill rotWithShape="1">
              <a:blip r:embed="rId4">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90972"/>
              <a:stretch/>
            </p:blipFill>
            <p:spPr bwMode="auto">
              <a:xfrm>
                <a:off x="0" y="0"/>
                <a:ext cx="3810000"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52400" y="83162"/>
              <a:ext cx="5181600" cy="3193438"/>
            </a:xfrm>
            <a:prstGeom prst="rect">
              <a:avLst/>
            </a:prstGeom>
          </p:spPr>
          <p:txBody>
            <a:bodyPr wrap="square">
              <a:spAutoFit/>
            </a:bodyPr>
            <a:lstStyle/>
            <a:p>
              <a:r>
                <a:rPr lang="en-US" sz="6000" dirty="0">
                  <a:solidFill>
                    <a:schemeClr val="bg1"/>
                  </a:solidFill>
                  <a:latin typeface="Edwardian Script ITC" panose="030303020407070D0804" pitchFamily="66" charset="0"/>
                </a:rPr>
                <a:t>Flawless beauty </a:t>
              </a:r>
            </a:p>
            <a:p>
              <a:r>
                <a:rPr lang="en-US" sz="6000" dirty="0">
                  <a:solidFill>
                    <a:schemeClr val="bg1"/>
                  </a:solidFill>
                  <a:latin typeface="Edwardian Script ITC" panose="030303020407070D0804" pitchFamily="66" charset="0"/>
                </a:rPr>
                <a:t>demands a little </a:t>
              </a:r>
            </a:p>
            <a:p>
              <a:r>
                <a:rPr lang="en-US" sz="6000" dirty="0">
                  <a:solidFill>
                    <a:schemeClr val="bg1"/>
                  </a:solidFill>
                  <a:latin typeface="Edwardian Script ITC" panose="030303020407070D0804" pitchFamily="66" charset="0"/>
                </a:rPr>
                <a:t>mystery each day!</a:t>
              </a:r>
            </a:p>
            <a:p>
              <a:pPr>
                <a:lnSpc>
                  <a:spcPct val="150000"/>
                </a:lnSpc>
              </a:pPr>
              <a:endParaRPr lang="en-US" sz="1400" dirty="0">
                <a:solidFill>
                  <a:schemeClr val="bg1"/>
                </a:solidFill>
              </a:endParaRPr>
            </a:p>
          </p:txBody>
        </p:sp>
        <p:pic>
          <p:nvPicPr>
            <p:cNvPr id="8" name="Picture 7" descr="Mistral logo.jpg"/>
            <p:cNvPicPr>
              <a:picLocks noChangeAspect="1"/>
            </p:cNvPicPr>
            <p:nvPr/>
          </p:nvPicPr>
          <p:blipFill rotWithShape="1">
            <a:blip r:embed="rId5"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6">
                      <a14:imgEffect>
                        <a14:brightnessContrast bright="57000" contrast="16000"/>
                      </a14:imgEffect>
                    </a14:imgLayer>
                  </a14:imgProps>
                </a:ext>
              </a:extLst>
            </a:blip>
            <a:srcRect l="3359" t="13697" r="58872" b="28441"/>
            <a:stretch/>
          </p:blipFill>
          <p:spPr>
            <a:xfrm>
              <a:off x="1155101" y="3049773"/>
              <a:ext cx="1555216" cy="758453"/>
            </a:xfrm>
            <a:prstGeom prst="rect">
              <a:avLst/>
            </a:prstGeom>
          </p:spPr>
        </p:pic>
      </p:grpSp>
    </p:spTree>
    <p:extLst>
      <p:ext uri="{BB962C8B-B14F-4D97-AF65-F5344CB8AC3E}">
        <p14:creationId xmlns:p14="http://schemas.microsoft.com/office/powerpoint/2010/main" val="997640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220200" cy="6858000"/>
          </a:xfrm>
          <a:prstGeom prst="rect">
            <a:avLst/>
          </a:prstGeom>
          <a:gradFill flip="none" rotWithShape="1">
            <a:gsLst>
              <a:gs pos="0">
                <a:schemeClr val="bg1">
                  <a:shade val="30000"/>
                  <a:satMod val="115000"/>
                </a:schemeClr>
              </a:gs>
              <a:gs pos="36000">
                <a:schemeClr val="bg1">
                  <a:shade val="67500"/>
                  <a:satMod val="115000"/>
                </a:schemeClr>
              </a:gs>
              <a:gs pos="60000">
                <a:schemeClr val="bg1">
                  <a:shade val="100000"/>
                  <a:satMod val="115000"/>
                  <a:alpha val="98000"/>
                </a:schemeClr>
              </a:gs>
            </a:gsLst>
            <a:lin ang="81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3" name="Slide Number Placeholder 2"/>
          <p:cNvSpPr>
            <a:spLocks noGrp="1"/>
          </p:cNvSpPr>
          <p:nvPr>
            <p:ph type="sldNum" sz="quarter" idx="10"/>
          </p:nvPr>
        </p:nvSpPr>
        <p:spPr/>
        <p:txBody>
          <a:bodyPr/>
          <a:lstStyle/>
          <a:p>
            <a:pPr>
              <a:defRPr/>
            </a:pPr>
            <a:fld id="{778CF0B0-C556-4937-888A-ABE9F376E16E}" type="slidenum">
              <a:rPr lang="en-US" smtClean="0"/>
              <a:pPr>
                <a:defRPr/>
              </a:pPr>
              <a:t>20</a:t>
            </a:fld>
            <a:endParaRPr lang="en-US" dirty="0"/>
          </a:p>
        </p:txBody>
      </p:sp>
      <p:grpSp>
        <p:nvGrpSpPr>
          <p:cNvPr id="11" name="Group 10"/>
          <p:cNvGrpSpPr/>
          <p:nvPr/>
        </p:nvGrpSpPr>
        <p:grpSpPr>
          <a:xfrm>
            <a:off x="740590" y="149224"/>
            <a:ext cx="6181750" cy="6861176"/>
            <a:chOff x="1600200" y="685800"/>
            <a:chExt cx="4462529" cy="4953000"/>
          </a:xfrm>
        </p:grpSpPr>
        <p:pic>
          <p:nvPicPr>
            <p:cNvPr id="10" name="Picture 9"/>
            <p:cNvPicPr>
              <a:picLocks noChangeAspect="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6667" t="13745" r="28462" b="9994"/>
            <a:stretch/>
          </p:blipFill>
          <p:spPr>
            <a:xfrm rot="1475503">
              <a:off x="3548129" y="2451431"/>
              <a:ext cx="2514600" cy="2848714"/>
            </a:xfrm>
            <a:prstGeom prst="rect">
              <a:avLst/>
            </a:prstGeom>
          </p:spPr>
        </p:pic>
        <p:grpSp>
          <p:nvGrpSpPr>
            <p:cNvPr id="9" name="Group 8"/>
            <p:cNvGrpSpPr/>
            <p:nvPr/>
          </p:nvGrpSpPr>
          <p:grpSpPr>
            <a:xfrm>
              <a:off x="1600200" y="685800"/>
              <a:ext cx="2879652" cy="4953000"/>
              <a:chOff x="3124199" y="304800"/>
              <a:chExt cx="3810001" cy="6553200"/>
            </a:xfrm>
          </p:grpSpPr>
          <p:pic>
            <p:nvPicPr>
              <p:cNvPr id="5" name="Picture 4"/>
              <p:cNvPicPr>
                <a:picLocks noChangeAspect="1"/>
              </p:cNvPicPr>
              <p:nvPr/>
            </p:nvPicPr>
            <p:blipFill rotWithShape="1">
              <a:blip r:embed="rId4" cstate="print">
                <a:clrChange>
                  <a:clrFrom>
                    <a:srgbClr val="FEFEFE"/>
                  </a:clrFrom>
                  <a:clrTo>
                    <a:srgbClr val="FEFEFE">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b="4445"/>
              <a:stretch/>
            </p:blipFill>
            <p:spPr>
              <a:xfrm>
                <a:off x="3734640" y="304800"/>
                <a:ext cx="3199560" cy="6553200"/>
              </a:xfrm>
              <a:prstGeom prst="rect">
                <a:avLst/>
              </a:prstGeom>
            </p:spPr>
          </p:pic>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35086" t="12443" r="36270" b="6209"/>
              <a:stretch/>
            </p:blipFill>
            <p:spPr>
              <a:xfrm>
                <a:off x="3124199" y="2743199"/>
                <a:ext cx="838201" cy="3568891"/>
              </a:xfrm>
              <a:prstGeom prst="rect">
                <a:avLst/>
              </a:prstGeom>
              <a:effectLst>
                <a:reflection blurRad="6350" stA="50000" endA="275" endPos="40000" dist="101600" dir="5400000" sy="-100000" algn="bl" rotWithShape="0"/>
              </a:effectLst>
            </p:spPr>
          </p:pic>
        </p:grpSp>
      </p:grpSp>
      <p:pic>
        <p:nvPicPr>
          <p:cNvPr id="12" name="Picture 11" descr="Mistral logo.jpg"/>
          <p:cNvPicPr>
            <a:picLocks noChangeAspect="1"/>
          </p:cNvPicPr>
          <p:nvPr/>
        </p:nvPicPr>
        <p:blipFill rotWithShape="1">
          <a:blip r:embed="rId8"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9">
                    <a14:imgEffect>
                      <a14:brightnessContrast bright="57000" contrast="16000"/>
                    </a14:imgEffect>
                  </a14:imgLayer>
                </a14:imgProps>
              </a:ext>
            </a:extLst>
          </a:blip>
          <a:srcRect l="3359" t="13697" r="58872" b="28441"/>
          <a:stretch/>
        </p:blipFill>
        <p:spPr>
          <a:xfrm>
            <a:off x="7748882" y="5794747"/>
            <a:ext cx="1242718" cy="606053"/>
          </a:xfrm>
          <a:prstGeom prst="rect">
            <a:avLst/>
          </a:prstGeom>
        </p:spPr>
      </p:pic>
    </p:spTree>
    <p:extLst>
      <p:ext uri="{BB962C8B-B14F-4D97-AF65-F5344CB8AC3E}">
        <p14:creationId xmlns:p14="http://schemas.microsoft.com/office/powerpoint/2010/main" val="1416439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46620"/>
          <a:stretch/>
        </p:blipFill>
        <p:spPr bwMode="auto">
          <a:xfrm>
            <a:off x="-7374" y="-1"/>
            <a:ext cx="9151374"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solidFill>
            <a:srgbClr val="FF0066">
              <a:alpha val="45000"/>
            </a:srgbClr>
          </a:solidFill>
          <a:ln>
            <a:noFill/>
          </a:ln>
        </p:spPr>
        <p:txBody>
          <a:bodyPr/>
          <a:lstStyle/>
          <a:p>
            <a:r>
              <a:rPr lang="en-GB" dirty="0">
                <a:solidFill>
                  <a:schemeClr val="bg1"/>
                </a:solidFill>
              </a:rPr>
              <a:t>True Emotion Eyeshadow</a:t>
            </a:r>
            <a:endParaRPr lang="en-US" dirty="0">
              <a:solidFill>
                <a:schemeClr val="bg1"/>
              </a:solidFill>
            </a:endParaRPr>
          </a:p>
        </p:txBody>
      </p:sp>
      <p:sp>
        <p:nvSpPr>
          <p:cNvPr id="3" name="Content Placeholder 2"/>
          <p:cNvSpPr>
            <a:spLocks noGrp="1"/>
          </p:cNvSpPr>
          <p:nvPr>
            <p:ph idx="1"/>
          </p:nvPr>
        </p:nvSpPr>
        <p:spPr>
          <a:xfrm>
            <a:off x="457200" y="1295400"/>
            <a:ext cx="8229600" cy="3124200"/>
          </a:xfrm>
          <a:solidFill>
            <a:srgbClr val="FF0066">
              <a:alpha val="51000"/>
            </a:srgbClr>
          </a:solidFill>
        </p:spPr>
        <p:txBody>
          <a:bodyPr>
            <a:noAutofit/>
          </a:bodyPr>
          <a:lstStyle/>
          <a:p>
            <a:r>
              <a:rPr lang="en-US" sz="1600" dirty="0">
                <a:solidFill>
                  <a:schemeClr val="bg1"/>
                </a:solidFill>
              </a:rPr>
              <a:t>A great versatile trio which can be developed in different color according to your desire and mood. </a:t>
            </a:r>
          </a:p>
          <a:p>
            <a:endParaRPr lang="en-US" sz="1600" dirty="0" smtClean="0">
              <a:solidFill>
                <a:schemeClr val="bg1"/>
              </a:solidFill>
            </a:endParaRPr>
          </a:p>
          <a:p>
            <a:r>
              <a:rPr lang="en-US" sz="1600" dirty="0" smtClean="0">
                <a:solidFill>
                  <a:schemeClr val="bg1"/>
                </a:solidFill>
              </a:rPr>
              <a:t>Soft </a:t>
            </a:r>
            <a:r>
              <a:rPr lang="en-US" sz="1600" dirty="0">
                <a:solidFill>
                  <a:schemeClr val="bg1"/>
                </a:solidFill>
              </a:rPr>
              <a:t>and pleasant and it allows the skin to breath, making the texture highly suitable for warm weathers. </a:t>
            </a:r>
          </a:p>
          <a:p>
            <a:endParaRPr lang="en-US" sz="1600" dirty="0" smtClean="0">
              <a:solidFill>
                <a:schemeClr val="bg1"/>
              </a:solidFill>
            </a:endParaRPr>
          </a:p>
          <a:p>
            <a:r>
              <a:rPr lang="en-US" sz="1600" dirty="0" smtClean="0">
                <a:solidFill>
                  <a:schemeClr val="bg1"/>
                </a:solidFill>
              </a:rPr>
              <a:t>Its </a:t>
            </a:r>
            <a:r>
              <a:rPr lang="en-US" sz="1600" dirty="0">
                <a:solidFill>
                  <a:schemeClr val="bg1"/>
                </a:solidFill>
              </a:rPr>
              <a:t>color is wonderfully vivid and intense, giving you attractive and deep eyes.</a:t>
            </a:r>
          </a:p>
          <a:p>
            <a:endParaRPr lang="en-US" sz="1600" dirty="0" smtClean="0">
              <a:solidFill>
                <a:schemeClr val="bg1"/>
              </a:solidFill>
            </a:endParaRPr>
          </a:p>
          <a:p>
            <a:r>
              <a:rPr lang="en-US" sz="1600" dirty="0" smtClean="0">
                <a:solidFill>
                  <a:schemeClr val="bg1"/>
                </a:solidFill>
              </a:rPr>
              <a:t>Easy </a:t>
            </a:r>
            <a:r>
              <a:rPr lang="en-US" sz="1600" dirty="0">
                <a:solidFill>
                  <a:schemeClr val="bg1"/>
                </a:solidFill>
              </a:rPr>
              <a:t>application. Light texture  which spreads easily.</a:t>
            </a:r>
          </a:p>
          <a:p>
            <a:endParaRPr lang="en-US" sz="1600" dirty="0" smtClean="0">
              <a:solidFill>
                <a:schemeClr val="bg1"/>
              </a:solidFill>
            </a:endParaRPr>
          </a:p>
          <a:p>
            <a:r>
              <a:rPr lang="en-US" sz="1600" dirty="0" smtClean="0">
                <a:solidFill>
                  <a:schemeClr val="bg1"/>
                </a:solidFill>
              </a:rPr>
              <a:t>Pearly look</a:t>
            </a:r>
            <a:endParaRPr lang="en-US" sz="1600" dirty="0">
              <a:solidFill>
                <a:schemeClr val="bg1"/>
              </a:solidFill>
            </a:endParaRPr>
          </a:p>
        </p:txBody>
      </p:sp>
      <p:pic>
        <p:nvPicPr>
          <p:cNvPr id="5" name="Picture 4" descr="Mistral logo.jpg"/>
          <p:cNvPicPr>
            <a:picLocks noChangeAspect="1"/>
          </p:cNvPicPr>
          <p:nvPr/>
        </p:nvPicPr>
        <p:blipFill rotWithShape="1">
          <a:blip r:embed="rId3"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7748882" y="5791200"/>
            <a:ext cx="1242718" cy="606053"/>
          </a:xfrm>
          <a:prstGeom prst="rect">
            <a:avLst/>
          </a:prstGeom>
        </p:spPr>
      </p:pic>
    </p:spTree>
    <p:extLst>
      <p:ext uri="{BB962C8B-B14F-4D97-AF65-F5344CB8AC3E}">
        <p14:creationId xmlns:p14="http://schemas.microsoft.com/office/powerpoint/2010/main" val="3139262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Mistral of Milan</a:t>
            </a:r>
            <a:br>
              <a:rPr lang="en-GB" b="1" dirty="0"/>
            </a:br>
            <a:r>
              <a:rPr lang="en-GB" b="1" dirty="0"/>
              <a:t>True Emotion Eyeshadow</a:t>
            </a:r>
            <a:endParaRPr lang="en-US" b="1" dirty="0"/>
          </a:p>
        </p:txBody>
      </p:sp>
      <p:graphicFrame>
        <p:nvGraphicFramePr>
          <p:cNvPr id="4" name="Content Placeholder 4"/>
          <p:cNvGraphicFramePr>
            <a:graphicFrameLocks/>
          </p:cNvGraphicFramePr>
          <p:nvPr>
            <p:extLst>
              <p:ext uri="{D42A27DB-BD31-4B8C-83A1-F6EECF244321}">
                <p14:modId xmlns:p14="http://schemas.microsoft.com/office/powerpoint/2010/main" val="33032618"/>
              </p:ext>
            </p:extLst>
          </p:nvPr>
        </p:nvGraphicFramePr>
        <p:xfrm>
          <a:off x="457200" y="1988983"/>
          <a:ext cx="8229600" cy="4175915"/>
        </p:xfrm>
        <a:graphic>
          <a:graphicData uri="http://schemas.openxmlformats.org/drawingml/2006/table">
            <a:tbl>
              <a:tblPr firstRow="1" bandRow="1">
                <a:tableStyleId>{00A15C55-8517-42AA-B614-E9B94910E393}</a:tableStyleId>
              </a:tblPr>
              <a:tblGrid>
                <a:gridCol w="2286000">
                  <a:extLst>
                    <a:ext uri="{9D8B030D-6E8A-4147-A177-3AD203B41FA5}">
                      <a16:colId xmlns:a16="http://schemas.microsoft.com/office/drawing/2014/main" xmlns="" val="20000"/>
                    </a:ext>
                  </a:extLst>
                </a:gridCol>
                <a:gridCol w="1066800">
                  <a:extLst>
                    <a:ext uri="{9D8B030D-6E8A-4147-A177-3AD203B41FA5}">
                      <a16:colId xmlns:a16="http://schemas.microsoft.com/office/drawing/2014/main" xmlns="" val="20001"/>
                    </a:ext>
                  </a:extLst>
                </a:gridCol>
                <a:gridCol w="1066800">
                  <a:extLst>
                    <a:ext uri="{9D8B030D-6E8A-4147-A177-3AD203B41FA5}">
                      <a16:colId xmlns:a16="http://schemas.microsoft.com/office/drawing/2014/main" xmlns="" val="20002"/>
                    </a:ext>
                  </a:extLst>
                </a:gridCol>
                <a:gridCol w="1066800">
                  <a:extLst>
                    <a:ext uri="{9D8B030D-6E8A-4147-A177-3AD203B41FA5}">
                      <a16:colId xmlns:a16="http://schemas.microsoft.com/office/drawing/2014/main" xmlns="" val="20003"/>
                    </a:ext>
                  </a:extLst>
                </a:gridCol>
                <a:gridCol w="2743200">
                  <a:extLst>
                    <a:ext uri="{9D8B030D-6E8A-4147-A177-3AD203B41FA5}">
                      <a16:colId xmlns:a16="http://schemas.microsoft.com/office/drawing/2014/main" xmlns="" val="20004"/>
                    </a:ext>
                  </a:extLst>
                </a:gridCol>
              </a:tblGrid>
              <a:tr h="388457">
                <a:tc>
                  <a:txBody>
                    <a:bodyPr/>
                    <a:lstStyle/>
                    <a:p>
                      <a:pPr algn="ctr"/>
                      <a:r>
                        <a:rPr lang="en-US" sz="1800" dirty="0">
                          <a:latin typeface="+mj-lt"/>
                        </a:rPr>
                        <a:t>Shades</a:t>
                      </a:r>
                    </a:p>
                  </a:txBody>
                  <a:tcPr anchor="ctr"/>
                </a:tc>
                <a:tc>
                  <a:txBody>
                    <a:bodyPr/>
                    <a:lstStyle/>
                    <a:p>
                      <a:pPr algn="ctr"/>
                      <a:r>
                        <a:rPr lang="en-US" sz="1800" dirty="0">
                          <a:latin typeface="+mj-lt"/>
                        </a:rPr>
                        <a:t>MRP</a:t>
                      </a:r>
                    </a:p>
                  </a:txBody>
                  <a:tcPr anchor="ctr"/>
                </a:tc>
                <a:tc>
                  <a:txBody>
                    <a:bodyPr/>
                    <a:lstStyle/>
                    <a:p>
                      <a:pPr algn="ctr"/>
                      <a:r>
                        <a:rPr lang="en-US" sz="1800" dirty="0">
                          <a:latin typeface="+mj-lt"/>
                        </a:rPr>
                        <a:t>DP</a:t>
                      </a:r>
                    </a:p>
                  </a:txBody>
                  <a:tcPr anchor="ctr"/>
                </a:tc>
                <a:tc>
                  <a:txBody>
                    <a:bodyPr/>
                    <a:lstStyle/>
                    <a:p>
                      <a:pPr algn="ctr"/>
                      <a:r>
                        <a:rPr lang="en-US" sz="1800" dirty="0">
                          <a:latin typeface="+mj-lt"/>
                        </a:rPr>
                        <a:t>BV</a:t>
                      </a:r>
                    </a:p>
                  </a:txBody>
                  <a:tcPr anchor="ctr"/>
                </a:tc>
                <a:tc>
                  <a:txBody>
                    <a:bodyPr/>
                    <a:lstStyle/>
                    <a:p>
                      <a:pPr algn="ctr"/>
                      <a:r>
                        <a:rPr lang="en-US" sz="1800" dirty="0">
                          <a:latin typeface="+mj-lt"/>
                        </a:rPr>
                        <a:t>Usage</a:t>
                      </a:r>
                    </a:p>
                  </a:txBody>
                  <a:tcPr anchor="ctr"/>
                </a:tc>
                <a:extLst>
                  <a:ext uri="{0D108BD9-81ED-4DB2-BD59-A6C34878D82A}">
                    <a16:rowId xmlns:a16="http://schemas.microsoft.com/office/drawing/2014/main" xmlns="" val="10000"/>
                  </a:ext>
                </a:extLst>
              </a:tr>
              <a:tr h="1262486">
                <a:tc>
                  <a:txBody>
                    <a:bodyPr/>
                    <a:lstStyle/>
                    <a:p>
                      <a:pPr algn="ctr" fontAlgn="ctr"/>
                      <a:r>
                        <a:rPr lang="en-US" sz="1800" b="0" i="0" u="none" strike="noStrike">
                          <a:solidFill>
                            <a:srgbClr val="000000"/>
                          </a:solidFill>
                          <a:effectLst/>
                          <a:latin typeface="Calibri"/>
                        </a:rPr>
                        <a:t>Obsessive Smokey Trio (Snow + Slate + Charcoal) 001</a:t>
                      </a:r>
                    </a:p>
                  </a:txBody>
                  <a:tcPr marL="9525" marR="9525" marT="9525" marB="0" anchor="ctr"/>
                </a:tc>
                <a:tc>
                  <a:txBody>
                    <a:bodyPr/>
                    <a:lstStyle/>
                    <a:p>
                      <a:pPr algn="ctr"/>
                      <a:r>
                        <a:rPr lang="en-US" sz="1800" dirty="0">
                          <a:latin typeface="+mj-lt"/>
                        </a:rPr>
                        <a:t>550</a:t>
                      </a:r>
                    </a:p>
                  </a:txBody>
                  <a:tcPr anchor="ctr"/>
                </a:tc>
                <a:tc>
                  <a:txBody>
                    <a:bodyPr/>
                    <a:lstStyle/>
                    <a:p>
                      <a:pPr algn="ctr"/>
                      <a:r>
                        <a:rPr lang="en-US" sz="1800" dirty="0">
                          <a:latin typeface="+mj-lt"/>
                        </a:rPr>
                        <a:t>465</a:t>
                      </a:r>
                    </a:p>
                  </a:txBody>
                  <a:tcPr anchor="ctr"/>
                </a:tc>
                <a:tc>
                  <a:txBody>
                    <a:bodyPr/>
                    <a:lstStyle/>
                    <a:p>
                      <a:pPr algn="ctr"/>
                      <a:r>
                        <a:rPr lang="en-US" sz="1800" dirty="0">
                          <a:latin typeface="+mj-lt"/>
                        </a:rPr>
                        <a:t>279</a:t>
                      </a:r>
                    </a:p>
                  </a:txBody>
                  <a:tcPr anchor="ctr"/>
                </a:tc>
                <a:tc rowSpan="3">
                  <a:txBody>
                    <a:bodyPr/>
                    <a:lstStyle/>
                    <a:p>
                      <a:pPr algn="ctr">
                        <a:lnSpc>
                          <a:spcPct val="150000"/>
                        </a:lnSpc>
                      </a:pPr>
                      <a:r>
                        <a:rPr lang="en-GB" sz="1800" kern="1200" dirty="0">
                          <a:solidFill>
                            <a:schemeClr val="dk1"/>
                          </a:solidFill>
                          <a:effectLst/>
                          <a:latin typeface="+mn-lt"/>
                          <a:ea typeface="+mn-ea"/>
                          <a:cs typeface="+mn-cs"/>
                        </a:rPr>
                        <a:t>rich and vibrant colours, which gives an effortless and seamless finish. Also contains a double side applicator for precise application.</a:t>
                      </a:r>
                      <a:endParaRPr lang="en-US" sz="1800" kern="1200" dirty="0">
                        <a:solidFill>
                          <a:schemeClr val="dk1"/>
                        </a:solidFill>
                        <a:latin typeface="+mn-lt"/>
                        <a:ea typeface="+mn-ea"/>
                        <a:cs typeface="+mn-cs"/>
                      </a:endParaRPr>
                    </a:p>
                  </a:txBody>
                  <a:tcPr anchor="ctr"/>
                </a:tc>
                <a:extLst>
                  <a:ext uri="{0D108BD9-81ED-4DB2-BD59-A6C34878D82A}">
                    <a16:rowId xmlns:a16="http://schemas.microsoft.com/office/drawing/2014/main" xmlns="" val="10001"/>
                  </a:ext>
                </a:extLst>
              </a:tr>
              <a:tr h="1262486">
                <a:tc>
                  <a:txBody>
                    <a:bodyPr/>
                    <a:lstStyle/>
                    <a:p>
                      <a:pPr algn="ctr" fontAlgn="ctr"/>
                      <a:r>
                        <a:rPr lang="en-US" sz="1800" b="0" i="0" u="none" strike="noStrike">
                          <a:solidFill>
                            <a:srgbClr val="000000"/>
                          </a:solidFill>
                          <a:effectLst/>
                          <a:latin typeface="Calibri"/>
                        </a:rPr>
                        <a:t>Happy Pink Trio (Champagne+ Candy + Plum) 002</a:t>
                      </a:r>
                    </a:p>
                  </a:txBody>
                  <a:tcPr marL="9525" marR="9525" marT="9525" marB="0" anchor="ctr"/>
                </a:tc>
                <a:tc>
                  <a:txBody>
                    <a:bodyPr/>
                    <a:lstStyle/>
                    <a:p>
                      <a:pPr algn="ctr"/>
                      <a:r>
                        <a:rPr lang="en-US" sz="1800" dirty="0">
                          <a:latin typeface="+mj-lt"/>
                        </a:rPr>
                        <a:t>550</a:t>
                      </a:r>
                    </a:p>
                  </a:txBody>
                  <a:tcPr anchor="ctr"/>
                </a:tc>
                <a:tc>
                  <a:txBody>
                    <a:bodyPr/>
                    <a:lstStyle/>
                    <a:p>
                      <a:pPr algn="ctr"/>
                      <a:r>
                        <a:rPr lang="en-US" sz="1800" dirty="0">
                          <a:latin typeface="+mj-lt"/>
                        </a:rPr>
                        <a:t>465</a:t>
                      </a:r>
                    </a:p>
                  </a:txBody>
                  <a:tcPr anchor="ctr"/>
                </a:tc>
                <a:tc>
                  <a:txBody>
                    <a:bodyPr/>
                    <a:lstStyle/>
                    <a:p>
                      <a:pPr algn="ctr"/>
                      <a:r>
                        <a:rPr lang="en-US" sz="1800" dirty="0">
                          <a:latin typeface="+mj-lt"/>
                        </a:rPr>
                        <a:t>279</a:t>
                      </a:r>
                    </a:p>
                  </a:txBody>
                  <a:tcPr anchor="ct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effectLst/>
                        <a:latin typeface="+mj-lt"/>
                        <a:ea typeface="+mn-ea"/>
                        <a:cs typeface="+mn-cs"/>
                      </a:endParaRPr>
                    </a:p>
                  </a:txBody>
                  <a:tcPr anchor="ctr"/>
                </a:tc>
                <a:extLst>
                  <a:ext uri="{0D108BD9-81ED-4DB2-BD59-A6C34878D82A}">
                    <a16:rowId xmlns:a16="http://schemas.microsoft.com/office/drawing/2014/main" xmlns="" val="10002"/>
                  </a:ext>
                </a:extLst>
              </a:tr>
              <a:tr h="1262486">
                <a:tc>
                  <a:txBody>
                    <a:bodyPr/>
                    <a:lstStyle/>
                    <a:p>
                      <a:pPr algn="ctr" fontAlgn="ctr"/>
                      <a:r>
                        <a:rPr lang="en-US" sz="1800" b="0" i="0" u="none" strike="noStrike" dirty="0">
                          <a:solidFill>
                            <a:srgbClr val="000000"/>
                          </a:solidFill>
                          <a:effectLst/>
                          <a:latin typeface="Calibri"/>
                        </a:rPr>
                        <a:t>Power Brown Trio (Desert+ Mocha+ Java) 003</a:t>
                      </a:r>
                    </a:p>
                  </a:txBody>
                  <a:tcPr marL="9525" marR="9525" marT="9525" marB="0" anchor="ctr"/>
                </a:tc>
                <a:tc>
                  <a:txBody>
                    <a:bodyPr/>
                    <a:lstStyle/>
                    <a:p>
                      <a:pPr algn="ctr"/>
                      <a:r>
                        <a:rPr lang="en-US" sz="1800" dirty="0">
                          <a:latin typeface="+mj-lt"/>
                        </a:rPr>
                        <a:t>550</a:t>
                      </a:r>
                    </a:p>
                  </a:txBody>
                  <a:tcPr anchor="ctr"/>
                </a:tc>
                <a:tc>
                  <a:txBody>
                    <a:bodyPr/>
                    <a:lstStyle/>
                    <a:p>
                      <a:pPr algn="ctr"/>
                      <a:r>
                        <a:rPr lang="en-US" sz="1800" dirty="0">
                          <a:latin typeface="+mj-lt"/>
                        </a:rPr>
                        <a:t>465</a:t>
                      </a:r>
                    </a:p>
                  </a:txBody>
                  <a:tcPr anchor="ctr"/>
                </a:tc>
                <a:tc>
                  <a:txBody>
                    <a:bodyPr/>
                    <a:lstStyle/>
                    <a:p>
                      <a:pPr algn="ctr"/>
                      <a:r>
                        <a:rPr lang="en-US" sz="1800" dirty="0">
                          <a:latin typeface="+mj-lt"/>
                        </a:rPr>
                        <a:t>279</a:t>
                      </a:r>
                    </a:p>
                  </a:txBody>
                  <a:tcPr anchor="ctr"/>
                </a:tc>
                <a:tc vMerge="1">
                  <a:txBody>
                    <a:bodyPr/>
                    <a:lstStyle/>
                    <a:p>
                      <a:pPr algn="ctr"/>
                      <a:endParaRPr lang="en-US" sz="1800" kern="1200" dirty="0">
                        <a:solidFill>
                          <a:schemeClr val="dk1"/>
                        </a:solidFill>
                        <a:latin typeface="+mn-lt"/>
                        <a:ea typeface="+mn-ea"/>
                        <a:cs typeface="+mn-cs"/>
                      </a:endParaRPr>
                    </a:p>
                  </a:txBody>
                  <a:tcPr anchor="ctr"/>
                </a:tc>
                <a:extLst>
                  <a:ext uri="{0D108BD9-81ED-4DB2-BD59-A6C34878D82A}">
                    <a16:rowId xmlns:a16="http://schemas.microsoft.com/office/drawing/2014/main" xmlns="" val="10003"/>
                  </a:ext>
                </a:extLst>
              </a:tr>
            </a:tbl>
          </a:graphicData>
        </a:graphic>
      </p:graphicFrame>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90" t="8154" r="53515" b="5226"/>
          <a:stretch/>
        </p:blipFill>
        <p:spPr bwMode="auto">
          <a:xfrm>
            <a:off x="6172200" y="2438400"/>
            <a:ext cx="2362200" cy="370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4334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archana.ram\Desktop\Picture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9372600" cy="74877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22000"/>
            </a:schemeClr>
          </a:solidFill>
        </p:spPr>
        <p:txBody>
          <a:bodyPr/>
          <a:lstStyle/>
          <a:p>
            <a:r>
              <a:rPr lang="en-GB" dirty="0"/>
              <a:t>Deep Define </a:t>
            </a:r>
            <a:r>
              <a:rPr lang="en-GB" dirty="0" err="1"/>
              <a:t>Kajal</a:t>
            </a:r>
            <a:endParaRPr lang="en-US" dirty="0"/>
          </a:p>
        </p:txBody>
      </p:sp>
      <p:sp>
        <p:nvSpPr>
          <p:cNvPr id="3" name="Content Placeholder 2"/>
          <p:cNvSpPr>
            <a:spLocks noGrp="1"/>
          </p:cNvSpPr>
          <p:nvPr>
            <p:ph idx="1"/>
          </p:nvPr>
        </p:nvSpPr>
        <p:spPr>
          <a:xfrm>
            <a:off x="457200" y="1295400"/>
            <a:ext cx="4114800" cy="4802373"/>
          </a:xfrm>
          <a:solidFill>
            <a:schemeClr val="tx1">
              <a:alpha val="21000"/>
            </a:schemeClr>
          </a:solidFill>
        </p:spPr>
        <p:txBody>
          <a:bodyPr/>
          <a:lstStyle/>
          <a:p>
            <a:r>
              <a:rPr lang="en-GB" sz="2000" kern="1200" dirty="0">
                <a:cs typeface="Arial" pitchFamily="34" charset="0"/>
              </a:rPr>
              <a:t>Shaped for custom precise application.</a:t>
            </a:r>
          </a:p>
          <a:p>
            <a:endParaRPr lang="en-GB" sz="2000" kern="1200" dirty="0">
              <a:cs typeface="Arial" pitchFamily="34" charset="0"/>
            </a:endParaRPr>
          </a:p>
          <a:p>
            <a:r>
              <a:rPr lang="en-GB" sz="2000" kern="1200" dirty="0">
                <a:cs typeface="Arial" pitchFamily="34" charset="0"/>
              </a:rPr>
              <a:t>Soft comfortable texture to add the darkest shade evenly on your eyes with a single stroke.</a:t>
            </a:r>
          </a:p>
          <a:p>
            <a:endParaRPr lang="en-GB" sz="2000" kern="1200" dirty="0">
              <a:cs typeface="Arial" pitchFamily="34" charset="0"/>
            </a:endParaRPr>
          </a:p>
          <a:p>
            <a:r>
              <a:rPr lang="en-GB" sz="2000" kern="1200" dirty="0">
                <a:cs typeface="Arial" pitchFamily="34" charset="0"/>
              </a:rPr>
              <a:t>It is long lasting with a special blend of conditioning agents.</a:t>
            </a:r>
            <a:endParaRPr lang="en-US" sz="2000" dirty="0">
              <a:cs typeface="Arial" pitchFamily="34" charset="0"/>
            </a:endParaRPr>
          </a:p>
          <a:p>
            <a:pPr marL="0" indent="0">
              <a:buNone/>
            </a:pPr>
            <a:endParaRPr lang="en-US" sz="2000" dirty="0"/>
          </a:p>
        </p:txBody>
      </p:sp>
      <p:pic>
        <p:nvPicPr>
          <p:cNvPr id="13" name="Picture 12"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7748882" y="5794747"/>
            <a:ext cx="1242718" cy="606053"/>
          </a:xfrm>
          <a:prstGeom prst="rect">
            <a:avLst/>
          </a:prstGeom>
        </p:spPr>
      </p:pic>
      <p:graphicFrame>
        <p:nvGraphicFramePr>
          <p:cNvPr id="7" name="Content Placeholder 4"/>
          <p:cNvGraphicFramePr>
            <a:graphicFrameLocks/>
          </p:cNvGraphicFramePr>
          <p:nvPr>
            <p:extLst>
              <p:ext uri="{D42A27DB-BD31-4B8C-83A1-F6EECF244321}">
                <p14:modId xmlns:p14="http://schemas.microsoft.com/office/powerpoint/2010/main" val="2911031520"/>
              </p:ext>
            </p:extLst>
          </p:nvPr>
        </p:nvGraphicFramePr>
        <p:xfrm>
          <a:off x="295669" y="4800600"/>
          <a:ext cx="4428731" cy="1066800"/>
        </p:xfrm>
        <a:graphic>
          <a:graphicData uri="http://schemas.openxmlformats.org/drawingml/2006/table">
            <a:tbl>
              <a:tblPr firstRow="1" bandRow="1">
                <a:tableStyleId>{00A15C55-8517-42AA-B614-E9B94910E393}</a:tableStyleId>
              </a:tblPr>
              <a:tblGrid>
                <a:gridCol w="1761731">
                  <a:extLst>
                    <a:ext uri="{9D8B030D-6E8A-4147-A177-3AD203B41FA5}">
                      <a16:colId xmlns:a16="http://schemas.microsoft.com/office/drawing/2014/main" xmlns="" val="20000"/>
                    </a:ext>
                  </a:extLst>
                </a:gridCol>
                <a:gridCol w="914400">
                  <a:extLst>
                    <a:ext uri="{9D8B030D-6E8A-4147-A177-3AD203B41FA5}">
                      <a16:colId xmlns:a16="http://schemas.microsoft.com/office/drawing/2014/main" xmlns="" val="20001"/>
                    </a:ext>
                  </a:extLst>
                </a:gridCol>
                <a:gridCol w="914400">
                  <a:extLst>
                    <a:ext uri="{9D8B030D-6E8A-4147-A177-3AD203B41FA5}">
                      <a16:colId xmlns:a16="http://schemas.microsoft.com/office/drawing/2014/main" xmlns="" val="20002"/>
                    </a:ext>
                  </a:extLst>
                </a:gridCol>
                <a:gridCol w="838200">
                  <a:extLst>
                    <a:ext uri="{9D8B030D-6E8A-4147-A177-3AD203B41FA5}">
                      <a16:colId xmlns:a16="http://schemas.microsoft.com/office/drawing/2014/main" xmlns="" val="20003"/>
                    </a:ext>
                  </a:extLst>
                </a:gridCol>
              </a:tblGrid>
              <a:tr h="119823">
                <a:tc>
                  <a:txBody>
                    <a:bodyPr/>
                    <a:lstStyle/>
                    <a:p>
                      <a:pPr algn="ctr"/>
                      <a:r>
                        <a:rPr lang="en-US" sz="1800" dirty="0">
                          <a:latin typeface="+mj-lt"/>
                        </a:rPr>
                        <a:t>Shades</a:t>
                      </a:r>
                    </a:p>
                  </a:txBody>
                  <a:tcPr anchor="ctr"/>
                </a:tc>
                <a:tc>
                  <a:txBody>
                    <a:bodyPr/>
                    <a:lstStyle/>
                    <a:p>
                      <a:pPr algn="ctr"/>
                      <a:r>
                        <a:rPr lang="en-US" sz="1800" dirty="0">
                          <a:latin typeface="+mj-lt"/>
                        </a:rPr>
                        <a:t>MRP</a:t>
                      </a:r>
                    </a:p>
                  </a:txBody>
                  <a:tcPr anchor="ctr"/>
                </a:tc>
                <a:tc>
                  <a:txBody>
                    <a:bodyPr/>
                    <a:lstStyle/>
                    <a:p>
                      <a:pPr algn="ctr"/>
                      <a:r>
                        <a:rPr lang="en-US" sz="1800" dirty="0">
                          <a:latin typeface="+mj-lt"/>
                        </a:rPr>
                        <a:t>DP</a:t>
                      </a:r>
                    </a:p>
                  </a:txBody>
                  <a:tcPr anchor="ctr"/>
                </a:tc>
                <a:tc>
                  <a:txBody>
                    <a:bodyPr/>
                    <a:lstStyle/>
                    <a:p>
                      <a:pPr algn="ctr"/>
                      <a:r>
                        <a:rPr lang="en-US" sz="1800" dirty="0">
                          <a:latin typeface="+mj-lt"/>
                        </a:rPr>
                        <a:t>BV</a:t>
                      </a:r>
                    </a:p>
                  </a:txBody>
                  <a:tcPr anchor="ctr"/>
                </a:tc>
                <a:extLst>
                  <a:ext uri="{0D108BD9-81ED-4DB2-BD59-A6C34878D82A}">
                    <a16:rowId xmlns:a16="http://schemas.microsoft.com/office/drawing/2014/main" xmlns="" val="10000"/>
                  </a:ext>
                </a:extLst>
              </a:tr>
              <a:tr h="701040">
                <a:tc>
                  <a:txBody>
                    <a:bodyPr/>
                    <a:lstStyle/>
                    <a:p>
                      <a:pPr algn="ctr" fontAlgn="ctr"/>
                      <a:r>
                        <a:rPr lang="en-US" sz="1800" b="0" i="0" u="none" strike="noStrike" dirty="0">
                          <a:solidFill>
                            <a:srgbClr val="000000"/>
                          </a:solidFill>
                          <a:effectLst/>
                          <a:latin typeface="+mn-lt"/>
                        </a:rPr>
                        <a:t>Black 001</a:t>
                      </a:r>
                      <a:endParaRPr lang="en-US" sz="1800" b="0" i="0" u="none" strike="noStrike" dirty="0">
                        <a:solidFill>
                          <a:srgbClr val="000000"/>
                        </a:solidFill>
                        <a:effectLst/>
                        <a:latin typeface="Calibri"/>
                      </a:endParaRPr>
                    </a:p>
                  </a:txBody>
                  <a:tcPr marL="9525" marR="9525" marT="9525" marB="0" anchor="ctr"/>
                </a:tc>
                <a:tc>
                  <a:txBody>
                    <a:bodyPr/>
                    <a:lstStyle/>
                    <a:p>
                      <a:pPr algn="ctr"/>
                      <a:r>
                        <a:rPr lang="en-US" sz="1800" dirty="0">
                          <a:latin typeface="+mj-lt"/>
                        </a:rPr>
                        <a:t>199</a:t>
                      </a:r>
                    </a:p>
                  </a:txBody>
                  <a:tcPr anchor="ctr"/>
                </a:tc>
                <a:tc>
                  <a:txBody>
                    <a:bodyPr/>
                    <a:lstStyle/>
                    <a:p>
                      <a:pPr algn="ctr"/>
                      <a:r>
                        <a:rPr lang="en-US" sz="1800" dirty="0">
                          <a:latin typeface="+mj-lt"/>
                        </a:rPr>
                        <a:t>170</a:t>
                      </a:r>
                    </a:p>
                  </a:txBody>
                  <a:tcPr anchor="ctr"/>
                </a:tc>
                <a:tc>
                  <a:txBody>
                    <a:bodyPr/>
                    <a:lstStyle/>
                    <a:p>
                      <a:pPr algn="ctr"/>
                      <a:r>
                        <a:rPr lang="en-US" sz="1800" dirty="0">
                          <a:latin typeface="+mj-lt"/>
                        </a:rPr>
                        <a:t>125</a:t>
                      </a:r>
                    </a:p>
                  </a:txBody>
                  <a:tcPr anchor="ct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896248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rchana.ram\Desktop\Picture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FF9966">
              <a:alpha val="50000"/>
            </a:srgbClr>
          </a:solidFill>
        </p:spPr>
        <p:txBody>
          <a:bodyPr/>
          <a:lstStyle/>
          <a:p>
            <a:r>
              <a:rPr lang="en-GB" dirty="0"/>
              <a:t>Showtime Waterproof Liquid Eyeliner</a:t>
            </a:r>
            <a:endParaRPr lang="en-US" dirty="0"/>
          </a:p>
        </p:txBody>
      </p:sp>
      <p:sp>
        <p:nvSpPr>
          <p:cNvPr id="3" name="Content Placeholder 2"/>
          <p:cNvSpPr>
            <a:spLocks noGrp="1"/>
          </p:cNvSpPr>
          <p:nvPr>
            <p:ph idx="1"/>
          </p:nvPr>
        </p:nvSpPr>
        <p:spPr>
          <a:xfrm>
            <a:off x="457200" y="1295400"/>
            <a:ext cx="4114800" cy="4798825"/>
          </a:xfrm>
          <a:solidFill>
            <a:srgbClr val="FF9966">
              <a:alpha val="50000"/>
            </a:srgbClr>
          </a:solidFill>
        </p:spPr>
        <p:txBody>
          <a:bodyPr>
            <a:noAutofit/>
          </a:bodyPr>
          <a:lstStyle/>
          <a:p>
            <a:r>
              <a:rPr lang="en-US" sz="1800" dirty="0"/>
              <a:t>The application is very easy and with it’s perfect consistency you can create a deep and uniform line in the first coat! </a:t>
            </a:r>
          </a:p>
          <a:p>
            <a:endParaRPr lang="en-US" sz="1800" dirty="0"/>
          </a:p>
          <a:p>
            <a:r>
              <a:rPr lang="en-US" sz="1800" dirty="0"/>
              <a:t>Long lasting and water resistant.</a:t>
            </a:r>
          </a:p>
          <a:p>
            <a:endParaRPr lang="en-US" sz="1800" dirty="0"/>
          </a:p>
          <a:p>
            <a:r>
              <a:rPr lang="en-US" sz="1800" dirty="0"/>
              <a:t>Extra strong look  with deep pigmentation. </a:t>
            </a:r>
          </a:p>
          <a:p>
            <a:endParaRPr lang="en-US" sz="1800" dirty="0"/>
          </a:p>
          <a:p>
            <a:r>
              <a:rPr lang="en-US" sz="1800" dirty="0"/>
              <a:t>Paraben free </a:t>
            </a:r>
          </a:p>
          <a:p>
            <a:endParaRPr lang="en-US" sz="1800" dirty="0"/>
          </a:p>
        </p:txBody>
      </p:sp>
      <p:pic>
        <p:nvPicPr>
          <p:cNvPr id="6" name="Picture 5"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293041" y="5791199"/>
            <a:ext cx="1242718" cy="606053"/>
          </a:xfrm>
          <a:prstGeom prst="rect">
            <a:avLst/>
          </a:prstGeom>
        </p:spPr>
      </p:pic>
      <p:graphicFrame>
        <p:nvGraphicFramePr>
          <p:cNvPr id="7" name="Content Placeholder 4"/>
          <p:cNvGraphicFramePr>
            <a:graphicFrameLocks/>
          </p:cNvGraphicFramePr>
          <p:nvPr>
            <p:extLst>
              <p:ext uri="{D42A27DB-BD31-4B8C-83A1-F6EECF244321}">
                <p14:modId xmlns:p14="http://schemas.microsoft.com/office/powerpoint/2010/main" val="28419863"/>
              </p:ext>
            </p:extLst>
          </p:nvPr>
        </p:nvGraphicFramePr>
        <p:xfrm>
          <a:off x="295669" y="4343400"/>
          <a:ext cx="4428731" cy="1066800"/>
        </p:xfrm>
        <a:graphic>
          <a:graphicData uri="http://schemas.openxmlformats.org/drawingml/2006/table">
            <a:tbl>
              <a:tblPr firstRow="1" bandRow="1">
                <a:effectLst>
                  <a:outerShdw blurRad="50800" dist="38100" dir="5400000" algn="t" rotWithShape="0">
                    <a:prstClr val="black">
                      <a:alpha val="40000"/>
                    </a:prstClr>
                  </a:outerShdw>
                </a:effectLst>
                <a:tableStyleId>{00A15C55-8517-42AA-B614-E9B94910E393}</a:tableStyleId>
              </a:tblPr>
              <a:tblGrid>
                <a:gridCol w="1761731">
                  <a:extLst>
                    <a:ext uri="{9D8B030D-6E8A-4147-A177-3AD203B41FA5}">
                      <a16:colId xmlns:a16="http://schemas.microsoft.com/office/drawing/2014/main" xmlns="" val="20000"/>
                    </a:ext>
                  </a:extLst>
                </a:gridCol>
                <a:gridCol w="914400">
                  <a:extLst>
                    <a:ext uri="{9D8B030D-6E8A-4147-A177-3AD203B41FA5}">
                      <a16:colId xmlns:a16="http://schemas.microsoft.com/office/drawing/2014/main" xmlns="" val="20001"/>
                    </a:ext>
                  </a:extLst>
                </a:gridCol>
                <a:gridCol w="914400">
                  <a:extLst>
                    <a:ext uri="{9D8B030D-6E8A-4147-A177-3AD203B41FA5}">
                      <a16:colId xmlns:a16="http://schemas.microsoft.com/office/drawing/2014/main" xmlns="" val="20002"/>
                    </a:ext>
                  </a:extLst>
                </a:gridCol>
                <a:gridCol w="838200">
                  <a:extLst>
                    <a:ext uri="{9D8B030D-6E8A-4147-A177-3AD203B41FA5}">
                      <a16:colId xmlns:a16="http://schemas.microsoft.com/office/drawing/2014/main" xmlns="" val="20003"/>
                    </a:ext>
                  </a:extLst>
                </a:gridCol>
              </a:tblGrid>
              <a:tr h="119823">
                <a:tc>
                  <a:txBody>
                    <a:bodyPr/>
                    <a:lstStyle/>
                    <a:p>
                      <a:pPr algn="ctr"/>
                      <a:r>
                        <a:rPr lang="en-US" sz="1800" dirty="0">
                          <a:latin typeface="+mj-lt"/>
                        </a:rPr>
                        <a:t>Shades</a:t>
                      </a:r>
                    </a:p>
                  </a:txBody>
                  <a:tcPr anchor="ctr"/>
                </a:tc>
                <a:tc>
                  <a:txBody>
                    <a:bodyPr/>
                    <a:lstStyle/>
                    <a:p>
                      <a:pPr algn="ctr"/>
                      <a:r>
                        <a:rPr lang="en-US" sz="1800" dirty="0">
                          <a:latin typeface="+mj-lt"/>
                        </a:rPr>
                        <a:t>MRP</a:t>
                      </a:r>
                    </a:p>
                  </a:txBody>
                  <a:tcPr anchor="ctr"/>
                </a:tc>
                <a:tc>
                  <a:txBody>
                    <a:bodyPr/>
                    <a:lstStyle/>
                    <a:p>
                      <a:pPr algn="ctr"/>
                      <a:r>
                        <a:rPr lang="en-US" sz="1800" dirty="0">
                          <a:latin typeface="+mj-lt"/>
                        </a:rPr>
                        <a:t>DP</a:t>
                      </a:r>
                    </a:p>
                  </a:txBody>
                  <a:tcPr anchor="ctr"/>
                </a:tc>
                <a:tc>
                  <a:txBody>
                    <a:bodyPr/>
                    <a:lstStyle/>
                    <a:p>
                      <a:pPr algn="ctr"/>
                      <a:r>
                        <a:rPr lang="en-US" sz="1800" dirty="0">
                          <a:latin typeface="+mj-lt"/>
                        </a:rPr>
                        <a:t>BV</a:t>
                      </a:r>
                    </a:p>
                  </a:txBody>
                  <a:tcPr anchor="ctr"/>
                </a:tc>
                <a:extLst>
                  <a:ext uri="{0D108BD9-81ED-4DB2-BD59-A6C34878D82A}">
                    <a16:rowId xmlns:a16="http://schemas.microsoft.com/office/drawing/2014/main" xmlns="" val="10000"/>
                  </a:ext>
                </a:extLst>
              </a:tr>
              <a:tr h="701040">
                <a:tc>
                  <a:txBody>
                    <a:bodyPr/>
                    <a:lstStyle/>
                    <a:p>
                      <a:pPr algn="ctr" fontAlgn="ctr"/>
                      <a:r>
                        <a:rPr lang="en-US" sz="1800" b="0" i="0" u="none" strike="noStrike" dirty="0">
                          <a:solidFill>
                            <a:srgbClr val="000000"/>
                          </a:solidFill>
                          <a:effectLst/>
                          <a:latin typeface="+mn-lt"/>
                        </a:rPr>
                        <a:t> Black 001</a:t>
                      </a:r>
                      <a:endParaRPr lang="en-US" sz="1800" b="0" i="0" u="none" strike="noStrike" dirty="0">
                        <a:solidFill>
                          <a:srgbClr val="000000"/>
                        </a:solidFill>
                        <a:effectLst/>
                        <a:latin typeface="Calibri"/>
                      </a:endParaRPr>
                    </a:p>
                  </a:txBody>
                  <a:tcPr marL="9525" marR="9525" marT="9525" marB="0" anchor="ctr"/>
                </a:tc>
                <a:tc>
                  <a:txBody>
                    <a:bodyPr/>
                    <a:lstStyle/>
                    <a:p>
                      <a:pPr algn="ctr"/>
                      <a:r>
                        <a:rPr lang="en-US" sz="1800" dirty="0">
                          <a:latin typeface="+mj-lt"/>
                        </a:rPr>
                        <a:t>345</a:t>
                      </a:r>
                    </a:p>
                  </a:txBody>
                  <a:tcPr anchor="ctr"/>
                </a:tc>
                <a:tc>
                  <a:txBody>
                    <a:bodyPr/>
                    <a:lstStyle/>
                    <a:p>
                      <a:pPr algn="ctr"/>
                      <a:r>
                        <a:rPr lang="en-US" sz="1800" dirty="0">
                          <a:latin typeface="+mj-lt"/>
                        </a:rPr>
                        <a:t>290</a:t>
                      </a:r>
                    </a:p>
                  </a:txBody>
                  <a:tcPr anchor="ctr"/>
                </a:tc>
                <a:tc>
                  <a:txBody>
                    <a:bodyPr/>
                    <a:lstStyle/>
                    <a:p>
                      <a:pPr algn="ctr"/>
                      <a:r>
                        <a:rPr lang="en-US" sz="1800" dirty="0">
                          <a:latin typeface="+mj-lt"/>
                        </a:rPr>
                        <a:t>174</a:t>
                      </a:r>
                    </a:p>
                  </a:txBody>
                  <a:tcPr anchor="ct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867016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archana.ram\Desktop\ARC\Mistral Of Milan - Products\references\Ref photo\Glamour\stock-photo-7350733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6829"/>
          <a:stretch/>
        </p:blipFill>
        <p:spPr bwMode="auto">
          <a:xfrm flipH="1">
            <a:off x="-228600" y="0"/>
            <a:ext cx="9372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6">
              <a:alpha val="50000"/>
            </a:schemeClr>
          </a:solidFill>
        </p:spPr>
        <p:txBody>
          <a:bodyPr/>
          <a:lstStyle/>
          <a:p>
            <a:r>
              <a:rPr lang="en-GB" dirty="0">
                <a:solidFill>
                  <a:schemeClr val="bg1"/>
                </a:solidFill>
              </a:rPr>
              <a:t>True define Eyeliner Pencil</a:t>
            </a:r>
            <a:endParaRPr lang="en-US" dirty="0">
              <a:solidFill>
                <a:schemeClr val="bg1"/>
              </a:solidFill>
            </a:endParaRPr>
          </a:p>
        </p:txBody>
      </p:sp>
      <p:sp>
        <p:nvSpPr>
          <p:cNvPr id="3" name="Content Placeholder 2"/>
          <p:cNvSpPr>
            <a:spLocks noGrp="1"/>
          </p:cNvSpPr>
          <p:nvPr>
            <p:ph idx="1"/>
          </p:nvPr>
        </p:nvSpPr>
        <p:spPr>
          <a:xfrm>
            <a:off x="457200" y="1295399"/>
            <a:ext cx="4114800" cy="4798825"/>
          </a:xfrm>
          <a:solidFill>
            <a:schemeClr val="accent6">
              <a:alpha val="50000"/>
            </a:schemeClr>
          </a:solidFill>
        </p:spPr>
        <p:txBody>
          <a:bodyPr/>
          <a:lstStyle/>
          <a:p>
            <a:r>
              <a:rPr lang="en-US" sz="2000" dirty="0">
                <a:solidFill>
                  <a:schemeClr val="bg1"/>
                </a:solidFill>
              </a:rPr>
              <a:t>Highly pigmented formula with intense pay off to achieve best results with one application.</a:t>
            </a:r>
          </a:p>
          <a:p>
            <a:endParaRPr lang="en-US" sz="2000" dirty="0">
              <a:solidFill>
                <a:schemeClr val="bg1"/>
              </a:solidFill>
            </a:endParaRPr>
          </a:p>
          <a:p>
            <a:r>
              <a:rPr lang="en-US" sz="2000" dirty="0">
                <a:solidFill>
                  <a:schemeClr val="bg1"/>
                </a:solidFill>
              </a:rPr>
              <a:t>Superb, powdery soft texture with long lasting result</a:t>
            </a:r>
          </a:p>
          <a:p>
            <a:endParaRPr lang="en-US" sz="2000" dirty="0">
              <a:solidFill>
                <a:schemeClr val="bg1"/>
              </a:solidFill>
            </a:endParaRPr>
          </a:p>
          <a:p>
            <a:r>
              <a:rPr lang="en-US" sz="2000" dirty="0">
                <a:solidFill>
                  <a:schemeClr val="bg1"/>
                </a:solidFill>
              </a:rPr>
              <a:t>Matt with intense finish</a:t>
            </a:r>
          </a:p>
        </p:txBody>
      </p:sp>
      <p:sp>
        <p:nvSpPr>
          <p:cNvPr id="4" name="Slide Number Placeholder 3"/>
          <p:cNvSpPr>
            <a:spLocks noGrp="1"/>
          </p:cNvSpPr>
          <p:nvPr>
            <p:ph type="sldNum" sz="quarter" idx="10"/>
          </p:nvPr>
        </p:nvSpPr>
        <p:spPr/>
        <p:txBody>
          <a:bodyPr/>
          <a:lstStyle/>
          <a:p>
            <a:pPr>
              <a:defRPr/>
            </a:pPr>
            <a:fld id="{24DFEFA5-1EE1-4223-ACA9-4163ABB373C0}" type="slidenum">
              <a:rPr lang="en-US" smtClean="0"/>
              <a:pPr>
                <a:defRPr/>
              </a:pPr>
              <a:t>25</a:t>
            </a:fld>
            <a:endParaRPr lang="en-US" dirty="0"/>
          </a:p>
        </p:txBody>
      </p:sp>
      <p:pic>
        <p:nvPicPr>
          <p:cNvPr id="14" name="Picture 13" descr="Mistral logo.jpg"/>
          <p:cNvPicPr>
            <a:picLocks noChangeAspect="1"/>
          </p:cNvPicPr>
          <p:nvPr/>
        </p:nvPicPr>
        <p:blipFill rotWithShape="1">
          <a:blip r:embed="rId3"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17309159" y="5791198"/>
            <a:ext cx="1242718" cy="606053"/>
          </a:xfrm>
          <a:prstGeom prst="rect">
            <a:avLst/>
          </a:prstGeom>
        </p:spPr>
      </p:pic>
      <p:graphicFrame>
        <p:nvGraphicFramePr>
          <p:cNvPr id="9" name="Content Placeholder 4"/>
          <p:cNvGraphicFramePr>
            <a:graphicFrameLocks/>
          </p:cNvGraphicFramePr>
          <p:nvPr>
            <p:extLst>
              <p:ext uri="{D42A27DB-BD31-4B8C-83A1-F6EECF244321}">
                <p14:modId xmlns:p14="http://schemas.microsoft.com/office/powerpoint/2010/main" val="808361395"/>
              </p:ext>
            </p:extLst>
          </p:nvPr>
        </p:nvGraphicFramePr>
        <p:xfrm>
          <a:off x="295669" y="4343400"/>
          <a:ext cx="4428731" cy="1066800"/>
        </p:xfrm>
        <a:graphic>
          <a:graphicData uri="http://schemas.openxmlformats.org/drawingml/2006/table">
            <a:tbl>
              <a:tblPr firstRow="1" bandRow="1">
                <a:effectLst>
                  <a:outerShdw blurRad="50800" dist="38100" dir="5400000" algn="t" rotWithShape="0">
                    <a:prstClr val="black">
                      <a:alpha val="40000"/>
                    </a:prstClr>
                  </a:outerShdw>
                </a:effectLst>
                <a:tableStyleId>{00A15C55-8517-42AA-B614-E9B94910E393}</a:tableStyleId>
              </a:tblPr>
              <a:tblGrid>
                <a:gridCol w="1761731">
                  <a:extLst>
                    <a:ext uri="{9D8B030D-6E8A-4147-A177-3AD203B41FA5}">
                      <a16:colId xmlns:a16="http://schemas.microsoft.com/office/drawing/2014/main" xmlns="" val="20000"/>
                    </a:ext>
                  </a:extLst>
                </a:gridCol>
                <a:gridCol w="914400">
                  <a:extLst>
                    <a:ext uri="{9D8B030D-6E8A-4147-A177-3AD203B41FA5}">
                      <a16:colId xmlns:a16="http://schemas.microsoft.com/office/drawing/2014/main" xmlns="" val="20001"/>
                    </a:ext>
                  </a:extLst>
                </a:gridCol>
                <a:gridCol w="914400">
                  <a:extLst>
                    <a:ext uri="{9D8B030D-6E8A-4147-A177-3AD203B41FA5}">
                      <a16:colId xmlns:a16="http://schemas.microsoft.com/office/drawing/2014/main" xmlns="" val="20002"/>
                    </a:ext>
                  </a:extLst>
                </a:gridCol>
                <a:gridCol w="838200">
                  <a:extLst>
                    <a:ext uri="{9D8B030D-6E8A-4147-A177-3AD203B41FA5}">
                      <a16:colId xmlns:a16="http://schemas.microsoft.com/office/drawing/2014/main" xmlns="" val="20003"/>
                    </a:ext>
                  </a:extLst>
                </a:gridCol>
              </a:tblGrid>
              <a:tr h="119823">
                <a:tc>
                  <a:txBody>
                    <a:bodyPr/>
                    <a:lstStyle/>
                    <a:p>
                      <a:pPr algn="ctr"/>
                      <a:r>
                        <a:rPr lang="en-US" sz="1800" dirty="0">
                          <a:latin typeface="+mj-lt"/>
                        </a:rPr>
                        <a:t>Shades</a:t>
                      </a:r>
                    </a:p>
                  </a:txBody>
                  <a:tcPr anchor="ctr"/>
                </a:tc>
                <a:tc>
                  <a:txBody>
                    <a:bodyPr/>
                    <a:lstStyle/>
                    <a:p>
                      <a:pPr algn="ctr"/>
                      <a:r>
                        <a:rPr lang="en-US" sz="1800" dirty="0">
                          <a:latin typeface="+mj-lt"/>
                        </a:rPr>
                        <a:t>MRP</a:t>
                      </a:r>
                    </a:p>
                  </a:txBody>
                  <a:tcPr anchor="ctr"/>
                </a:tc>
                <a:tc>
                  <a:txBody>
                    <a:bodyPr/>
                    <a:lstStyle/>
                    <a:p>
                      <a:pPr algn="ctr"/>
                      <a:r>
                        <a:rPr lang="en-US" sz="1800" dirty="0">
                          <a:latin typeface="+mj-lt"/>
                        </a:rPr>
                        <a:t>DP</a:t>
                      </a:r>
                    </a:p>
                  </a:txBody>
                  <a:tcPr anchor="ctr"/>
                </a:tc>
                <a:tc>
                  <a:txBody>
                    <a:bodyPr/>
                    <a:lstStyle/>
                    <a:p>
                      <a:pPr algn="ctr"/>
                      <a:r>
                        <a:rPr lang="en-US" sz="1800" dirty="0">
                          <a:latin typeface="+mj-lt"/>
                        </a:rPr>
                        <a:t>BV</a:t>
                      </a:r>
                    </a:p>
                  </a:txBody>
                  <a:tcPr anchor="ctr"/>
                </a:tc>
                <a:extLst>
                  <a:ext uri="{0D108BD9-81ED-4DB2-BD59-A6C34878D82A}">
                    <a16:rowId xmlns:a16="http://schemas.microsoft.com/office/drawing/2014/main" xmlns="" val="10000"/>
                  </a:ext>
                </a:extLst>
              </a:tr>
              <a:tr h="701040">
                <a:tc>
                  <a:txBody>
                    <a:bodyPr/>
                    <a:lstStyle/>
                    <a:p>
                      <a:pPr algn="ctr" fontAlgn="ctr"/>
                      <a:r>
                        <a:rPr lang="en-US" sz="1800" b="0" i="0" u="none" strike="noStrike" dirty="0">
                          <a:solidFill>
                            <a:srgbClr val="000000"/>
                          </a:solidFill>
                          <a:effectLst/>
                          <a:latin typeface="+mn-lt"/>
                        </a:rPr>
                        <a:t> Black 001</a:t>
                      </a:r>
                      <a:endParaRPr lang="en-US" sz="1800" b="0" i="0" u="none" strike="noStrike" dirty="0">
                        <a:solidFill>
                          <a:srgbClr val="000000"/>
                        </a:solidFill>
                        <a:effectLst/>
                        <a:latin typeface="Calibri"/>
                      </a:endParaRPr>
                    </a:p>
                  </a:txBody>
                  <a:tcPr marL="9525" marR="9525" marT="9525" marB="0" anchor="ctr"/>
                </a:tc>
                <a:tc>
                  <a:txBody>
                    <a:bodyPr/>
                    <a:lstStyle/>
                    <a:p>
                      <a:pPr algn="ctr"/>
                      <a:r>
                        <a:rPr lang="en-US" sz="1800" dirty="0">
                          <a:latin typeface="+mj-lt"/>
                        </a:rPr>
                        <a:t>290</a:t>
                      </a:r>
                    </a:p>
                  </a:txBody>
                  <a:tcPr anchor="ctr"/>
                </a:tc>
                <a:tc>
                  <a:txBody>
                    <a:bodyPr/>
                    <a:lstStyle/>
                    <a:p>
                      <a:pPr algn="ctr"/>
                      <a:r>
                        <a:rPr lang="en-US" sz="1800" dirty="0">
                          <a:latin typeface="+mj-lt"/>
                        </a:rPr>
                        <a:t>250</a:t>
                      </a:r>
                    </a:p>
                  </a:txBody>
                  <a:tcPr anchor="ctr"/>
                </a:tc>
                <a:tc>
                  <a:txBody>
                    <a:bodyPr/>
                    <a:lstStyle/>
                    <a:p>
                      <a:pPr algn="ctr"/>
                      <a:r>
                        <a:rPr lang="en-US" sz="1800" dirty="0">
                          <a:latin typeface="+mj-lt"/>
                        </a:rPr>
                        <a:t>125</a:t>
                      </a:r>
                    </a:p>
                  </a:txBody>
                  <a:tcPr anchor="ctr"/>
                </a:tc>
                <a:extLst>
                  <a:ext uri="{0D108BD9-81ED-4DB2-BD59-A6C34878D82A}">
                    <a16:rowId xmlns:a16="http://schemas.microsoft.com/office/drawing/2014/main" xmlns="" val="10001"/>
                  </a:ext>
                </a:extLst>
              </a:tr>
            </a:tbl>
          </a:graphicData>
        </a:graphic>
      </p:graphicFrame>
      <p:pic>
        <p:nvPicPr>
          <p:cNvPr id="10" name="Picture 9"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293041" y="5791199"/>
            <a:ext cx="1242718" cy="606053"/>
          </a:xfrm>
          <a:prstGeom prst="rect">
            <a:avLst/>
          </a:prstGeom>
        </p:spPr>
      </p:pic>
    </p:spTree>
    <p:extLst>
      <p:ext uri="{BB962C8B-B14F-4D97-AF65-F5344CB8AC3E}">
        <p14:creationId xmlns:p14="http://schemas.microsoft.com/office/powerpoint/2010/main" val="3759633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rchana.ram\Desktop\Picture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7705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0" y="4191000"/>
            <a:ext cx="1828800" cy="1700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Users\archana.ram\Desktop\Mistral Of Milan - Products\references\64b7f19c30a170edcbc4c3066f2cb74a.jpg"/>
          <p:cNvPicPr>
            <a:picLocks noChangeAspect="1" noChangeArrowheads="1"/>
          </p:cNvPicPr>
          <p:nvPr/>
        </p:nvPicPr>
        <p:blipFill rotWithShape="1">
          <a:blip r:embed="rId3">
            <a:clrChange>
              <a:clrFrom>
                <a:srgbClr val="FCFFFF"/>
              </a:clrFrom>
              <a:clrTo>
                <a:srgbClr val="FCFFFF">
                  <a:alpha val="0"/>
                </a:srgbClr>
              </a:clrTo>
            </a:clrChange>
            <a:extLst>
              <a:ext uri="{BEBA8EAE-BF5A-486C-A8C5-ECC9F3942E4B}">
                <a14:imgProps xmlns:a14="http://schemas.microsoft.com/office/drawing/2010/main">
                  <a14:imgLayer r:embed="rId4">
                    <a14:imgEffect>
                      <a14:sharpenSoften amount="25000"/>
                    </a14:imgEffect>
                    <a14:imgEffect>
                      <a14:brightnessContrast bright="2000" contrast="-4000"/>
                    </a14:imgEffect>
                  </a14:imgLayer>
                </a14:imgProps>
              </a:ext>
              <a:ext uri="{28A0092B-C50C-407E-A947-70E740481C1C}">
                <a14:useLocalDpi xmlns:a14="http://schemas.microsoft.com/office/drawing/2010/main" val="0"/>
              </a:ext>
            </a:extLst>
          </a:blip>
          <a:srcRect t="80915" r="67948" b="9877"/>
          <a:stretch/>
        </p:blipFill>
        <p:spPr bwMode="auto">
          <a:xfrm>
            <a:off x="152400" y="4319753"/>
            <a:ext cx="1564889" cy="15476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3954" y="3327737"/>
            <a:ext cx="1774846" cy="1015663"/>
          </a:xfrm>
          <a:prstGeom prst="rect">
            <a:avLst/>
          </a:prstGeom>
        </p:spPr>
        <p:txBody>
          <a:bodyPr wrap="none">
            <a:spAutoFit/>
          </a:bodyPr>
          <a:lstStyle/>
          <a:p>
            <a:pPr algn="ctr"/>
            <a:r>
              <a:rPr lang="en-US" sz="6000" b="1" dirty="0">
                <a:solidFill>
                  <a:schemeClr val="bg1"/>
                </a:solidFill>
                <a:latin typeface="Baskerville Old Face" panose="02020602080505020303" pitchFamily="18" charset="0"/>
              </a:rPr>
              <a:t>LIPS</a:t>
            </a:r>
          </a:p>
        </p:txBody>
      </p:sp>
      <p:pic>
        <p:nvPicPr>
          <p:cNvPr id="11" name="Picture 10" descr="Mistral logo.jpg"/>
          <p:cNvPicPr>
            <a:picLocks noChangeAspect="1"/>
          </p:cNvPicPr>
          <p:nvPr/>
        </p:nvPicPr>
        <p:blipFill rotWithShape="1">
          <a:blip r:embed="rId5"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6">
                    <a14:imgEffect>
                      <a14:brightnessContrast bright="57000" contrast="16000"/>
                    </a14:imgEffect>
                  </a14:imgLayer>
                </a14:imgProps>
              </a:ext>
            </a:extLst>
          </a:blip>
          <a:srcRect l="3359" t="13697" r="58872" b="28441"/>
          <a:stretch/>
        </p:blipFill>
        <p:spPr>
          <a:xfrm>
            <a:off x="304800" y="5791200"/>
            <a:ext cx="1242718" cy="606053"/>
          </a:xfrm>
          <a:prstGeom prst="rect">
            <a:avLst/>
          </a:prstGeom>
        </p:spPr>
      </p:pic>
    </p:spTree>
    <p:extLst>
      <p:ext uri="{BB962C8B-B14F-4D97-AF65-F5344CB8AC3E}">
        <p14:creationId xmlns:p14="http://schemas.microsoft.com/office/powerpoint/2010/main" val="2730927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220200" cy="6858000"/>
          </a:xfrm>
          <a:prstGeom prst="rect">
            <a:avLst/>
          </a:prstGeom>
          <a:gradFill flip="none" rotWithShape="1">
            <a:gsLst>
              <a:gs pos="0">
                <a:schemeClr val="bg1">
                  <a:shade val="30000"/>
                  <a:satMod val="115000"/>
                </a:schemeClr>
              </a:gs>
              <a:gs pos="36000">
                <a:schemeClr val="bg1">
                  <a:shade val="67500"/>
                  <a:satMod val="115000"/>
                </a:schemeClr>
              </a:gs>
              <a:gs pos="60000">
                <a:schemeClr val="bg1">
                  <a:shade val="100000"/>
                  <a:satMod val="115000"/>
                  <a:alpha val="98000"/>
                </a:schemeClr>
              </a:gs>
            </a:gsLst>
            <a:lin ang="81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3" name="Slide Number Placeholder 2"/>
          <p:cNvSpPr>
            <a:spLocks noGrp="1"/>
          </p:cNvSpPr>
          <p:nvPr>
            <p:ph type="sldNum" sz="quarter" idx="10"/>
          </p:nvPr>
        </p:nvSpPr>
        <p:spPr/>
        <p:txBody>
          <a:bodyPr/>
          <a:lstStyle/>
          <a:p>
            <a:pPr>
              <a:defRPr/>
            </a:pPr>
            <a:fld id="{778CF0B0-C556-4937-888A-ABE9F376E16E}" type="slidenum">
              <a:rPr lang="en-US" smtClean="0"/>
              <a:pPr>
                <a:defRPr/>
              </a:pPr>
              <a:t>27</a:t>
            </a:fld>
            <a:endParaRPr lang="en-US" dirty="0"/>
          </a:p>
        </p:txBody>
      </p:sp>
      <p:pic>
        <p:nvPicPr>
          <p:cNvPr id="12" name="Picture 11" descr="Mistral logo.jpg"/>
          <p:cNvPicPr>
            <a:picLocks noChangeAspect="1"/>
          </p:cNvPicPr>
          <p:nvPr/>
        </p:nvPicPr>
        <p:blipFill rotWithShape="1">
          <a:blip r:embed="rId2"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3">
                    <a14:imgEffect>
                      <a14:brightnessContrast bright="57000" contrast="16000"/>
                    </a14:imgEffect>
                  </a14:imgLayer>
                </a14:imgProps>
              </a:ext>
            </a:extLst>
          </a:blip>
          <a:srcRect l="3359" t="13697" r="58872" b="28441"/>
          <a:stretch/>
        </p:blipFill>
        <p:spPr>
          <a:xfrm>
            <a:off x="7748882" y="5794747"/>
            <a:ext cx="1242718" cy="606053"/>
          </a:xfrm>
          <a:prstGeom prst="rect">
            <a:avLst/>
          </a:prstGeom>
        </p:spPr>
      </p:pic>
      <p:grpSp>
        <p:nvGrpSpPr>
          <p:cNvPr id="6" name="Group 5"/>
          <p:cNvGrpSpPr/>
          <p:nvPr/>
        </p:nvGrpSpPr>
        <p:grpSpPr>
          <a:xfrm>
            <a:off x="1752600" y="745343"/>
            <a:ext cx="5977147" cy="5888926"/>
            <a:chOff x="914400" y="745343"/>
            <a:chExt cx="5977147" cy="5888926"/>
          </a:xfrm>
        </p:grpSpPr>
        <p:pic>
          <p:nvPicPr>
            <p:cNvPr id="2" name="Picture 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85" t="25937" r="28953"/>
            <a:stretch/>
          </p:blipFill>
          <p:spPr>
            <a:xfrm>
              <a:off x="2514600" y="1775825"/>
              <a:ext cx="787400" cy="4193951"/>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1745" t="15932" r="29606"/>
            <a:stretch/>
          </p:blipFill>
          <p:spPr>
            <a:xfrm>
              <a:off x="2503070" y="1357251"/>
              <a:ext cx="2453823" cy="5277018"/>
            </a:xfrm>
            <a:prstGeom prst="rect">
              <a:avLst/>
            </a:prstGeom>
          </p:spPr>
        </p:pic>
        <p:pic>
          <p:nvPicPr>
            <p:cNvPr id="16" name="Picture 1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7037" b="20558"/>
            <a:stretch/>
          </p:blipFill>
          <p:spPr>
            <a:xfrm rot="1322869">
              <a:off x="4899021" y="745343"/>
              <a:ext cx="1323339" cy="4965529"/>
            </a:xfrm>
            <a:prstGeom prst="rect">
              <a:avLst/>
            </a:prstGeom>
          </p:spPr>
        </p:pic>
        <p:pic>
          <p:nvPicPr>
            <p:cNvPr id="13" name="Picture 12"/>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9553" t="22222" r="50007" b="9999"/>
            <a:stretch/>
          </p:blipFill>
          <p:spPr>
            <a:xfrm>
              <a:off x="5405797" y="1778775"/>
              <a:ext cx="842603" cy="4191001"/>
            </a:xfrm>
            <a:prstGeom prst="rect">
              <a:avLst/>
            </a:prstGeom>
          </p:spPr>
        </p:pic>
        <p:pic>
          <p:nvPicPr>
            <p:cNvPr id="14" name="Picture 13"/>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6066" t="8889" r="27295"/>
            <a:stretch/>
          </p:blipFill>
          <p:spPr>
            <a:xfrm>
              <a:off x="914400" y="1524000"/>
              <a:ext cx="1708598" cy="4727947"/>
            </a:xfrm>
            <a:prstGeom prst="rect">
              <a:avLst/>
            </a:prstGeom>
          </p:spPr>
        </p:pic>
        <p:pic>
          <p:nvPicPr>
            <p:cNvPr id="17" name="Picture 16"/>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8744" t="22222" r="30447" b="9999"/>
            <a:stretch/>
          </p:blipFill>
          <p:spPr>
            <a:xfrm rot="20817287">
              <a:off x="6027054" y="1823650"/>
              <a:ext cx="864493" cy="4223736"/>
            </a:xfrm>
            <a:prstGeom prst="rect">
              <a:avLst/>
            </a:prstGeom>
          </p:spPr>
        </p:pic>
      </p:grpSp>
    </p:spTree>
    <p:extLst>
      <p:ext uri="{BB962C8B-B14F-4D97-AF65-F5344CB8AC3E}">
        <p14:creationId xmlns:p14="http://schemas.microsoft.com/office/powerpoint/2010/main" val="3766033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838" y="0"/>
            <a:ext cx="9150047" cy="6869827"/>
            <a:chOff x="1838" y="0"/>
            <a:chExt cx="9150047" cy="6869827"/>
          </a:xfrm>
        </p:grpSpPr>
        <p:pic>
          <p:nvPicPr>
            <p:cNvPr id="2" name="Picture 2" descr="https://mir-s3-cdn-cf.behance.net/project_modules/disp/9e923216836398.5603b25520de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9885" cy="68698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media-cache-ak0.pinimg.com/236x/61/d6/37/61d6374d36e9ee3dacb00e86b2a0f6cf.jpg"/>
            <p:cNvPicPr>
              <a:picLocks noChangeAspect="1" noChangeArrowheads="1"/>
            </p:cNvPicPr>
            <p:nvPr/>
          </p:nvPicPr>
          <p:blipFill rotWithShape="1">
            <a:blip r:embed="rId3">
              <a:extLst>
                <a:ext uri="{28A0092B-C50C-407E-A947-70E740481C1C}">
                  <a14:useLocalDpi xmlns:a14="http://schemas.microsoft.com/office/drawing/2010/main" val="0"/>
                </a:ext>
              </a:extLst>
            </a:blip>
            <a:srcRect r="99002"/>
            <a:stretch/>
          </p:blipFill>
          <p:spPr bwMode="auto">
            <a:xfrm>
              <a:off x="1838" y="0"/>
              <a:ext cx="4798762" cy="686982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3"/>
          <p:cNvSpPr>
            <a:spLocks noGrp="1"/>
          </p:cNvSpPr>
          <p:nvPr>
            <p:ph type="title"/>
          </p:nvPr>
        </p:nvSpPr>
        <p:spPr>
          <a:solidFill>
            <a:srgbClr val="FF0000">
              <a:alpha val="58000"/>
            </a:srgbClr>
          </a:solidFill>
        </p:spPr>
        <p:txBody>
          <a:bodyPr/>
          <a:lstStyle/>
          <a:p>
            <a:r>
              <a:rPr lang="en-GB" dirty="0">
                <a:solidFill>
                  <a:schemeClr val="bg1"/>
                </a:solidFill>
              </a:rPr>
              <a:t>Classic Crème Lipstick</a:t>
            </a:r>
            <a:endParaRPr lang="en-US" dirty="0">
              <a:solidFill>
                <a:schemeClr val="bg1"/>
              </a:solidFill>
            </a:endParaRPr>
          </a:p>
        </p:txBody>
      </p:sp>
      <p:sp>
        <p:nvSpPr>
          <p:cNvPr id="5" name="Content Placeholder 4"/>
          <p:cNvSpPr>
            <a:spLocks noGrp="1"/>
          </p:cNvSpPr>
          <p:nvPr>
            <p:ph idx="1"/>
          </p:nvPr>
        </p:nvSpPr>
        <p:spPr>
          <a:xfrm>
            <a:off x="457200" y="1295400"/>
            <a:ext cx="4114800" cy="4798826"/>
          </a:xfrm>
          <a:solidFill>
            <a:srgbClr val="FF0000">
              <a:alpha val="42000"/>
            </a:srgbClr>
          </a:solidFill>
        </p:spPr>
        <p:txBody>
          <a:bodyPr>
            <a:noAutofit/>
          </a:bodyPr>
          <a:lstStyle/>
          <a:p>
            <a:r>
              <a:rPr lang="en-US" sz="1600" dirty="0">
                <a:solidFill>
                  <a:schemeClr val="bg1"/>
                </a:solidFill>
              </a:rPr>
              <a:t>A classic lipstick, with a soft and creamy texture which spreads on your lips effortlessly making them supple and intense. </a:t>
            </a:r>
          </a:p>
          <a:p>
            <a:endParaRPr lang="en-US" sz="1600" dirty="0">
              <a:solidFill>
                <a:schemeClr val="bg1"/>
              </a:solidFill>
            </a:endParaRPr>
          </a:p>
          <a:p>
            <a:r>
              <a:rPr lang="en-US" sz="1600" dirty="0">
                <a:solidFill>
                  <a:schemeClr val="bg1"/>
                </a:solidFill>
              </a:rPr>
              <a:t>It gives perfect coverage with moisturizing action.</a:t>
            </a:r>
          </a:p>
          <a:p>
            <a:endParaRPr lang="en-US" sz="1600" dirty="0">
              <a:solidFill>
                <a:schemeClr val="bg1"/>
              </a:solidFill>
            </a:endParaRPr>
          </a:p>
          <a:p>
            <a:r>
              <a:rPr lang="en-US" sz="1600" dirty="0">
                <a:solidFill>
                  <a:schemeClr val="bg1"/>
                </a:solidFill>
              </a:rPr>
              <a:t>Create a thin and comfortable layer on the lips, keeping them soft and smooth. Do not dry out the lips, while taking care of them.</a:t>
            </a:r>
          </a:p>
          <a:p>
            <a:endParaRPr lang="en-US" sz="1600" dirty="0">
              <a:solidFill>
                <a:schemeClr val="bg1"/>
              </a:solidFill>
            </a:endParaRPr>
          </a:p>
          <a:p>
            <a:r>
              <a:rPr lang="en-US" sz="1600" dirty="0">
                <a:solidFill>
                  <a:schemeClr val="bg1"/>
                </a:solidFill>
              </a:rPr>
              <a:t>its texture is ultra soft on the lips , making this lipstick the most lovable beauty accessory. </a:t>
            </a:r>
          </a:p>
          <a:p>
            <a:endParaRPr lang="en-US" sz="1600" dirty="0">
              <a:solidFill>
                <a:schemeClr val="bg1"/>
              </a:solidFill>
            </a:endParaRPr>
          </a:p>
          <a:p>
            <a:r>
              <a:rPr lang="en-US" sz="1600" dirty="0">
                <a:solidFill>
                  <a:schemeClr val="bg1"/>
                </a:solidFill>
              </a:rPr>
              <a:t>Paraben free</a:t>
            </a:r>
            <a:endParaRPr lang="en-US" sz="1600" b="1" dirty="0">
              <a:solidFill>
                <a:schemeClr val="bg1"/>
              </a:solidFill>
            </a:endParaRPr>
          </a:p>
        </p:txBody>
      </p:sp>
      <p:pic>
        <p:nvPicPr>
          <p:cNvPr id="7" name="Picture 6" descr="Mistral logo.jpg"/>
          <p:cNvPicPr>
            <a:picLocks noChangeAspect="1"/>
          </p:cNvPicPr>
          <p:nvPr/>
        </p:nvPicPr>
        <p:blipFill rotWithShape="1">
          <a:blip r:embed="rId4"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brightnessContrast bright="57000" contrast="16000"/>
                    </a14:imgEffect>
                  </a14:imgLayer>
                </a14:imgProps>
              </a:ext>
            </a:extLst>
          </a:blip>
          <a:srcRect l="3359" t="13697" r="58872" b="28441"/>
          <a:stretch/>
        </p:blipFill>
        <p:spPr>
          <a:xfrm>
            <a:off x="7748882" y="5791200"/>
            <a:ext cx="1242718" cy="606053"/>
          </a:xfrm>
          <a:prstGeom prst="rect">
            <a:avLst/>
          </a:prstGeom>
        </p:spPr>
      </p:pic>
    </p:spTree>
    <p:extLst>
      <p:ext uri="{BB962C8B-B14F-4D97-AF65-F5344CB8AC3E}">
        <p14:creationId xmlns:p14="http://schemas.microsoft.com/office/powerpoint/2010/main" val="3157350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Mistral of Milan Classic Crème Lipstick </a:t>
            </a:r>
          </a:p>
        </p:txBody>
      </p:sp>
      <p:sp>
        <p:nvSpPr>
          <p:cNvPr id="4" name="Slide Number Placeholder 3"/>
          <p:cNvSpPr>
            <a:spLocks noGrp="1"/>
          </p:cNvSpPr>
          <p:nvPr>
            <p:ph type="sldNum" sz="quarter" idx="10"/>
          </p:nvPr>
        </p:nvSpPr>
        <p:spPr/>
        <p:txBody>
          <a:bodyPr/>
          <a:lstStyle/>
          <a:p>
            <a:pPr>
              <a:defRPr/>
            </a:pPr>
            <a:fld id="{24DFEFA5-1EE1-4223-ACA9-4163ABB373C0}" type="slidenum">
              <a:rPr lang="en-US" smtClean="0"/>
              <a:pPr>
                <a:defRPr/>
              </a:pPr>
              <a:t>29</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950551672"/>
              </p:ext>
            </p:extLst>
          </p:nvPr>
        </p:nvGraphicFramePr>
        <p:xfrm>
          <a:off x="457199" y="990600"/>
          <a:ext cx="8382000" cy="5597823"/>
        </p:xfrm>
        <a:graphic>
          <a:graphicData uri="http://schemas.openxmlformats.org/drawingml/2006/table">
            <a:tbl>
              <a:tblPr>
                <a:tableStyleId>{35758FB7-9AC5-4552-8A53-C91805E547FA}</a:tableStyleId>
              </a:tblPr>
              <a:tblGrid>
                <a:gridCol w="762001">
                  <a:extLst>
                    <a:ext uri="{9D8B030D-6E8A-4147-A177-3AD203B41FA5}">
                      <a16:colId xmlns:a16="http://schemas.microsoft.com/office/drawing/2014/main" xmlns="" val="20004"/>
                    </a:ext>
                  </a:extLst>
                </a:gridCol>
                <a:gridCol w="3886200">
                  <a:extLst>
                    <a:ext uri="{9D8B030D-6E8A-4147-A177-3AD203B41FA5}">
                      <a16:colId xmlns:a16="http://schemas.microsoft.com/office/drawing/2014/main" xmlns="" val="20000"/>
                    </a:ext>
                  </a:extLst>
                </a:gridCol>
                <a:gridCol w="1066800">
                  <a:extLst>
                    <a:ext uri="{9D8B030D-6E8A-4147-A177-3AD203B41FA5}">
                      <a16:colId xmlns:a16="http://schemas.microsoft.com/office/drawing/2014/main" xmlns="" val="20001"/>
                    </a:ext>
                  </a:extLst>
                </a:gridCol>
                <a:gridCol w="1447800">
                  <a:extLst>
                    <a:ext uri="{9D8B030D-6E8A-4147-A177-3AD203B41FA5}">
                      <a16:colId xmlns:a16="http://schemas.microsoft.com/office/drawing/2014/main" xmlns="" val="20002"/>
                    </a:ext>
                  </a:extLst>
                </a:gridCol>
                <a:gridCol w="1219199">
                  <a:extLst>
                    <a:ext uri="{9D8B030D-6E8A-4147-A177-3AD203B41FA5}">
                      <a16:colId xmlns:a16="http://schemas.microsoft.com/office/drawing/2014/main" xmlns="" val="20003"/>
                    </a:ext>
                  </a:extLst>
                </a:gridCol>
              </a:tblGrid>
              <a:tr h="188126">
                <a:tc>
                  <a:txBody>
                    <a:bodyPr/>
                    <a:lstStyle/>
                    <a:p>
                      <a:pPr algn="ctr" fontAlgn="ctr"/>
                      <a:r>
                        <a:rPr lang="en-US" sz="1600" b="1" i="0" u="none" strike="noStrike" dirty="0">
                          <a:solidFill>
                            <a:schemeClr val="tx1"/>
                          </a:solidFill>
                          <a:effectLst/>
                          <a:latin typeface="+mj-lt"/>
                        </a:rPr>
                        <a:t>S. No.</a:t>
                      </a:r>
                    </a:p>
                  </a:txBody>
                  <a:tcPr marL="4743" marR="4743" marT="4743" marB="0" anchor="ctr">
                    <a:solidFill>
                      <a:srgbClr val="FF6699"/>
                    </a:solidFill>
                  </a:tcPr>
                </a:tc>
                <a:tc>
                  <a:txBody>
                    <a:bodyPr/>
                    <a:lstStyle/>
                    <a:p>
                      <a:pPr algn="ctr" fontAlgn="ctr"/>
                      <a:r>
                        <a:rPr lang="en-US" sz="1600" b="1" u="none" strike="noStrike" dirty="0">
                          <a:solidFill>
                            <a:schemeClr val="tx1"/>
                          </a:solidFill>
                          <a:effectLst/>
                          <a:latin typeface="+mj-lt"/>
                        </a:rPr>
                        <a:t>Shades.</a:t>
                      </a:r>
                      <a:endParaRPr lang="en-US" sz="1600" b="1" i="0" u="none" strike="noStrike" dirty="0">
                        <a:solidFill>
                          <a:schemeClr val="tx1"/>
                        </a:solidFill>
                        <a:effectLst/>
                        <a:latin typeface="+mj-lt"/>
                      </a:endParaRPr>
                    </a:p>
                  </a:txBody>
                  <a:tcPr marL="4743" marR="4743" marT="4743" marB="0" anchor="ctr">
                    <a:solidFill>
                      <a:srgbClr val="FF6699"/>
                    </a:solidFill>
                  </a:tcPr>
                </a:tc>
                <a:tc>
                  <a:txBody>
                    <a:bodyPr/>
                    <a:lstStyle/>
                    <a:p>
                      <a:pPr algn="ctr" fontAlgn="ctr"/>
                      <a:r>
                        <a:rPr lang="en-US" sz="1600" b="1" u="none" strike="noStrike" dirty="0">
                          <a:solidFill>
                            <a:schemeClr val="tx1"/>
                          </a:solidFill>
                          <a:effectLst/>
                          <a:latin typeface="+mj-lt"/>
                        </a:rPr>
                        <a:t>MRP</a:t>
                      </a:r>
                      <a:endParaRPr lang="en-US" sz="1600" b="1" i="0" u="none" strike="noStrike" dirty="0">
                        <a:solidFill>
                          <a:schemeClr val="tx1"/>
                        </a:solidFill>
                        <a:effectLst/>
                        <a:latin typeface="+mj-lt"/>
                      </a:endParaRPr>
                    </a:p>
                  </a:txBody>
                  <a:tcPr marL="4743" marR="4743" marT="4743" marB="0" anchor="ctr">
                    <a:solidFill>
                      <a:srgbClr val="FF6699"/>
                    </a:solidFill>
                  </a:tcPr>
                </a:tc>
                <a:tc>
                  <a:txBody>
                    <a:bodyPr/>
                    <a:lstStyle/>
                    <a:p>
                      <a:pPr algn="ctr" fontAlgn="ctr"/>
                      <a:r>
                        <a:rPr lang="en-US" sz="1600" b="1" u="none" strike="noStrike">
                          <a:solidFill>
                            <a:schemeClr val="tx1"/>
                          </a:solidFill>
                          <a:effectLst/>
                          <a:latin typeface="+mj-lt"/>
                        </a:rPr>
                        <a:t>DP</a:t>
                      </a:r>
                      <a:endParaRPr lang="en-US" sz="1600" b="1" i="0" u="none" strike="noStrike">
                        <a:solidFill>
                          <a:schemeClr val="tx1"/>
                        </a:solidFill>
                        <a:effectLst/>
                        <a:latin typeface="+mj-lt"/>
                      </a:endParaRPr>
                    </a:p>
                  </a:txBody>
                  <a:tcPr marL="4743" marR="4743" marT="4743" marB="0" anchor="ctr">
                    <a:solidFill>
                      <a:srgbClr val="FF6699"/>
                    </a:solidFill>
                  </a:tcPr>
                </a:tc>
                <a:tc>
                  <a:txBody>
                    <a:bodyPr/>
                    <a:lstStyle/>
                    <a:p>
                      <a:pPr algn="ctr" fontAlgn="ctr"/>
                      <a:r>
                        <a:rPr lang="en-US" sz="1600" b="1" u="none" strike="noStrike" dirty="0">
                          <a:solidFill>
                            <a:schemeClr val="tx1"/>
                          </a:solidFill>
                          <a:effectLst/>
                          <a:latin typeface="+mj-lt"/>
                        </a:rPr>
                        <a:t>BV</a:t>
                      </a:r>
                      <a:endParaRPr lang="en-US" sz="1600" b="1" i="0" u="none" strike="noStrike" dirty="0">
                        <a:solidFill>
                          <a:schemeClr val="tx1"/>
                        </a:solidFill>
                        <a:effectLst/>
                        <a:latin typeface="+mj-lt"/>
                      </a:endParaRPr>
                    </a:p>
                  </a:txBody>
                  <a:tcPr marL="4743" marR="4743" marT="4743" marB="0" anchor="ctr">
                    <a:solidFill>
                      <a:srgbClr val="FF6699"/>
                    </a:solidFill>
                  </a:tcPr>
                </a:tc>
                <a:extLst>
                  <a:ext uri="{0D108BD9-81ED-4DB2-BD59-A6C34878D82A}">
                    <a16:rowId xmlns:a16="http://schemas.microsoft.com/office/drawing/2014/main" xmlns="" val="10000"/>
                  </a:ext>
                </a:extLst>
              </a:tr>
              <a:tr h="173664">
                <a:tc>
                  <a:txBody>
                    <a:bodyPr/>
                    <a:lstStyle/>
                    <a:p>
                      <a:pPr algn="ctr" fontAlgn="ctr"/>
                      <a:r>
                        <a:rPr lang="en-US" sz="1400" b="0" i="0" u="none" strike="noStrike">
                          <a:solidFill>
                            <a:srgbClr val="000000"/>
                          </a:solidFill>
                          <a:effectLst/>
                          <a:latin typeface="+mj-lt"/>
                        </a:rPr>
                        <a:t>1</a:t>
                      </a:r>
                    </a:p>
                  </a:txBody>
                  <a:tcPr marL="9525" marR="9525" marT="9525" marB="0" anchor="ctr"/>
                </a:tc>
                <a:tc>
                  <a:txBody>
                    <a:bodyPr/>
                    <a:lstStyle/>
                    <a:p>
                      <a:pPr algn="l" fontAlgn="ctr"/>
                      <a:r>
                        <a:rPr lang="en-US" sz="1400" b="0" i="0" u="none" strike="noStrike" dirty="0">
                          <a:solidFill>
                            <a:srgbClr val="000000"/>
                          </a:solidFill>
                          <a:effectLst/>
                          <a:latin typeface="+mj-lt"/>
                        </a:rPr>
                        <a:t>Marry Me Red  001</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01"/>
                  </a:ext>
                </a:extLst>
              </a:tr>
              <a:tr h="188126">
                <a:tc>
                  <a:txBody>
                    <a:bodyPr/>
                    <a:lstStyle/>
                    <a:p>
                      <a:pPr algn="ctr" fontAlgn="ctr"/>
                      <a:r>
                        <a:rPr lang="en-US" sz="1400" b="0" i="0" u="none" strike="noStrike">
                          <a:solidFill>
                            <a:srgbClr val="000000"/>
                          </a:solidFill>
                          <a:effectLst/>
                          <a:latin typeface="+mj-lt"/>
                        </a:rPr>
                        <a:t>2</a:t>
                      </a:r>
                    </a:p>
                  </a:txBody>
                  <a:tcPr marL="9525" marR="9525" marT="9525" marB="0" anchor="ctr"/>
                </a:tc>
                <a:tc>
                  <a:txBody>
                    <a:bodyPr/>
                    <a:lstStyle/>
                    <a:p>
                      <a:pPr algn="l" fontAlgn="ctr"/>
                      <a:r>
                        <a:rPr lang="en-US" sz="1400" b="0" i="0" u="none" strike="noStrike" dirty="0">
                          <a:solidFill>
                            <a:srgbClr val="000000"/>
                          </a:solidFill>
                          <a:effectLst/>
                          <a:latin typeface="+mj-lt"/>
                        </a:rPr>
                        <a:t>Marooned  002</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02"/>
                  </a:ext>
                </a:extLst>
              </a:tr>
              <a:tr h="188126">
                <a:tc>
                  <a:txBody>
                    <a:bodyPr/>
                    <a:lstStyle/>
                    <a:p>
                      <a:pPr algn="ctr" fontAlgn="ctr"/>
                      <a:r>
                        <a:rPr lang="en-US" sz="1400" b="0" i="0" u="none" strike="noStrike">
                          <a:solidFill>
                            <a:srgbClr val="000000"/>
                          </a:solidFill>
                          <a:effectLst/>
                          <a:latin typeface="+mj-lt"/>
                        </a:rPr>
                        <a:t>3</a:t>
                      </a:r>
                    </a:p>
                  </a:txBody>
                  <a:tcPr marL="9525" marR="9525" marT="9525" marB="0" anchor="ctr"/>
                </a:tc>
                <a:tc>
                  <a:txBody>
                    <a:bodyPr/>
                    <a:lstStyle/>
                    <a:p>
                      <a:pPr algn="l" fontAlgn="ctr"/>
                      <a:r>
                        <a:rPr lang="en-US" sz="1400" b="0" i="0" u="none" strike="noStrike" dirty="0">
                          <a:solidFill>
                            <a:srgbClr val="000000"/>
                          </a:solidFill>
                          <a:effectLst/>
                          <a:latin typeface="+mj-lt"/>
                        </a:rPr>
                        <a:t>Sugar Candy  003</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03"/>
                  </a:ext>
                </a:extLst>
              </a:tr>
              <a:tr h="188126">
                <a:tc>
                  <a:txBody>
                    <a:bodyPr/>
                    <a:lstStyle/>
                    <a:p>
                      <a:pPr algn="ctr" fontAlgn="ctr"/>
                      <a:r>
                        <a:rPr lang="en-US" sz="1400" b="0" i="0" u="none" strike="noStrike">
                          <a:solidFill>
                            <a:srgbClr val="000000"/>
                          </a:solidFill>
                          <a:effectLst/>
                          <a:latin typeface="+mj-lt"/>
                        </a:rPr>
                        <a:t>4</a:t>
                      </a:r>
                    </a:p>
                  </a:txBody>
                  <a:tcPr marL="9525" marR="9525" marT="9525" marB="0" anchor="ctr"/>
                </a:tc>
                <a:tc>
                  <a:txBody>
                    <a:bodyPr/>
                    <a:lstStyle/>
                    <a:p>
                      <a:pPr algn="l" fontAlgn="ctr"/>
                      <a:r>
                        <a:rPr lang="en-US" sz="1400" b="0" i="0" u="none" strike="noStrike" dirty="0">
                          <a:solidFill>
                            <a:srgbClr val="000000"/>
                          </a:solidFill>
                          <a:effectLst/>
                          <a:latin typeface="+mj-lt"/>
                        </a:rPr>
                        <a:t>Rose Wine  004</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04"/>
                  </a:ext>
                </a:extLst>
              </a:tr>
              <a:tr h="188126">
                <a:tc>
                  <a:txBody>
                    <a:bodyPr/>
                    <a:lstStyle/>
                    <a:p>
                      <a:pPr algn="ctr" fontAlgn="ctr"/>
                      <a:r>
                        <a:rPr lang="en-US" sz="1400" b="0" i="0" u="none" strike="noStrike">
                          <a:solidFill>
                            <a:srgbClr val="000000"/>
                          </a:solidFill>
                          <a:effectLst/>
                          <a:latin typeface="+mj-lt"/>
                        </a:rPr>
                        <a:t>5</a:t>
                      </a:r>
                    </a:p>
                  </a:txBody>
                  <a:tcPr marL="9525" marR="9525" marT="9525" marB="0" anchor="ctr"/>
                </a:tc>
                <a:tc>
                  <a:txBody>
                    <a:bodyPr/>
                    <a:lstStyle/>
                    <a:p>
                      <a:pPr algn="l" fontAlgn="ctr"/>
                      <a:r>
                        <a:rPr lang="en-US" sz="1400" b="0" i="0" u="none" strike="noStrike" dirty="0">
                          <a:solidFill>
                            <a:srgbClr val="000000"/>
                          </a:solidFill>
                          <a:effectLst/>
                          <a:latin typeface="+mj-lt"/>
                        </a:rPr>
                        <a:t>Hot Pink  005</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05"/>
                  </a:ext>
                </a:extLst>
              </a:tr>
              <a:tr h="188126">
                <a:tc>
                  <a:txBody>
                    <a:bodyPr/>
                    <a:lstStyle/>
                    <a:p>
                      <a:pPr algn="ctr" fontAlgn="ctr"/>
                      <a:r>
                        <a:rPr lang="en-US" sz="1400" b="0" i="0" u="none" strike="noStrike">
                          <a:solidFill>
                            <a:srgbClr val="000000"/>
                          </a:solidFill>
                          <a:effectLst/>
                          <a:latin typeface="+mj-lt"/>
                        </a:rPr>
                        <a:t>6</a:t>
                      </a:r>
                    </a:p>
                  </a:txBody>
                  <a:tcPr marL="9525" marR="9525" marT="9525" marB="0" anchor="ctr"/>
                </a:tc>
                <a:tc>
                  <a:txBody>
                    <a:bodyPr/>
                    <a:lstStyle/>
                    <a:p>
                      <a:pPr algn="l" fontAlgn="ctr"/>
                      <a:r>
                        <a:rPr lang="en-US" sz="1400" b="0" i="0" u="none" strike="noStrike" dirty="0">
                          <a:solidFill>
                            <a:srgbClr val="000000"/>
                          </a:solidFill>
                          <a:effectLst/>
                          <a:latin typeface="+mj-lt"/>
                        </a:rPr>
                        <a:t>Berry Bomb  006</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06"/>
                  </a:ext>
                </a:extLst>
              </a:tr>
              <a:tr h="188126">
                <a:tc>
                  <a:txBody>
                    <a:bodyPr/>
                    <a:lstStyle/>
                    <a:p>
                      <a:pPr algn="ctr" fontAlgn="ctr"/>
                      <a:r>
                        <a:rPr lang="en-US" sz="1400" b="0" i="0" u="none" strike="noStrike">
                          <a:solidFill>
                            <a:srgbClr val="000000"/>
                          </a:solidFill>
                          <a:effectLst/>
                          <a:latin typeface="+mj-lt"/>
                        </a:rPr>
                        <a:t>7</a:t>
                      </a:r>
                    </a:p>
                  </a:txBody>
                  <a:tcPr marL="9525" marR="9525" marT="9525" marB="0" anchor="ctr"/>
                </a:tc>
                <a:tc>
                  <a:txBody>
                    <a:bodyPr/>
                    <a:lstStyle/>
                    <a:p>
                      <a:pPr algn="l" fontAlgn="ctr"/>
                      <a:r>
                        <a:rPr lang="en-US" sz="1400" b="0" i="0" u="none" strike="noStrike" dirty="0">
                          <a:solidFill>
                            <a:srgbClr val="000000"/>
                          </a:solidFill>
                          <a:effectLst/>
                          <a:latin typeface="+mj-lt"/>
                        </a:rPr>
                        <a:t>Choco Delight  007</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07"/>
                  </a:ext>
                </a:extLst>
              </a:tr>
              <a:tr h="188126">
                <a:tc>
                  <a:txBody>
                    <a:bodyPr/>
                    <a:lstStyle/>
                    <a:p>
                      <a:pPr algn="ctr" fontAlgn="ctr"/>
                      <a:r>
                        <a:rPr lang="en-US" sz="1400" b="0" i="0" u="none" strike="noStrike">
                          <a:solidFill>
                            <a:srgbClr val="000000"/>
                          </a:solidFill>
                          <a:effectLst/>
                          <a:latin typeface="+mj-lt"/>
                        </a:rPr>
                        <a:t>8</a:t>
                      </a:r>
                    </a:p>
                  </a:txBody>
                  <a:tcPr marL="9525" marR="9525" marT="9525" marB="0" anchor="ctr"/>
                </a:tc>
                <a:tc>
                  <a:txBody>
                    <a:bodyPr/>
                    <a:lstStyle/>
                    <a:p>
                      <a:pPr algn="l" fontAlgn="ctr"/>
                      <a:r>
                        <a:rPr lang="en-US" sz="1400" b="0" i="0" u="none" strike="noStrike" dirty="0">
                          <a:solidFill>
                            <a:srgbClr val="000000"/>
                          </a:solidFill>
                          <a:effectLst/>
                          <a:latin typeface="+mj-lt"/>
                        </a:rPr>
                        <a:t>Caramel  008</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08"/>
                  </a:ext>
                </a:extLst>
              </a:tr>
              <a:tr h="188126">
                <a:tc>
                  <a:txBody>
                    <a:bodyPr/>
                    <a:lstStyle/>
                    <a:p>
                      <a:pPr algn="ctr" fontAlgn="ctr"/>
                      <a:r>
                        <a:rPr lang="en-US" sz="1400" b="0" i="0" u="none" strike="noStrike">
                          <a:solidFill>
                            <a:srgbClr val="000000"/>
                          </a:solidFill>
                          <a:effectLst/>
                          <a:latin typeface="+mj-lt"/>
                        </a:rPr>
                        <a:t>9</a:t>
                      </a:r>
                    </a:p>
                  </a:txBody>
                  <a:tcPr marL="9525" marR="9525" marT="9525" marB="0" anchor="ctr"/>
                </a:tc>
                <a:tc>
                  <a:txBody>
                    <a:bodyPr/>
                    <a:lstStyle/>
                    <a:p>
                      <a:pPr algn="l" fontAlgn="ctr"/>
                      <a:r>
                        <a:rPr lang="en-US" sz="1400" b="0" i="0" u="none" strike="noStrike">
                          <a:solidFill>
                            <a:srgbClr val="000000"/>
                          </a:solidFill>
                          <a:effectLst/>
                          <a:latin typeface="+mj-lt"/>
                        </a:rPr>
                        <a:t>Brownie  </a:t>
                      </a:r>
                      <a:r>
                        <a:rPr lang="en-US" sz="1400" b="0" i="0" u="none" strike="noStrike" dirty="0">
                          <a:solidFill>
                            <a:srgbClr val="000000"/>
                          </a:solidFill>
                          <a:effectLst/>
                          <a:latin typeface="+mj-lt"/>
                        </a:rPr>
                        <a:t>009</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09"/>
                  </a:ext>
                </a:extLst>
              </a:tr>
              <a:tr h="188126">
                <a:tc>
                  <a:txBody>
                    <a:bodyPr/>
                    <a:lstStyle/>
                    <a:p>
                      <a:pPr algn="ctr" fontAlgn="ctr"/>
                      <a:r>
                        <a:rPr lang="en-US" sz="1400" b="0" i="0" u="none" strike="noStrike">
                          <a:solidFill>
                            <a:srgbClr val="000000"/>
                          </a:solidFill>
                          <a:effectLst/>
                          <a:latin typeface="+mj-lt"/>
                        </a:rPr>
                        <a:t>10</a:t>
                      </a:r>
                    </a:p>
                  </a:txBody>
                  <a:tcPr marL="9525" marR="9525" marT="9525" marB="0" anchor="ctr"/>
                </a:tc>
                <a:tc>
                  <a:txBody>
                    <a:bodyPr/>
                    <a:lstStyle/>
                    <a:p>
                      <a:pPr algn="l" fontAlgn="ctr"/>
                      <a:r>
                        <a:rPr lang="en-US" sz="1400" b="0" i="0" u="none" strike="noStrike" dirty="0">
                          <a:solidFill>
                            <a:srgbClr val="000000"/>
                          </a:solidFill>
                          <a:effectLst/>
                          <a:latin typeface="+mj-lt"/>
                        </a:rPr>
                        <a:t>Butterscotch  010</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10"/>
                  </a:ext>
                </a:extLst>
              </a:tr>
              <a:tr h="188126">
                <a:tc>
                  <a:txBody>
                    <a:bodyPr/>
                    <a:lstStyle/>
                    <a:p>
                      <a:pPr algn="ctr" fontAlgn="ctr"/>
                      <a:r>
                        <a:rPr lang="en-US" sz="1400" b="0" i="0" u="none" strike="noStrike">
                          <a:solidFill>
                            <a:srgbClr val="000000"/>
                          </a:solidFill>
                          <a:effectLst/>
                          <a:latin typeface="+mj-lt"/>
                        </a:rPr>
                        <a:t>11</a:t>
                      </a:r>
                    </a:p>
                  </a:txBody>
                  <a:tcPr marL="9525" marR="9525" marT="9525" marB="0" anchor="ctr"/>
                </a:tc>
                <a:tc>
                  <a:txBody>
                    <a:bodyPr/>
                    <a:lstStyle/>
                    <a:p>
                      <a:pPr algn="l" fontAlgn="ctr"/>
                      <a:r>
                        <a:rPr lang="en-US" sz="1400" b="0" i="0" u="none" strike="noStrike" dirty="0">
                          <a:solidFill>
                            <a:srgbClr val="000000"/>
                          </a:solidFill>
                          <a:effectLst/>
                          <a:latin typeface="+mj-lt"/>
                        </a:rPr>
                        <a:t>Pink Lips  011</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11"/>
                  </a:ext>
                </a:extLst>
              </a:tr>
              <a:tr h="188126">
                <a:tc>
                  <a:txBody>
                    <a:bodyPr/>
                    <a:lstStyle/>
                    <a:p>
                      <a:pPr algn="ctr" fontAlgn="ctr"/>
                      <a:r>
                        <a:rPr lang="en-US" sz="1400" b="0" i="0" u="none" strike="noStrike">
                          <a:solidFill>
                            <a:srgbClr val="000000"/>
                          </a:solidFill>
                          <a:effectLst/>
                          <a:latin typeface="+mj-lt"/>
                        </a:rPr>
                        <a:t>12</a:t>
                      </a:r>
                    </a:p>
                  </a:txBody>
                  <a:tcPr marL="9525" marR="9525" marT="9525" marB="0" anchor="ctr"/>
                </a:tc>
                <a:tc>
                  <a:txBody>
                    <a:bodyPr/>
                    <a:lstStyle/>
                    <a:p>
                      <a:pPr algn="l" fontAlgn="ctr"/>
                      <a:r>
                        <a:rPr lang="en-US" sz="1400" b="0" i="0" u="none" strike="noStrike" dirty="0">
                          <a:solidFill>
                            <a:srgbClr val="000000"/>
                          </a:solidFill>
                          <a:effectLst/>
                          <a:latin typeface="+mj-lt"/>
                        </a:rPr>
                        <a:t>Siren  012</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12"/>
                  </a:ext>
                </a:extLst>
              </a:tr>
              <a:tr h="188126">
                <a:tc>
                  <a:txBody>
                    <a:bodyPr/>
                    <a:lstStyle/>
                    <a:p>
                      <a:pPr algn="ctr" fontAlgn="ctr"/>
                      <a:r>
                        <a:rPr lang="en-US" sz="1400" b="0" i="0" u="none" strike="noStrike">
                          <a:solidFill>
                            <a:srgbClr val="000000"/>
                          </a:solidFill>
                          <a:effectLst/>
                          <a:latin typeface="+mj-lt"/>
                        </a:rPr>
                        <a:t>13</a:t>
                      </a:r>
                    </a:p>
                  </a:txBody>
                  <a:tcPr marL="9525" marR="9525" marT="9525" marB="0" anchor="ctr"/>
                </a:tc>
                <a:tc>
                  <a:txBody>
                    <a:bodyPr/>
                    <a:lstStyle/>
                    <a:p>
                      <a:pPr algn="l" fontAlgn="ctr"/>
                      <a:r>
                        <a:rPr lang="en-US" sz="1400" b="0" i="0" u="none" strike="noStrike" dirty="0">
                          <a:solidFill>
                            <a:srgbClr val="000000"/>
                          </a:solidFill>
                          <a:effectLst/>
                          <a:latin typeface="+mj-lt"/>
                        </a:rPr>
                        <a:t>Lovey </a:t>
                      </a:r>
                      <a:r>
                        <a:rPr lang="en-US" sz="1400" b="0" i="0" u="none" strike="noStrike" dirty="0" err="1">
                          <a:solidFill>
                            <a:srgbClr val="000000"/>
                          </a:solidFill>
                          <a:effectLst/>
                          <a:latin typeface="+mj-lt"/>
                        </a:rPr>
                        <a:t>Dovey</a:t>
                      </a:r>
                      <a:r>
                        <a:rPr lang="en-US" sz="1400" b="0" i="0" u="none" strike="noStrike" dirty="0">
                          <a:solidFill>
                            <a:srgbClr val="000000"/>
                          </a:solidFill>
                          <a:effectLst/>
                          <a:latin typeface="+mj-lt"/>
                        </a:rPr>
                        <a:t>  013</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13"/>
                  </a:ext>
                </a:extLst>
              </a:tr>
              <a:tr h="188126">
                <a:tc>
                  <a:txBody>
                    <a:bodyPr/>
                    <a:lstStyle/>
                    <a:p>
                      <a:pPr algn="ctr" fontAlgn="ctr"/>
                      <a:r>
                        <a:rPr lang="en-US" sz="1400" b="0" i="0" u="none" strike="noStrike">
                          <a:solidFill>
                            <a:srgbClr val="000000"/>
                          </a:solidFill>
                          <a:effectLst/>
                          <a:latin typeface="+mj-lt"/>
                        </a:rPr>
                        <a:t>14</a:t>
                      </a:r>
                    </a:p>
                  </a:txBody>
                  <a:tcPr marL="9525" marR="9525" marT="9525" marB="0" anchor="ctr"/>
                </a:tc>
                <a:tc>
                  <a:txBody>
                    <a:bodyPr/>
                    <a:lstStyle/>
                    <a:p>
                      <a:pPr algn="l" fontAlgn="ctr"/>
                      <a:r>
                        <a:rPr lang="en-US" sz="1400" b="0" i="0" u="none" strike="noStrike" dirty="0">
                          <a:solidFill>
                            <a:srgbClr val="000000"/>
                          </a:solidFill>
                          <a:effectLst/>
                          <a:latin typeface="+mj-lt"/>
                        </a:rPr>
                        <a:t>Dusty Rose  014</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14"/>
                  </a:ext>
                </a:extLst>
              </a:tr>
              <a:tr h="188126">
                <a:tc>
                  <a:txBody>
                    <a:bodyPr/>
                    <a:lstStyle/>
                    <a:p>
                      <a:pPr algn="ctr" fontAlgn="ctr"/>
                      <a:r>
                        <a:rPr lang="en-US" sz="1400" b="0" i="0" u="none" strike="noStrike">
                          <a:solidFill>
                            <a:srgbClr val="000000"/>
                          </a:solidFill>
                          <a:effectLst/>
                          <a:latin typeface="+mj-lt"/>
                        </a:rPr>
                        <a:t>15</a:t>
                      </a:r>
                    </a:p>
                  </a:txBody>
                  <a:tcPr marL="9525" marR="9525" marT="9525" marB="0" anchor="ctr"/>
                </a:tc>
                <a:tc>
                  <a:txBody>
                    <a:bodyPr/>
                    <a:lstStyle/>
                    <a:p>
                      <a:pPr algn="l" fontAlgn="ctr"/>
                      <a:r>
                        <a:rPr lang="en-US" sz="1400" b="0" i="0" u="none" strike="noStrike" dirty="0">
                          <a:solidFill>
                            <a:srgbClr val="000000"/>
                          </a:solidFill>
                          <a:effectLst/>
                          <a:latin typeface="+mj-lt"/>
                        </a:rPr>
                        <a:t>Grapevine  015</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15"/>
                  </a:ext>
                </a:extLst>
              </a:tr>
              <a:tr h="188126">
                <a:tc>
                  <a:txBody>
                    <a:bodyPr/>
                    <a:lstStyle/>
                    <a:p>
                      <a:pPr algn="ctr" fontAlgn="ctr"/>
                      <a:r>
                        <a:rPr lang="en-US" sz="1400" b="0" i="0" u="none" strike="noStrike">
                          <a:solidFill>
                            <a:srgbClr val="000000"/>
                          </a:solidFill>
                          <a:effectLst/>
                          <a:latin typeface="+mj-lt"/>
                        </a:rPr>
                        <a:t>16</a:t>
                      </a:r>
                    </a:p>
                  </a:txBody>
                  <a:tcPr marL="9525" marR="9525" marT="9525" marB="0" anchor="ctr"/>
                </a:tc>
                <a:tc>
                  <a:txBody>
                    <a:bodyPr/>
                    <a:lstStyle/>
                    <a:p>
                      <a:pPr algn="l" fontAlgn="ctr"/>
                      <a:r>
                        <a:rPr lang="en-US" sz="1400" b="0" i="0" u="none" strike="noStrike" dirty="0">
                          <a:solidFill>
                            <a:srgbClr val="000000"/>
                          </a:solidFill>
                          <a:effectLst/>
                          <a:latin typeface="+mj-lt"/>
                        </a:rPr>
                        <a:t>Mandarin  016</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16"/>
                  </a:ext>
                </a:extLst>
              </a:tr>
              <a:tr h="188126">
                <a:tc>
                  <a:txBody>
                    <a:bodyPr/>
                    <a:lstStyle/>
                    <a:p>
                      <a:pPr algn="ctr" fontAlgn="ctr"/>
                      <a:r>
                        <a:rPr lang="en-US" sz="1400" b="0" i="0" u="none" strike="noStrike">
                          <a:solidFill>
                            <a:srgbClr val="000000"/>
                          </a:solidFill>
                          <a:effectLst/>
                          <a:latin typeface="+mj-lt"/>
                        </a:rPr>
                        <a:t>17</a:t>
                      </a:r>
                    </a:p>
                  </a:txBody>
                  <a:tcPr marL="9525" marR="9525" marT="9525" marB="0" anchor="ctr"/>
                </a:tc>
                <a:tc>
                  <a:txBody>
                    <a:bodyPr/>
                    <a:lstStyle/>
                    <a:p>
                      <a:pPr algn="l" fontAlgn="ctr"/>
                      <a:r>
                        <a:rPr lang="en-US" sz="1400" b="0" i="0" u="none" strike="noStrike" dirty="0">
                          <a:solidFill>
                            <a:srgbClr val="000000"/>
                          </a:solidFill>
                          <a:effectLst/>
                          <a:latin typeface="+mj-lt"/>
                        </a:rPr>
                        <a:t>True Magenta  017</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17"/>
                  </a:ext>
                </a:extLst>
              </a:tr>
              <a:tr h="188126">
                <a:tc>
                  <a:txBody>
                    <a:bodyPr/>
                    <a:lstStyle/>
                    <a:p>
                      <a:pPr algn="ctr" fontAlgn="ctr"/>
                      <a:r>
                        <a:rPr lang="en-US" sz="1400" b="0" i="0" u="none" strike="noStrike">
                          <a:solidFill>
                            <a:srgbClr val="000000"/>
                          </a:solidFill>
                          <a:effectLst/>
                          <a:latin typeface="+mj-lt"/>
                        </a:rPr>
                        <a:t>18</a:t>
                      </a:r>
                    </a:p>
                  </a:txBody>
                  <a:tcPr marL="9525" marR="9525" marT="9525" marB="0" anchor="ctr"/>
                </a:tc>
                <a:tc>
                  <a:txBody>
                    <a:bodyPr/>
                    <a:lstStyle/>
                    <a:p>
                      <a:pPr algn="l" fontAlgn="ctr"/>
                      <a:r>
                        <a:rPr lang="en-US" sz="1400" b="0" i="0" u="none" strike="noStrike" dirty="0">
                          <a:solidFill>
                            <a:srgbClr val="000000"/>
                          </a:solidFill>
                          <a:effectLst/>
                          <a:latin typeface="+mj-lt"/>
                        </a:rPr>
                        <a:t>Blackcurrant  018</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18"/>
                  </a:ext>
                </a:extLst>
              </a:tr>
              <a:tr h="188126">
                <a:tc>
                  <a:txBody>
                    <a:bodyPr/>
                    <a:lstStyle/>
                    <a:p>
                      <a:pPr algn="ctr" fontAlgn="ctr"/>
                      <a:r>
                        <a:rPr lang="en-US" sz="1400" b="0" i="0" u="none" strike="noStrike">
                          <a:solidFill>
                            <a:srgbClr val="000000"/>
                          </a:solidFill>
                          <a:effectLst/>
                          <a:latin typeface="+mj-lt"/>
                        </a:rPr>
                        <a:t>19</a:t>
                      </a:r>
                    </a:p>
                  </a:txBody>
                  <a:tcPr marL="9525" marR="9525" marT="9525" marB="0" anchor="ctr"/>
                </a:tc>
                <a:tc>
                  <a:txBody>
                    <a:bodyPr/>
                    <a:lstStyle/>
                    <a:p>
                      <a:pPr algn="l" fontAlgn="ctr"/>
                      <a:r>
                        <a:rPr lang="en-US" sz="1400" b="0" i="0" u="none" strike="noStrike" dirty="0">
                          <a:solidFill>
                            <a:srgbClr val="000000"/>
                          </a:solidFill>
                          <a:effectLst/>
                          <a:latin typeface="+mj-lt"/>
                        </a:rPr>
                        <a:t>Desirable Fig  019</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19"/>
                  </a:ext>
                </a:extLst>
              </a:tr>
              <a:tr h="188126">
                <a:tc>
                  <a:txBody>
                    <a:bodyPr/>
                    <a:lstStyle/>
                    <a:p>
                      <a:pPr algn="ctr" fontAlgn="ctr"/>
                      <a:r>
                        <a:rPr lang="en-US" sz="1400" b="0" i="0" u="none" strike="noStrike">
                          <a:solidFill>
                            <a:srgbClr val="000000"/>
                          </a:solidFill>
                          <a:effectLst/>
                          <a:latin typeface="+mj-lt"/>
                        </a:rPr>
                        <a:t>20</a:t>
                      </a:r>
                    </a:p>
                  </a:txBody>
                  <a:tcPr marL="9525" marR="9525" marT="9525" marB="0" anchor="ctr"/>
                </a:tc>
                <a:tc>
                  <a:txBody>
                    <a:bodyPr/>
                    <a:lstStyle/>
                    <a:p>
                      <a:pPr algn="l" fontAlgn="ctr"/>
                      <a:r>
                        <a:rPr lang="en-US" sz="1400" b="0" i="0" u="none" strike="noStrike" dirty="0">
                          <a:solidFill>
                            <a:srgbClr val="000000"/>
                          </a:solidFill>
                          <a:effectLst/>
                          <a:latin typeface="+mj-lt"/>
                        </a:rPr>
                        <a:t>Dark Chocolate  020</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20"/>
                  </a:ext>
                </a:extLst>
              </a:tr>
              <a:tr h="188126">
                <a:tc>
                  <a:txBody>
                    <a:bodyPr/>
                    <a:lstStyle/>
                    <a:p>
                      <a:pPr algn="ctr" fontAlgn="ctr"/>
                      <a:r>
                        <a:rPr lang="en-US" sz="1400" b="0" i="0" u="none" strike="noStrike">
                          <a:solidFill>
                            <a:srgbClr val="000000"/>
                          </a:solidFill>
                          <a:effectLst/>
                          <a:latin typeface="+mj-lt"/>
                        </a:rPr>
                        <a:t>21</a:t>
                      </a:r>
                    </a:p>
                  </a:txBody>
                  <a:tcPr marL="9525" marR="9525" marT="9525" marB="0" anchor="ctr"/>
                </a:tc>
                <a:tc>
                  <a:txBody>
                    <a:bodyPr/>
                    <a:lstStyle/>
                    <a:p>
                      <a:pPr algn="l" fontAlgn="ctr"/>
                      <a:r>
                        <a:rPr lang="en-US" sz="1400" b="0" i="0" u="none" strike="noStrike" dirty="0">
                          <a:solidFill>
                            <a:srgbClr val="000000"/>
                          </a:solidFill>
                          <a:effectLst/>
                          <a:latin typeface="+mj-lt"/>
                        </a:rPr>
                        <a:t>Coffee Mocha  021</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21"/>
                  </a:ext>
                </a:extLst>
              </a:tr>
              <a:tr h="188126">
                <a:tc>
                  <a:txBody>
                    <a:bodyPr/>
                    <a:lstStyle/>
                    <a:p>
                      <a:pPr algn="ctr" fontAlgn="ctr"/>
                      <a:r>
                        <a:rPr lang="en-US" sz="1400" b="0" i="0" u="none" strike="noStrike">
                          <a:solidFill>
                            <a:srgbClr val="000000"/>
                          </a:solidFill>
                          <a:effectLst/>
                          <a:latin typeface="+mj-lt"/>
                        </a:rPr>
                        <a:t>22</a:t>
                      </a:r>
                    </a:p>
                  </a:txBody>
                  <a:tcPr marL="9525" marR="9525" marT="9525" marB="0" anchor="ctr"/>
                </a:tc>
                <a:tc>
                  <a:txBody>
                    <a:bodyPr/>
                    <a:lstStyle/>
                    <a:p>
                      <a:pPr algn="l" fontAlgn="ctr"/>
                      <a:r>
                        <a:rPr lang="en-US" sz="1400" b="0" i="0" u="none" strike="noStrike" dirty="0">
                          <a:solidFill>
                            <a:srgbClr val="000000"/>
                          </a:solidFill>
                          <a:effectLst/>
                          <a:latin typeface="+mj-lt"/>
                        </a:rPr>
                        <a:t>New Love  022</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22"/>
                  </a:ext>
                </a:extLst>
              </a:tr>
              <a:tr h="188126">
                <a:tc>
                  <a:txBody>
                    <a:bodyPr/>
                    <a:lstStyle/>
                    <a:p>
                      <a:pPr algn="ctr" fontAlgn="ctr"/>
                      <a:r>
                        <a:rPr lang="en-US" sz="1400" b="0" i="0" u="none" strike="noStrike">
                          <a:solidFill>
                            <a:srgbClr val="000000"/>
                          </a:solidFill>
                          <a:effectLst/>
                          <a:latin typeface="+mj-lt"/>
                        </a:rPr>
                        <a:t>23</a:t>
                      </a:r>
                    </a:p>
                  </a:txBody>
                  <a:tcPr marL="9525" marR="9525" marT="9525" marB="0" anchor="ctr"/>
                </a:tc>
                <a:tc>
                  <a:txBody>
                    <a:bodyPr/>
                    <a:lstStyle/>
                    <a:p>
                      <a:pPr algn="l" fontAlgn="ctr"/>
                      <a:r>
                        <a:rPr lang="en-US" sz="1400" b="0" i="0" u="none" strike="noStrike" dirty="0">
                          <a:solidFill>
                            <a:srgbClr val="000000"/>
                          </a:solidFill>
                          <a:effectLst/>
                          <a:latin typeface="+mj-lt"/>
                        </a:rPr>
                        <a:t>Cashmere  023</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23"/>
                  </a:ext>
                </a:extLst>
              </a:tr>
              <a:tr h="188126">
                <a:tc>
                  <a:txBody>
                    <a:bodyPr/>
                    <a:lstStyle/>
                    <a:p>
                      <a:pPr algn="ctr" fontAlgn="ctr"/>
                      <a:r>
                        <a:rPr lang="en-US" sz="1400" b="0" i="0" u="none" strike="noStrike">
                          <a:solidFill>
                            <a:srgbClr val="000000"/>
                          </a:solidFill>
                          <a:effectLst/>
                          <a:latin typeface="+mj-lt"/>
                        </a:rPr>
                        <a:t>24</a:t>
                      </a:r>
                    </a:p>
                  </a:txBody>
                  <a:tcPr marL="9525" marR="9525" marT="9525" marB="0" anchor="ctr"/>
                </a:tc>
                <a:tc>
                  <a:txBody>
                    <a:bodyPr/>
                    <a:lstStyle/>
                    <a:p>
                      <a:pPr algn="l" fontAlgn="ctr"/>
                      <a:r>
                        <a:rPr lang="en-US" sz="1400" b="0" i="0" u="none" strike="noStrike" dirty="0">
                          <a:solidFill>
                            <a:srgbClr val="000000"/>
                          </a:solidFill>
                          <a:effectLst/>
                          <a:latin typeface="+mj-lt"/>
                        </a:rPr>
                        <a:t>Forever 024</a:t>
                      </a:r>
                    </a:p>
                  </a:txBody>
                  <a:tcPr marL="9525" marR="9525" marT="9525" marB="0" anchor="ctr"/>
                </a:tc>
                <a:tc>
                  <a:txBody>
                    <a:bodyPr/>
                    <a:lstStyle/>
                    <a:p>
                      <a:pPr algn="ctr" fontAlgn="ctr"/>
                      <a:r>
                        <a:rPr lang="en-US" sz="1400" b="0" i="0" u="none" strike="noStrike" dirty="0">
                          <a:solidFill>
                            <a:schemeClr val="tx1"/>
                          </a:solidFill>
                          <a:effectLst/>
                          <a:latin typeface="+mj-lt"/>
                        </a:rPr>
                        <a:t>450</a:t>
                      </a:r>
                    </a:p>
                  </a:txBody>
                  <a:tcPr marL="4743" marR="4743" marT="4743" marB="0" anchor="ctr"/>
                </a:tc>
                <a:tc>
                  <a:txBody>
                    <a:bodyPr/>
                    <a:lstStyle/>
                    <a:p>
                      <a:pPr algn="ctr" fontAlgn="ctr"/>
                      <a:r>
                        <a:rPr lang="en-US" sz="1400" u="none" strike="noStrike" dirty="0">
                          <a:solidFill>
                            <a:schemeClr val="tx1"/>
                          </a:solidFill>
                          <a:effectLst/>
                          <a:latin typeface="+mj-lt"/>
                        </a:rPr>
                        <a:t> 390</a:t>
                      </a:r>
                      <a:endParaRPr lang="en-US" sz="1400" b="0" i="0" u="none" strike="noStrike" dirty="0">
                        <a:solidFill>
                          <a:schemeClr val="tx1"/>
                        </a:solidFill>
                        <a:effectLst/>
                        <a:latin typeface="+mj-lt"/>
                      </a:endParaRPr>
                    </a:p>
                  </a:txBody>
                  <a:tcPr marL="4743" marR="4743" marT="4743" marB="0" anchor="ctr"/>
                </a:tc>
                <a:tc>
                  <a:txBody>
                    <a:bodyPr/>
                    <a:lstStyle/>
                    <a:p>
                      <a:pPr algn="ctr" fontAlgn="ctr"/>
                      <a:r>
                        <a:rPr lang="en-US" sz="1400" u="none" strike="noStrike" dirty="0">
                          <a:solidFill>
                            <a:schemeClr val="tx1"/>
                          </a:solidFill>
                          <a:effectLst/>
                          <a:latin typeface="+mj-lt"/>
                        </a:rPr>
                        <a:t>234</a:t>
                      </a:r>
                      <a:endParaRPr lang="en-US" sz="1400" b="0" i="0" u="none" strike="noStrike" dirty="0">
                        <a:solidFill>
                          <a:schemeClr val="tx1"/>
                        </a:solidFill>
                        <a:effectLst/>
                        <a:latin typeface="+mj-lt"/>
                      </a:endParaRPr>
                    </a:p>
                  </a:txBody>
                  <a:tcPr marL="4743" marR="4743" marT="4743" marB="0" anchor="ctr"/>
                </a:tc>
                <a:extLst>
                  <a:ext uri="{0D108BD9-81ED-4DB2-BD59-A6C34878D82A}">
                    <a16:rowId xmlns:a16="http://schemas.microsoft.com/office/drawing/2014/main" xmlns="" val="10024"/>
                  </a:ext>
                </a:extLst>
              </a:tr>
            </a:tbl>
          </a:graphicData>
        </a:graphic>
      </p:graphicFrame>
      <p:graphicFrame>
        <p:nvGraphicFramePr>
          <p:cNvPr id="6" name="Content Placeholder 4"/>
          <p:cNvGraphicFramePr>
            <a:graphicFrameLocks/>
          </p:cNvGraphicFramePr>
          <p:nvPr>
            <p:extLst>
              <p:ext uri="{D42A27DB-BD31-4B8C-83A1-F6EECF244321}">
                <p14:modId xmlns:p14="http://schemas.microsoft.com/office/powerpoint/2010/main" val="3087126899"/>
              </p:ext>
            </p:extLst>
          </p:nvPr>
        </p:nvGraphicFramePr>
        <p:xfrm>
          <a:off x="4724400" y="8153400"/>
          <a:ext cx="8229600" cy="4175915"/>
        </p:xfrm>
        <a:graphic>
          <a:graphicData uri="http://schemas.openxmlformats.org/drawingml/2006/table">
            <a:tbl>
              <a:tblPr firstRow="1" bandRow="1">
                <a:tableStyleId>{00A15C55-8517-42AA-B614-E9B94910E393}</a:tableStyleId>
              </a:tblPr>
              <a:tblGrid>
                <a:gridCol w="2286000">
                  <a:extLst>
                    <a:ext uri="{9D8B030D-6E8A-4147-A177-3AD203B41FA5}">
                      <a16:colId xmlns:a16="http://schemas.microsoft.com/office/drawing/2014/main" xmlns="" val="20000"/>
                    </a:ext>
                  </a:extLst>
                </a:gridCol>
                <a:gridCol w="1066800">
                  <a:extLst>
                    <a:ext uri="{9D8B030D-6E8A-4147-A177-3AD203B41FA5}">
                      <a16:colId xmlns:a16="http://schemas.microsoft.com/office/drawing/2014/main" xmlns="" val="20001"/>
                    </a:ext>
                  </a:extLst>
                </a:gridCol>
                <a:gridCol w="1066800">
                  <a:extLst>
                    <a:ext uri="{9D8B030D-6E8A-4147-A177-3AD203B41FA5}">
                      <a16:colId xmlns:a16="http://schemas.microsoft.com/office/drawing/2014/main" xmlns="" val="20002"/>
                    </a:ext>
                  </a:extLst>
                </a:gridCol>
                <a:gridCol w="1066800">
                  <a:extLst>
                    <a:ext uri="{9D8B030D-6E8A-4147-A177-3AD203B41FA5}">
                      <a16:colId xmlns:a16="http://schemas.microsoft.com/office/drawing/2014/main" xmlns="" val="20003"/>
                    </a:ext>
                  </a:extLst>
                </a:gridCol>
                <a:gridCol w="2743200">
                  <a:extLst>
                    <a:ext uri="{9D8B030D-6E8A-4147-A177-3AD203B41FA5}">
                      <a16:colId xmlns:a16="http://schemas.microsoft.com/office/drawing/2014/main" xmlns="" val="20004"/>
                    </a:ext>
                  </a:extLst>
                </a:gridCol>
              </a:tblGrid>
              <a:tr h="388457">
                <a:tc>
                  <a:txBody>
                    <a:bodyPr/>
                    <a:lstStyle/>
                    <a:p>
                      <a:pPr algn="ctr"/>
                      <a:r>
                        <a:rPr lang="en-US" sz="1800" dirty="0">
                          <a:latin typeface="+mj-lt"/>
                        </a:rPr>
                        <a:t>Shades</a:t>
                      </a:r>
                    </a:p>
                  </a:txBody>
                  <a:tcPr anchor="ctr"/>
                </a:tc>
                <a:tc>
                  <a:txBody>
                    <a:bodyPr/>
                    <a:lstStyle/>
                    <a:p>
                      <a:pPr algn="ctr"/>
                      <a:r>
                        <a:rPr lang="en-US" sz="1800" dirty="0">
                          <a:latin typeface="+mj-lt"/>
                        </a:rPr>
                        <a:t>MRP</a:t>
                      </a:r>
                    </a:p>
                  </a:txBody>
                  <a:tcPr anchor="ctr"/>
                </a:tc>
                <a:tc>
                  <a:txBody>
                    <a:bodyPr/>
                    <a:lstStyle/>
                    <a:p>
                      <a:pPr algn="ctr"/>
                      <a:r>
                        <a:rPr lang="en-US" sz="1800" dirty="0">
                          <a:latin typeface="+mj-lt"/>
                        </a:rPr>
                        <a:t>DP</a:t>
                      </a:r>
                    </a:p>
                  </a:txBody>
                  <a:tcPr anchor="ctr"/>
                </a:tc>
                <a:tc>
                  <a:txBody>
                    <a:bodyPr/>
                    <a:lstStyle/>
                    <a:p>
                      <a:pPr algn="ctr"/>
                      <a:r>
                        <a:rPr lang="en-US" sz="1800" dirty="0">
                          <a:latin typeface="+mj-lt"/>
                        </a:rPr>
                        <a:t>BV</a:t>
                      </a:r>
                    </a:p>
                  </a:txBody>
                  <a:tcPr anchor="ctr"/>
                </a:tc>
                <a:tc>
                  <a:txBody>
                    <a:bodyPr/>
                    <a:lstStyle/>
                    <a:p>
                      <a:pPr algn="ctr"/>
                      <a:r>
                        <a:rPr lang="en-US" sz="1800" dirty="0">
                          <a:latin typeface="+mj-lt"/>
                        </a:rPr>
                        <a:t>Usage</a:t>
                      </a:r>
                    </a:p>
                  </a:txBody>
                  <a:tcPr anchor="ctr"/>
                </a:tc>
                <a:extLst>
                  <a:ext uri="{0D108BD9-81ED-4DB2-BD59-A6C34878D82A}">
                    <a16:rowId xmlns:a16="http://schemas.microsoft.com/office/drawing/2014/main" xmlns="" val="10000"/>
                  </a:ext>
                </a:extLst>
              </a:tr>
              <a:tr h="1262486">
                <a:tc>
                  <a:txBody>
                    <a:bodyPr/>
                    <a:lstStyle/>
                    <a:p>
                      <a:pPr algn="ctr" fontAlgn="ctr"/>
                      <a:r>
                        <a:rPr lang="en-US" sz="1800" b="0" i="0" u="none" strike="noStrike">
                          <a:solidFill>
                            <a:srgbClr val="000000"/>
                          </a:solidFill>
                          <a:effectLst/>
                          <a:latin typeface="Calibri"/>
                        </a:rPr>
                        <a:t>Obsessive Smokey Trio (Snow + Slate + Charcoal) 001</a:t>
                      </a:r>
                    </a:p>
                  </a:txBody>
                  <a:tcPr marL="9525" marR="9525" marT="9525" marB="0" anchor="ctr"/>
                </a:tc>
                <a:tc>
                  <a:txBody>
                    <a:bodyPr/>
                    <a:lstStyle/>
                    <a:p>
                      <a:pPr algn="ctr"/>
                      <a:r>
                        <a:rPr lang="en-US" sz="1800" dirty="0">
                          <a:latin typeface="+mj-lt"/>
                        </a:rPr>
                        <a:t>550</a:t>
                      </a:r>
                    </a:p>
                  </a:txBody>
                  <a:tcPr anchor="ctr"/>
                </a:tc>
                <a:tc>
                  <a:txBody>
                    <a:bodyPr/>
                    <a:lstStyle/>
                    <a:p>
                      <a:pPr algn="ctr"/>
                      <a:r>
                        <a:rPr lang="en-US" sz="1800" dirty="0">
                          <a:latin typeface="+mj-lt"/>
                        </a:rPr>
                        <a:t>465</a:t>
                      </a:r>
                    </a:p>
                  </a:txBody>
                  <a:tcPr anchor="ctr"/>
                </a:tc>
                <a:tc>
                  <a:txBody>
                    <a:bodyPr/>
                    <a:lstStyle/>
                    <a:p>
                      <a:pPr algn="ctr"/>
                      <a:r>
                        <a:rPr lang="en-US" sz="1800" dirty="0">
                          <a:latin typeface="+mj-lt"/>
                        </a:rPr>
                        <a:t>279</a:t>
                      </a:r>
                    </a:p>
                  </a:txBody>
                  <a:tcPr anchor="ctr"/>
                </a:tc>
                <a:tc rowSpan="3">
                  <a:txBody>
                    <a:bodyPr/>
                    <a:lstStyle/>
                    <a:p>
                      <a:pPr algn="ctr">
                        <a:lnSpc>
                          <a:spcPct val="150000"/>
                        </a:lnSpc>
                      </a:pPr>
                      <a:r>
                        <a:rPr lang="en-GB" sz="1800" kern="1200" dirty="0">
                          <a:solidFill>
                            <a:schemeClr val="dk1"/>
                          </a:solidFill>
                          <a:effectLst/>
                          <a:latin typeface="+mn-lt"/>
                          <a:ea typeface="+mn-ea"/>
                          <a:cs typeface="+mn-cs"/>
                        </a:rPr>
                        <a:t>rich and vibrant colours, which gives an effortless and seamless finish. Also contains a double side applicator for precise application.</a:t>
                      </a:r>
                      <a:endParaRPr lang="en-US" sz="1800" kern="1200" dirty="0">
                        <a:solidFill>
                          <a:schemeClr val="dk1"/>
                        </a:solidFill>
                        <a:latin typeface="+mn-lt"/>
                        <a:ea typeface="+mn-ea"/>
                        <a:cs typeface="+mn-cs"/>
                      </a:endParaRPr>
                    </a:p>
                  </a:txBody>
                  <a:tcPr anchor="ctr"/>
                </a:tc>
                <a:extLst>
                  <a:ext uri="{0D108BD9-81ED-4DB2-BD59-A6C34878D82A}">
                    <a16:rowId xmlns:a16="http://schemas.microsoft.com/office/drawing/2014/main" xmlns="" val="10001"/>
                  </a:ext>
                </a:extLst>
              </a:tr>
              <a:tr h="1262486">
                <a:tc>
                  <a:txBody>
                    <a:bodyPr/>
                    <a:lstStyle/>
                    <a:p>
                      <a:pPr algn="ctr" fontAlgn="ctr"/>
                      <a:r>
                        <a:rPr lang="en-US" sz="1800" b="0" i="0" u="none" strike="noStrike">
                          <a:solidFill>
                            <a:srgbClr val="000000"/>
                          </a:solidFill>
                          <a:effectLst/>
                          <a:latin typeface="Calibri"/>
                        </a:rPr>
                        <a:t>Happy Pink Trio (Champagne+ Candy + Plum) 002</a:t>
                      </a:r>
                    </a:p>
                  </a:txBody>
                  <a:tcPr marL="9525" marR="9525" marT="9525" marB="0" anchor="ctr"/>
                </a:tc>
                <a:tc>
                  <a:txBody>
                    <a:bodyPr/>
                    <a:lstStyle/>
                    <a:p>
                      <a:pPr algn="ctr"/>
                      <a:r>
                        <a:rPr lang="en-US" sz="1800" dirty="0">
                          <a:latin typeface="+mj-lt"/>
                        </a:rPr>
                        <a:t>550</a:t>
                      </a:r>
                    </a:p>
                  </a:txBody>
                  <a:tcPr anchor="ctr"/>
                </a:tc>
                <a:tc>
                  <a:txBody>
                    <a:bodyPr/>
                    <a:lstStyle/>
                    <a:p>
                      <a:pPr algn="ctr"/>
                      <a:r>
                        <a:rPr lang="en-US" sz="1800" dirty="0">
                          <a:latin typeface="+mj-lt"/>
                        </a:rPr>
                        <a:t>465</a:t>
                      </a:r>
                    </a:p>
                  </a:txBody>
                  <a:tcPr anchor="ctr"/>
                </a:tc>
                <a:tc>
                  <a:txBody>
                    <a:bodyPr/>
                    <a:lstStyle/>
                    <a:p>
                      <a:pPr algn="ctr"/>
                      <a:r>
                        <a:rPr lang="en-US" sz="1800" dirty="0">
                          <a:latin typeface="+mj-lt"/>
                        </a:rPr>
                        <a:t>279</a:t>
                      </a:r>
                    </a:p>
                  </a:txBody>
                  <a:tcPr anchor="ct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effectLst/>
                        <a:latin typeface="+mj-lt"/>
                        <a:ea typeface="+mn-ea"/>
                        <a:cs typeface="+mn-cs"/>
                      </a:endParaRPr>
                    </a:p>
                  </a:txBody>
                  <a:tcPr anchor="ctr"/>
                </a:tc>
                <a:extLst>
                  <a:ext uri="{0D108BD9-81ED-4DB2-BD59-A6C34878D82A}">
                    <a16:rowId xmlns:a16="http://schemas.microsoft.com/office/drawing/2014/main" xmlns="" val="10002"/>
                  </a:ext>
                </a:extLst>
              </a:tr>
              <a:tr h="1262486">
                <a:tc>
                  <a:txBody>
                    <a:bodyPr/>
                    <a:lstStyle/>
                    <a:p>
                      <a:pPr algn="ctr" fontAlgn="ctr"/>
                      <a:r>
                        <a:rPr lang="en-US" sz="1800" b="0" i="0" u="none" strike="noStrike" dirty="0">
                          <a:solidFill>
                            <a:srgbClr val="000000"/>
                          </a:solidFill>
                          <a:effectLst/>
                          <a:latin typeface="Calibri"/>
                        </a:rPr>
                        <a:t>Power Brown Trio (Desert+ Mocha+ Java) 003</a:t>
                      </a:r>
                    </a:p>
                  </a:txBody>
                  <a:tcPr marL="9525" marR="9525" marT="9525" marB="0" anchor="ctr"/>
                </a:tc>
                <a:tc>
                  <a:txBody>
                    <a:bodyPr/>
                    <a:lstStyle/>
                    <a:p>
                      <a:pPr algn="ctr"/>
                      <a:r>
                        <a:rPr lang="en-US" sz="1800" dirty="0">
                          <a:latin typeface="+mj-lt"/>
                        </a:rPr>
                        <a:t>550</a:t>
                      </a:r>
                    </a:p>
                  </a:txBody>
                  <a:tcPr anchor="ctr"/>
                </a:tc>
                <a:tc>
                  <a:txBody>
                    <a:bodyPr/>
                    <a:lstStyle/>
                    <a:p>
                      <a:pPr algn="ctr"/>
                      <a:r>
                        <a:rPr lang="en-US" sz="1800" dirty="0">
                          <a:latin typeface="+mj-lt"/>
                        </a:rPr>
                        <a:t>465</a:t>
                      </a:r>
                    </a:p>
                  </a:txBody>
                  <a:tcPr anchor="ctr"/>
                </a:tc>
                <a:tc>
                  <a:txBody>
                    <a:bodyPr/>
                    <a:lstStyle/>
                    <a:p>
                      <a:pPr algn="ctr"/>
                      <a:r>
                        <a:rPr lang="en-US" sz="1800" dirty="0">
                          <a:latin typeface="+mj-lt"/>
                        </a:rPr>
                        <a:t>279</a:t>
                      </a:r>
                    </a:p>
                  </a:txBody>
                  <a:tcPr anchor="ctr"/>
                </a:tc>
                <a:tc vMerge="1">
                  <a:txBody>
                    <a:bodyPr/>
                    <a:lstStyle/>
                    <a:p>
                      <a:pPr algn="ctr"/>
                      <a:endParaRPr lang="en-US" sz="1800" kern="1200" dirty="0">
                        <a:solidFill>
                          <a:schemeClr val="dk1"/>
                        </a:solidFill>
                        <a:latin typeface="+mn-lt"/>
                        <a:ea typeface="+mn-ea"/>
                        <a:cs typeface="+mn-cs"/>
                      </a:endParaRPr>
                    </a:p>
                  </a:txBody>
                  <a:tcPr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798723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chana.ram\Desktop\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770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err="1" smtClean="0"/>
              <a:t>COLOuR</a:t>
            </a:r>
            <a:r>
              <a:rPr lang="en-US" dirty="0" smtClean="0"/>
              <a:t> </a:t>
            </a:r>
            <a:r>
              <a:rPr lang="en-US" dirty="0"/>
              <a:t>Cosmetics</a:t>
            </a:r>
            <a:br>
              <a:rPr lang="en-US" dirty="0"/>
            </a:br>
            <a:r>
              <a:rPr lang="en-US" sz="2000" dirty="0"/>
              <a:t>Industry overview</a:t>
            </a:r>
            <a:endParaRPr lang="en-US" dirty="0"/>
          </a:p>
        </p:txBody>
      </p:sp>
      <p:pic>
        <p:nvPicPr>
          <p:cNvPr id="6" name="Picture 5"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727736" y="3689190"/>
            <a:ext cx="1555216" cy="758453"/>
          </a:xfrm>
          <a:prstGeom prst="rect">
            <a:avLst/>
          </a:prstGeom>
        </p:spPr>
      </p:pic>
    </p:spTree>
    <p:extLst>
      <p:ext uri="{BB962C8B-B14F-4D97-AF65-F5344CB8AC3E}">
        <p14:creationId xmlns:p14="http://schemas.microsoft.com/office/powerpoint/2010/main" val="2008297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rchana.ram\Desktop\b2b7e781499c6524f5ae0a31b903ca235f54eb9195697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1275" r="36784"/>
          <a:stretch/>
        </p:blipFill>
        <p:spPr bwMode="auto">
          <a:xfrm>
            <a:off x="4367660" y="-1"/>
            <a:ext cx="4776341" cy="68738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media-cache-ak0.pinimg.com/236x/fe/78/66/fe78664d9f36b343568a26566afcbf62.jpg"/>
          <p:cNvPicPr>
            <a:picLocks noChangeAspect="1" noChangeArrowheads="1"/>
          </p:cNvPicPr>
          <p:nvPr/>
        </p:nvPicPr>
        <p:blipFill rotWithShape="1">
          <a:blip r:embed="rId4">
            <a:extLst>
              <a:ext uri="{28A0092B-C50C-407E-A947-70E740481C1C}">
                <a14:useLocalDpi xmlns:a14="http://schemas.microsoft.com/office/drawing/2010/main" val="0"/>
              </a:ext>
            </a:extLst>
          </a:blip>
          <a:srcRect r="91747"/>
          <a:stretch/>
        </p:blipFill>
        <p:spPr bwMode="auto">
          <a:xfrm>
            <a:off x="1" y="0"/>
            <a:ext cx="4572000" cy="68738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FF8989">
              <a:alpha val="55000"/>
            </a:srgbClr>
          </a:solidFill>
        </p:spPr>
        <p:txBody>
          <a:bodyPr/>
          <a:lstStyle/>
          <a:p>
            <a:r>
              <a:rPr lang="en-GB" dirty="0">
                <a:solidFill>
                  <a:schemeClr val="bg1"/>
                </a:solidFill>
              </a:rPr>
              <a:t>Silk Shine Lip Gloss</a:t>
            </a:r>
            <a:endParaRPr lang="en-US" dirty="0">
              <a:solidFill>
                <a:schemeClr val="bg1"/>
              </a:solidFill>
            </a:endParaRPr>
          </a:p>
        </p:txBody>
      </p:sp>
      <p:sp>
        <p:nvSpPr>
          <p:cNvPr id="3" name="Content Placeholder 2"/>
          <p:cNvSpPr>
            <a:spLocks noGrp="1"/>
          </p:cNvSpPr>
          <p:nvPr>
            <p:ph idx="1"/>
          </p:nvPr>
        </p:nvSpPr>
        <p:spPr>
          <a:xfrm>
            <a:off x="457200" y="1295400"/>
            <a:ext cx="4146331" cy="4798826"/>
          </a:xfrm>
          <a:solidFill>
            <a:srgbClr val="FF8989">
              <a:alpha val="55000"/>
            </a:srgbClr>
          </a:solidFill>
        </p:spPr>
        <p:txBody>
          <a:bodyPr>
            <a:noAutofit/>
          </a:bodyPr>
          <a:lstStyle/>
          <a:p>
            <a:r>
              <a:rPr lang="en-US" sz="1600" dirty="0">
                <a:solidFill>
                  <a:schemeClr val="bg1"/>
                </a:solidFill>
              </a:rPr>
              <a:t>Gives a glossy and wet finish to your lips. It will brighten up your face!</a:t>
            </a:r>
          </a:p>
          <a:p>
            <a:endParaRPr lang="en-US" sz="1600" dirty="0">
              <a:solidFill>
                <a:schemeClr val="bg1"/>
              </a:solidFill>
            </a:endParaRPr>
          </a:p>
          <a:p>
            <a:r>
              <a:rPr lang="en-US" sz="1600" dirty="0">
                <a:solidFill>
                  <a:schemeClr val="bg1"/>
                </a:solidFill>
              </a:rPr>
              <a:t>This liquid lip gloss feels fairly light on the lips and has a sweet aroma.</a:t>
            </a:r>
          </a:p>
          <a:p>
            <a:endParaRPr lang="en-US" sz="1600" dirty="0">
              <a:solidFill>
                <a:schemeClr val="bg1"/>
              </a:solidFill>
            </a:endParaRPr>
          </a:p>
          <a:p>
            <a:r>
              <a:rPr lang="en-US" sz="1600" dirty="0">
                <a:solidFill>
                  <a:schemeClr val="bg1"/>
                </a:solidFill>
              </a:rPr>
              <a:t>Moreover, you can put it on top of your lipstick or wear it alone. </a:t>
            </a:r>
          </a:p>
          <a:p>
            <a:endParaRPr lang="en-US" sz="1600" dirty="0">
              <a:solidFill>
                <a:schemeClr val="bg1"/>
              </a:solidFill>
            </a:endParaRPr>
          </a:p>
          <a:p>
            <a:r>
              <a:rPr lang="en-US" sz="1600" dirty="0">
                <a:solidFill>
                  <a:schemeClr val="bg1"/>
                </a:solidFill>
              </a:rPr>
              <a:t>Comfortable  to wear with creamy soft texture.</a:t>
            </a:r>
          </a:p>
          <a:p>
            <a:endParaRPr lang="en-US" sz="1600" dirty="0">
              <a:solidFill>
                <a:schemeClr val="bg1"/>
              </a:solidFill>
            </a:endParaRPr>
          </a:p>
          <a:p>
            <a:r>
              <a:rPr lang="en-US" sz="1600" dirty="0">
                <a:solidFill>
                  <a:schemeClr val="bg1"/>
                </a:solidFill>
              </a:rPr>
              <a:t>Create a thin and comfortable layer on the lips, keeping them soft and smooth by preventing moisture from leaving the skin.</a:t>
            </a:r>
          </a:p>
          <a:p>
            <a:endParaRPr lang="en-US" sz="1600" dirty="0">
              <a:solidFill>
                <a:schemeClr val="bg1"/>
              </a:solidFill>
            </a:endParaRPr>
          </a:p>
          <a:p>
            <a:r>
              <a:rPr lang="en-US" sz="1600" dirty="0">
                <a:solidFill>
                  <a:schemeClr val="bg1"/>
                </a:solidFill>
              </a:rPr>
              <a:t>Paraben free</a:t>
            </a:r>
          </a:p>
        </p:txBody>
      </p:sp>
      <p:pic>
        <p:nvPicPr>
          <p:cNvPr id="9" name="Picture 8" descr="Mistral logo.jpg"/>
          <p:cNvPicPr>
            <a:picLocks noChangeAspect="1"/>
          </p:cNvPicPr>
          <p:nvPr/>
        </p:nvPicPr>
        <p:blipFill rotWithShape="1">
          <a:blip r:embed="rId5"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6">
                    <a14:imgEffect>
                      <a14:brightnessContrast bright="57000" contrast="16000"/>
                    </a14:imgEffect>
                  </a14:imgLayer>
                </a14:imgProps>
              </a:ext>
            </a:extLst>
          </a:blip>
          <a:srcRect l="3359" t="13697" r="58872" b="28441"/>
          <a:stretch/>
        </p:blipFill>
        <p:spPr>
          <a:xfrm>
            <a:off x="7748882" y="5794747"/>
            <a:ext cx="1242718" cy="606053"/>
          </a:xfrm>
          <a:prstGeom prst="rect">
            <a:avLst/>
          </a:prstGeom>
        </p:spPr>
      </p:pic>
    </p:spTree>
    <p:extLst>
      <p:ext uri="{BB962C8B-B14F-4D97-AF65-F5344CB8AC3E}">
        <p14:creationId xmlns:p14="http://schemas.microsoft.com/office/powerpoint/2010/main" val="1655240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Mistral of Milan Silk Shine Lip Gloss </a:t>
            </a:r>
          </a:p>
        </p:txBody>
      </p:sp>
      <p:sp>
        <p:nvSpPr>
          <p:cNvPr id="4" name="Slide Number Placeholder 3"/>
          <p:cNvSpPr>
            <a:spLocks noGrp="1"/>
          </p:cNvSpPr>
          <p:nvPr>
            <p:ph type="sldNum" sz="quarter" idx="10"/>
          </p:nvPr>
        </p:nvSpPr>
        <p:spPr/>
        <p:txBody>
          <a:bodyPr/>
          <a:lstStyle/>
          <a:p>
            <a:pPr>
              <a:defRPr/>
            </a:pPr>
            <a:fld id="{24DFEFA5-1EE1-4223-ACA9-4163ABB373C0}" type="slidenum">
              <a:rPr lang="en-US" smtClean="0"/>
              <a:pPr>
                <a:defRPr/>
              </a:pPr>
              <a:t>31</a:t>
            </a:fld>
            <a:endParaRPr lang="en-US" dirty="0"/>
          </a:p>
        </p:txBody>
      </p:sp>
      <p:graphicFrame>
        <p:nvGraphicFramePr>
          <p:cNvPr id="7" name="Content Placeholder 4"/>
          <p:cNvGraphicFramePr>
            <a:graphicFrameLocks/>
          </p:cNvGraphicFramePr>
          <p:nvPr>
            <p:extLst>
              <p:ext uri="{D42A27DB-BD31-4B8C-83A1-F6EECF244321}">
                <p14:modId xmlns:p14="http://schemas.microsoft.com/office/powerpoint/2010/main" val="1827389606"/>
              </p:ext>
            </p:extLst>
          </p:nvPr>
        </p:nvGraphicFramePr>
        <p:xfrm>
          <a:off x="457200" y="1376508"/>
          <a:ext cx="8229600" cy="4826172"/>
        </p:xfrm>
        <a:graphic>
          <a:graphicData uri="http://schemas.openxmlformats.org/drawingml/2006/table">
            <a:tbl>
              <a:tblPr firstRow="1" bandRow="1">
                <a:tableStyleId>{93296810-A885-4BE3-A3E7-6D5BEEA58F35}</a:tableStyleId>
              </a:tblPr>
              <a:tblGrid>
                <a:gridCol w="3429000">
                  <a:extLst>
                    <a:ext uri="{9D8B030D-6E8A-4147-A177-3AD203B41FA5}">
                      <a16:colId xmlns:a16="http://schemas.microsoft.com/office/drawing/2014/main" xmlns="" val="20000"/>
                    </a:ext>
                  </a:extLst>
                </a:gridCol>
                <a:gridCol w="1600200">
                  <a:extLst>
                    <a:ext uri="{9D8B030D-6E8A-4147-A177-3AD203B41FA5}">
                      <a16:colId xmlns:a16="http://schemas.microsoft.com/office/drawing/2014/main" xmlns="" val="20001"/>
                    </a:ext>
                  </a:extLst>
                </a:gridCol>
                <a:gridCol w="1600200">
                  <a:extLst>
                    <a:ext uri="{9D8B030D-6E8A-4147-A177-3AD203B41FA5}">
                      <a16:colId xmlns:a16="http://schemas.microsoft.com/office/drawing/2014/main" xmlns="" val="20002"/>
                    </a:ext>
                  </a:extLst>
                </a:gridCol>
                <a:gridCol w="1600200">
                  <a:extLst>
                    <a:ext uri="{9D8B030D-6E8A-4147-A177-3AD203B41FA5}">
                      <a16:colId xmlns:a16="http://schemas.microsoft.com/office/drawing/2014/main" xmlns="" val="20003"/>
                    </a:ext>
                  </a:extLst>
                </a:gridCol>
              </a:tblGrid>
              <a:tr h="338699">
                <a:tc>
                  <a:txBody>
                    <a:bodyPr/>
                    <a:lstStyle/>
                    <a:p>
                      <a:pPr algn="ctr"/>
                      <a:r>
                        <a:rPr lang="en-US" sz="2000" b="1" dirty="0"/>
                        <a:t>Shades</a:t>
                      </a:r>
                      <a:endParaRPr lang="en-US" sz="2000" b="1" dirty="0">
                        <a:latin typeface="+mj-lt"/>
                      </a:endParaRPr>
                    </a:p>
                  </a:txBody>
                  <a:tcPr anchor="ctr">
                    <a:solidFill>
                      <a:srgbClr val="C00000"/>
                    </a:solidFill>
                  </a:tcPr>
                </a:tc>
                <a:tc>
                  <a:txBody>
                    <a:bodyPr/>
                    <a:lstStyle/>
                    <a:p>
                      <a:pPr algn="ctr"/>
                      <a:r>
                        <a:rPr lang="en-US" sz="2000" b="1" dirty="0"/>
                        <a:t>MRP</a:t>
                      </a:r>
                      <a:endParaRPr lang="en-US" sz="2000" b="1" dirty="0">
                        <a:latin typeface="+mj-lt"/>
                      </a:endParaRPr>
                    </a:p>
                  </a:txBody>
                  <a:tcPr anchor="ctr">
                    <a:solidFill>
                      <a:srgbClr val="C00000"/>
                    </a:solidFill>
                  </a:tcPr>
                </a:tc>
                <a:tc>
                  <a:txBody>
                    <a:bodyPr/>
                    <a:lstStyle/>
                    <a:p>
                      <a:pPr algn="ctr"/>
                      <a:r>
                        <a:rPr lang="en-US" sz="2000" b="1" dirty="0"/>
                        <a:t>DP</a:t>
                      </a:r>
                      <a:endParaRPr lang="en-US" sz="2000" b="1" dirty="0">
                        <a:latin typeface="+mj-lt"/>
                      </a:endParaRPr>
                    </a:p>
                  </a:txBody>
                  <a:tcPr anchor="ctr">
                    <a:solidFill>
                      <a:srgbClr val="C00000"/>
                    </a:solidFill>
                  </a:tcPr>
                </a:tc>
                <a:tc>
                  <a:txBody>
                    <a:bodyPr/>
                    <a:lstStyle/>
                    <a:p>
                      <a:pPr algn="ctr"/>
                      <a:r>
                        <a:rPr lang="en-US" sz="2000" b="1" dirty="0"/>
                        <a:t>BV</a:t>
                      </a:r>
                      <a:endParaRPr lang="en-US" sz="2000" b="1" dirty="0">
                        <a:latin typeface="+mj-lt"/>
                      </a:endParaRPr>
                    </a:p>
                  </a:txBody>
                  <a:tcPr anchor="ctr">
                    <a:solidFill>
                      <a:srgbClr val="C00000"/>
                    </a:solidFill>
                  </a:tcPr>
                </a:tc>
                <a:extLst>
                  <a:ext uri="{0D108BD9-81ED-4DB2-BD59-A6C34878D82A}">
                    <a16:rowId xmlns:a16="http://schemas.microsoft.com/office/drawing/2014/main" xmlns="" val="10000"/>
                  </a:ext>
                </a:extLst>
              </a:tr>
              <a:tr h="738322">
                <a:tc>
                  <a:txBody>
                    <a:bodyPr/>
                    <a:lstStyle/>
                    <a:p>
                      <a:pPr algn="ctr" fontAlgn="ctr"/>
                      <a:r>
                        <a:rPr lang="en-US" sz="2000" u="none" strike="noStrike" dirty="0">
                          <a:effectLst/>
                        </a:rPr>
                        <a:t>Sexy   001</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320</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270</a:t>
                      </a:r>
                      <a:endParaRPr lang="en-US" sz="2000" b="0" i="0" u="none" strike="noStrike" dirty="0">
                        <a:effectLst/>
                        <a:latin typeface="Calibri"/>
                      </a:endParaRPr>
                    </a:p>
                  </a:txBody>
                  <a:tcPr marL="4743" marR="4743" marT="4743" marB="0" anchor="ctr"/>
                </a:tc>
                <a:tc>
                  <a:txBody>
                    <a:bodyPr/>
                    <a:lstStyle/>
                    <a:p>
                      <a:pPr algn="ctr" fontAlgn="ctr"/>
                      <a:r>
                        <a:rPr lang="en-US" sz="2000" u="none" strike="noStrike" dirty="0">
                          <a:effectLst/>
                        </a:rPr>
                        <a:t>162</a:t>
                      </a:r>
                    </a:p>
                  </a:txBody>
                  <a:tcPr marL="4743" marR="4743" marT="4743" marB="0" anchor="ctr"/>
                </a:tc>
                <a:extLst>
                  <a:ext uri="{0D108BD9-81ED-4DB2-BD59-A6C34878D82A}">
                    <a16:rowId xmlns:a16="http://schemas.microsoft.com/office/drawing/2014/main" xmlns="" val="10001"/>
                  </a:ext>
                </a:extLst>
              </a:tr>
              <a:tr h="738322">
                <a:tc>
                  <a:txBody>
                    <a:bodyPr/>
                    <a:lstStyle/>
                    <a:p>
                      <a:pPr algn="ctr" fontAlgn="ctr"/>
                      <a:r>
                        <a:rPr lang="en-US" sz="2000" u="none" strike="noStrike" dirty="0">
                          <a:effectLst/>
                        </a:rPr>
                        <a:t>Romance  002</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320</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270</a:t>
                      </a:r>
                      <a:endParaRPr lang="en-US" sz="2000" b="0" i="0" u="none" strike="noStrike" dirty="0">
                        <a:effectLst/>
                        <a:latin typeface="Calibri"/>
                      </a:endParaRPr>
                    </a:p>
                  </a:txBody>
                  <a:tcPr marL="4743" marR="4743" marT="4743" marB="0" anchor="ctr"/>
                </a:tc>
                <a:tc>
                  <a:txBody>
                    <a:bodyPr/>
                    <a:lstStyle/>
                    <a:p>
                      <a:pPr algn="ctr" fontAlgn="ctr"/>
                      <a:r>
                        <a:rPr lang="en-US" sz="2000" u="none" strike="noStrike" dirty="0">
                          <a:effectLst/>
                        </a:rPr>
                        <a:t>162</a:t>
                      </a:r>
                    </a:p>
                  </a:txBody>
                  <a:tcPr marL="4743" marR="4743" marT="4743" marB="0" anchor="ctr"/>
                </a:tc>
                <a:extLst>
                  <a:ext uri="{0D108BD9-81ED-4DB2-BD59-A6C34878D82A}">
                    <a16:rowId xmlns:a16="http://schemas.microsoft.com/office/drawing/2014/main" xmlns="" val="10002"/>
                  </a:ext>
                </a:extLst>
              </a:tr>
              <a:tr h="738322">
                <a:tc>
                  <a:txBody>
                    <a:bodyPr/>
                    <a:lstStyle/>
                    <a:p>
                      <a:pPr algn="ctr" fontAlgn="ctr"/>
                      <a:r>
                        <a:rPr lang="en-US" sz="2000" u="none" strike="noStrike" dirty="0">
                          <a:effectLst/>
                        </a:rPr>
                        <a:t>Sensational  003</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320</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270</a:t>
                      </a:r>
                      <a:endParaRPr lang="en-US" sz="2000" b="0" i="0" u="none" strike="noStrike" dirty="0">
                        <a:effectLst/>
                        <a:latin typeface="Calibri"/>
                      </a:endParaRPr>
                    </a:p>
                  </a:txBody>
                  <a:tcPr marL="4743" marR="4743" marT="4743" marB="0" anchor="ctr"/>
                </a:tc>
                <a:tc>
                  <a:txBody>
                    <a:bodyPr/>
                    <a:lstStyle/>
                    <a:p>
                      <a:pPr algn="ctr" fontAlgn="ctr"/>
                      <a:r>
                        <a:rPr lang="en-US" sz="2000" u="none" strike="noStrike" dirty="0">
                          <a:effectLst/>
                        </a:rPr>
                        <a:t>162</a:t>
                      </a:r>
                    </a:p>
                  </a:txBody>
                  <a:tcPr marL="4743" marR="4743" marT="4743" marB="0" anchor="ctr"/>
                </a:tc>
                <a:extLst>
                  <a:ext uri="{0D108BD9-81ED-4DB2-BD59-A6C34878D82A}">
                    <a16:rowId xmlns:a16="http://schemas.microsoft.com/office/drawing/2014/main" xmlns="" val="10003"/>
                  </a:ext>
                </a:extLst>
              </a:tr>
              <a:tr h="738322">
                <a:tc>
                  <a:txBody>
                    <a:bodyPr/>
                    <a:lstStyle/>
                    <a:p>
                      <a:pPr algn="ctr" fontAlgn="ctr"/>
                      <a:r>
                        <a:rPr lang="en-US" sz="2000" u="none" strike="noStrike" dirty="0">
                          <a:effectLst/>
                        </a:rPr>
                        <a:t>First Date  004</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320</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270</a:t>
                      </a:r>
                      <a:endParaRPr lang="en-US" sz="2000" b="0" i="0" u="none" strike="noStrike" dirty="0">
                        <a:effectLst/>
                        <a:latin typeface="Calibri"/>
                      </a:endParaRPr>
                    </a:p>
                  </a:txBody>
                  <a:tcPr marL="4743" marR="4743" marT="4743" marB="0" anchor="ctr"/>
                </a:tc>
                <a:tc>
                  <a:txBody>
                    <a:bodyPr/>
                    <a:lstStyle/>
                    <a:p>
                      <a:pPr algn="ctr" fontAlgn="ctr"/>
                      <a:r>
                        <a:rPr lang="en-US" sz="2000" u="none" strike="noStrike" dirty="0">
                          <a:effectLst/>
                        </a:rPr>
                        <a:t>162</a:t>
                      </a:r>
                    </a:p>
                  </a:txBody>
                  <a:tcPr marL="4743" marR="4743" marT="4743" marB="0" anchor="ctr"/>
                </a:tc>
                <a:extLst>
                  <a:ext uri="{0D108BD9-81ED-4DB2-BD59-A6C34878D82A}">
                    <a16:rowId xmlns:a16="http://schemas.microsoft.com/office/drawing/2014/main" xmlns="" val="10004"/>
                  </a:ext>
                </a:extLst>
              </a:tr>
              <a:tr h="738322">
                <a:tc>
                  <a:txBody>
                    <a:bodyPr/>
                    <a:lstStyle/>
                    <a:p>
                      <a:pPr algn="ctr" fontAlgn="ctr"/>
                      <a:r>
                        <a:rPr lang="en-US" sz="2000" u="none" strike="noStrike" dirty="0">
                          <a:effectLst/>
                        </a:rPr>
                        <a:t>Seductive  005</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320</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270</a:t>
                      </a:r>
                      <a:endParaRPr lang="en-US" sz="2000" b="0" i="0" u="none" strike="noStrike" dirty="0">
                        <a:effectLst/>
                        <a:latin typeface="Calibri"/>
                      </a:endParaRPr>
                    </a:p>
                  </a:txBody>
                  <a:tcPr marL="4743" marR="4743" marT="4743" marB="0" anchor="ctr"/>
                </a:tc>
                <a:tc>
                  <a:txBody>
                    <a:bodyPr/>
                    <a:lstStyle/>
                    <a:p>
                      <a:pPr algn="ctr" fontAlgn="ctr"/>
                      <a:r>
                        <a:rPr lang="en-US" sz="2000" u="none" strike="noStrike" dirty="0">
                          <a:effectLst/>
                        </a:rPr>
                        <a:t>162</a:t>
                      </a:r>
                    </a:p>
                  </a:txBody>
                  <a:tcPr marL="4743" marR="4743" marT="4743" marB="0" anchor="ctr"/>
                </a:tc>
                <a:extLst>
                  <a:ext uri="{0D108BD9-81ED-4DB2-BD59-A6C34878D82A}">
                    <a16:rowId xmlns:a16="http://schemas.microsoft.com/office/drawing/2014/main" xmlns="" val="10005"/>
                  </a:ext>
                </a:extLst>
              </a:tr>
              <a:tr h="738322">
                <a:tc>
                  <a:txBody>
                    <a:bodyPr/>
                    <a:lstStyle/>
                    <a:p>
                      <a:pPr algn="ctr" fontAlgn="ctr"/>
                      <a:r>
                        <a:rPr lang="en-US" sz="2000" u="none" strike="noStrike" dirty="0">
                          <a:effectLst/>
                        </a:rPr>
                        <a:t>First Crush  006</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320</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270</a:t>
                      </a:r>
                      <a:endParaRPr lang="en-US" sz="2000" b="0" i="0" u="none" strike="noStrike" dirty="0">
                        <a:effectLst/>
                        <a:latin typeface="Calibri"/>
                      </a:endParaRPr>
                    </a:p>
                  </a:txBody>
                  <a:tcPr marL="4743" marR="4743" marT="4743" marB="0" anchor="ctr"/>
                </a:tc>
                <a:tc>
                  <a:txBody>
                    <a:bodyPr/>
                    <a:lstStyle/>
                    <a:p>
                      <a:pPr algn="ctr" fontAlgn="ctr"/>
                      <a:r>
                        <a:rPr lang="en-US" sz="2000" u="none" strike="noStrike" dirty="0">
                          <a:effectLst/>
                        </a:rPr>
                        <a:t>162</a:t>
                      </a:r>
                    </a:p>
                  </a:txBody>
                  <a:tcPr marL="4743" marR="4743" marT="4743" marB="0"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212505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Users\archana.ram\Desktop\Picture10.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FF3399">
              <a:alpha val="69000"/>
            </a:srgbClr>
          </a:solidFill>
        </p:spPr>
        <p:txBody>
          <a:bodyPr/>
          <a:lstStyle/>
          <a:p>
            <a:r>
              <a:rPr lang="en-GB" dirty="0">
                <a:solidFill>
                  <a:schemeClr val="bg1"/>
                </a:solidFill>
              </a:rPr>
              <a:t>Long Wear Liquid Lipstick</a:t>
            </a:r>
            <a:endParaRPr lang="en-US"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GB" sz="2000" kern="1200" dirty="0">
                <a:solidFill>
                  <a:schemeClr val="bg1"/>
                </a:solidFill>
                <a:latin typeface="+mj-lt"/>
                <a:cs typeface="Arial" pitchFamily="34" charset="0"/>
              </a:rPr>
              <a:t>Everlasting colour liquid lipstick collection with rich velvet matte finish that gives your lips a feather light texture and ultimate comfort. </a:t>
            </a:r>
            <a:r>
              <a:rPr lang="en-US" sz="2000" dirty="0">
                <a:solidFill>
                  <a:schemeClr val="bg1"/>
                </a:solidFill>
                <a:latin typeface="+mj-lt"/>
              </a:rPr>
              <a:t>A truly unique and luxurious product that spreads smoothly and evenly. It gives your lips a super </a:t>
            </a:r>
            <a:r>
              <a:rPr lang="en-US" sz="2000" dirty="0">
                <a:latin typeface="+mj-lt"/>
              </a:rPr>
              <a:t>intense </a:t>
            </a:r>
            <a:r>
              <a:rPr lang="en-US" sz="2000" dirty="0" err="1">
                <a:latin typeface="+mj-lt"/>
              </a:rPr>
              <a:t>colour</a:t>
            </a:r>
            <a:r>
              <a:rPr lang="en-US" sz="2000" dirty="0">
                <a:latin typeface="+mj-lt"/>
              </a:rPr>
              <a:t> that stays all day long. A synergy of waxes and jellifying agents prevents dryness and gives comfort all day.</a:t>
            </a:r>
            <a:r>
              <a:rPr lang="en-GB" sz="2000" dirty="0">
                <a:latin typeface="+mj-lt"/>
                <a:cs typeface="Arial" pitchFamily="34" charset="0"/>
              </a:rPr>
              <a:t> </a:t>
            </a:r>
            <a:endParaRPr lang="en-US" sz="2000" dirty="0">
              <a:latin typeface="+mj-lt"/>
            </a:endParaRPr>
          </a:p>
        </p:txBody>
      </p:sp>
      <p:sp>
        <p:nvSpPr>
          <p:cNvPr id="4" name="Slide Number Placeholder 3"/>
          <p:cNvSpPr>
            <a:spLocks noGrp="1"/>
          </p:cNvSpPr>
          <p:nvPr>
            <p:ph type="sldNum" sz="quarter" idx="10"/>
          </p:nvPr>
        </p:nvSpPr>
        <p:spPr/>
        <p:txBody>
          <a:bodyPr/>
          <a:lstStyle/>
          <a:p>
            <a:pPr>
              <a:defRPr/>
            </a:pPr>
            <a:fld id="{24DFEFA5-1EE1-4223-ACA9-4163ABB373C0}" type="slidenum">
              <a:rPr lang="en-US" smtClean="0"/>
              <a:pPr>
                <a:defRPr/>
              </a:pPr>
              <a:t>32</a:t>
            </a:fld>
            <a:endParaRPr lang="en-US" dirty="0"/>
          </a:p>
        </p:txBody>
      </p:sp>
      <p:pic>
        <p:nvPicPr>
          <p:cNvPr id="7" name="Picture 6" descr="Mistral logo.jpg"/>
          <p:cNvPicPr>
            <a:picLocks noChangeAspect="1"/>
          </p:cNvPicPr>
          <p:nvPr/>
        </p:nvPicPr>
        <p:blipFill rotWithShape="1">
          <a:blip r:embed="rId4"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57000" contrast="16000"/>
                    </a14:imgEffect>
                  </a14:imgLayer>
                </a14:imgProps>
              </a:ext>
            </a:extLst>
          </a:blip>
          <a:srcRect l="3359" t="13697" r="58872" b="28441"/>
          <a:stretch/>
        </p:blipFill>
        <p:spPr>
          <a:xfrm>
            <a:off x="293041" y="5791199"/>
            <a:ext cx="1242718" cy="606053"/>
          </a:xfrm>
          <a:prstGeom prst="rect">
            <a:avLst/>
          </a:prstGeom>
        </p:spPr>
      </p:pic>
    </p:spTree>
    <p:extLst>
      <p:ext uri="{BB962C8B-B14F-4D97-AF65-F5344CB8AC3E}">
        <p14:creationId xmlns:p14="http://schemas.microsoft.com/office/powerpoint/2010/main" val="3373904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Mistral of Milan </a:t>
            </a:r>
            <a:br>
              <a:rPr lang="en-US" b="1" dirty="0"/>
            </a:br>
            <a:r>
              <a:rPr lang="en-GB" b="1" dirty="0"/>
              <a:t>Long Wear Liquid Lipstick</a:t>
            </a:r>
            <a:endParaRPr lang="en-US" b="1" dirty="0"/>
          </a:p>
        </p:txBody>
      </p:sp>
      <p:sp>
        <p:nvSpPr>
          <p:cNvPr id="4" name="Slide Number Placeholder 3"/>
          <p:cNvSpPr>
            <a:spLocks noGrp="1"/>
          </p:cNvSpPr>
          <p:nvPr>
            <p:ph type="sldNum" sz="quarter" idx="10"/>
          </p:nvPr>
        </p:nvSpPr>
        <p:spPr/>
        <p:txBody>
          <a:bodyPr/>
          <a:lstStyle/>
          <a:p>
            <a:pPr>
              <a:defRPr/>
            </a:pPr>
            <a:fld id="{24DFEFA5-1EE1-4223-ACA9-4163ABB373C0}" type="slidenum">
              <a:rPr lang="en-US" smtClean="0"/>
              <a:pPr>
                <a:defRPr/>
              </a:pPr>
              <a:t>33</a:t>
            </a:fld>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1287039400"/>
              </p:ext>
            </p:extLst>
          </p:nvPr>
        </p:nvGraphicFramePr>
        <p:xfrm>
          <a:off x="457200" y="1600200"/>
          <a:ext cx="8229600" cy="4826172"/>
        </p:xfrm>
        <a:graphic>
          <a:graphicData uri="http://schemas.openxmlformats.org/drawingml/2006/table">
            <a:tbl>
              <a:tblPr firstRow="1" bandRow="1">
                <a:tableStyleId>{93296810-A885-4BE3-A3E7-6D5BEEA58F35}</a:tableStyleId>
              </a:tblPr>
              <a:tblGrid>
                <a:gridCol w="3429000">
                  <a:extLst>
                    <a:ext uri="{9D8B030D-6E8A-4147-A177-3AD203B41FA5}">
                      <a16:colId xmlns:a16="http://schemas.microsoft.com/office/drawing/2014/main" xmlns="" val="20000"/>
                    </a:ext>
                  </a:extLst>
                </a:gridCol>
                <a:gridCol w="1600200">
                  <a:extLst>
                    <a:ext uri="{9D8B030D-6E8A-4147-A177-3AD203B41FA5}">
                      <a16:colId xmlns:a16="http://schemas.microsoft.com/office/drawing/2014/main" xmlns="" val="20001"/>
                    </a:ext>
                  </a:extLst>
                </a:gridCol>
                <a:gridCol w="1600200">
                  <a:extLst>
                    <a:ext uri="{9D8B030D-6E8A-4147-A177-3AD203B41FA5}">
                      <a16:colId xmlns:a16="http://schemas.microsoft.com/office/drawing/2014/main" xmlns="" val="20002"/>
                    </a:ext>
                  </a:extLst>
                </a:gridCol>
                <a:gridCol w="1600200">
                  <a:extLst>
                    <a:ext uri="{9D8B030D-6E8A-4147-A177-3AD203B41FA5}">
                      <a16:colId xmlns:a16="http://schemas.microsoft.com/office/drawing/2014/main" xmlns="" val="20003"/>
                    </a:ext>
                  </a:extLst>
                </a:gridCol>
              </a:tblGrid>
              <a:tr h="338699">
                <a:tc>
                  <a:txBody>
                    <a:bodyPr/>
                    <a:lstStyle/>
                    <a:p>
                      <a:pPr algn="ctr"/>
                      <a:r>
                        <a:rPr lang="en-US" sz="2000" b="1" dirty="0"/>
                        <a:t>Shades</a:t>
                      </a:r>
                      <a:endParaRPr lang="en-US" sz="2000" b="1" dirty="0">
                        <a:latin typeface="+mj-lt"/>
                      </a:endParaRPr>
                    </a:p>
                  </a:txBody>
                  <a:tcPr anchor="ctr">
                    <a:solidFill>
                      <a:srgbClr val="C00000"/>
                    </a:solidFill>
                  </a:tcPr>
                </a:tc>
                <a:tc>
                  <a:txBody>
                    <a:bodyPr/>
                    <a:lstStyle/>
                    <a:p>
                      <a:pPr algn="ctr"/>
                      <a:r>
                        <a:rPr lang="en-US" sz="2000" b="1" dirty="0"/>
                        <a:t>MRP</a:t>
                      </a:r>
                      <a:endParaRPr lang="en-US" sz="2000" b="1" dirty="0">
                        <a:latin typeface="+mj-lt"/>
                      </a:endParaRPr>
                    </a:p>
                  </a:txBody>
                  <a:tcPr anchor="ctr">
                    <a:solidFill>
                      <a:srgbClr val="C00000"/>
                    </a:solidFill>
                  </a:tcPr>
                </a:tc>
                <a:tc>
                  <a:txBody>
                    <a:bodyPr/>
                    <a:lstStyle/>
                    <a:p>
                      <a:pPr algn="ctr"/>
                      <a:r>
                        <a:rPr lang="en-US" sz="2000" b="1" dirty="0"/>
                        <a:t>DP</a:t>
                      </a:r>
                      <a:endParaRPr lang="en-US" sz="2000" b="1" dirty="0">
                        <a:latin typeface="+mj-lt"/>
                      </a:endParaRPr>
                    </a:p>
                  </a:txBody>
                  <a:tcPr anchor="ctr">
                    <a:solidFill>
                      <a:srgbClr val="C00000"/>
                    </a:solidFill>
                  </a:tcPr>
                </a:tc>
                <a:tc>
                  <a:txBody>
                    <a:bodyPr/>
                    <a:lstStyle/>
                    <a:p>
                      <a:pPr algn="ctr"/>
                      <a:r>
                        <a:rPr lang="en-US" sz="2000" b="1" dirty="0"/>
                        <a:t>BV</a:t>
                      </a:r>
                      <a:endParaRPr lang="en-US" sz="2000" b="1" dirty="0">
                        <a:latin typeface="+mj-lt"/>
                      </a:endParaRPr>
                    </a:p>
                  </a:txBody>
                  <a:tcPr anchor="ctr">
                    <a:solidFill>
                      <a:srgbClr val="C00000"/>
                    </a:solidFill>
                  </a:tcPr>
                </a:tc>
                <a:extLst>
                  <a:ext uri="{0D108BD9-81ED-4DB2-BD59-A6C34878D82A}">
                    <a16:rowId xmlns:a16="http://schemas.microsoft.com/office/drawing/2014/main" xmlns="" val="10000"/>
                  </a:ext>
                </a:extLst>
              </a:tr>
              <a:tr h="738322">
                <a:tc>
                  <a:txBody>
                    <a:bodyPr/>
                    <a:lstStyle/>
                    <a:p>
                      <a:pPr algn="ctr" fontAlgn="ctr"/>
                      <a:r>
                        <a:rPr lang="en-US" sz="2000" u="none" strike="noStrike" dirty="0">
                          <a:effectLst/>
                        </a:rPr>
                        <a:t>Plum Tart  001</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575</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500</a:t>
                      </a:r>
                      <a:endParaRPr lang="en-US" sz="2000" b="0" i="0" u="none" strike="noStrike" dirty="0">
                        <a:effectLst/>
                        <a:latin typeface="Calibri"/>
                      </a:endParaRPr>
                    </a:p>
                  </a:txBody>
                  <a:tcPr marL="4743" marR="4743" marT="4743" marB="0" anchor="ctr"/>
                </a:tc>
                <a:tc>
                  <a:txBody>
                    <a:bodyPr/>
                    <a:lstStyle/>
                    <a:p>
                      <a:pPr algn="ctr" fontAlgn="ctr"/>
                      <a:r>
                        <a:rPr lang="en-US" sz="2000" u="none" strike="noStrike" dirty="0">
                          <a:effectLst/>
                        </a:rPr>
                        <a:t>300</a:t>
                      </a:r>
                      <a:endParaRPr lang="en-US" sz="2000" b="0" i="0" u="none" strike="noStrike" dirty="0">
                        <a:effectLst/>
                        <a:latin typeface="Calibri"/>
                      </a:endParaRPr>
                    </a:p>
                  </a:txBody>
                  <a:tcPr marL="4743" marR="4743" marT="4743" marB="0" anchor="ctr"/>
                </a:tc>
                <a:extLst>
                  <a:ext uri="{0D108BD9-81ED-4DB2-BD59-A6C34878D82A}">
                    <a16:rowId xmlns:a16="http://schemas.microsoft.com/office/drawing/2014/main" xmlns="" val="10001"/>
                  </a:ext>
                </a:extLst>
              </a:tr>
              <a:tr h="738322">
                <a:tc>
                  <a:txBody>
                    <a:bodyPr/>
                    <a:lstStyle/>
                    <a:p>
                      <a:pPr algn="ctr" fontAlgn="ctr"/>
                      <a:r>
                        <a:rPr lang="en-US" sz="2000" u="none" strike="noStrike" dirty="0">
                          <a:effectLst/>
                        </a:rPr>
                        <a:t>Peach Candy  002</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575</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500</a:t>
                      </a:r>
                      <a:endParaRPr lang="en-US" sz="2000" b="0" i="0" u="none" strike="noStrike" dirty="0">
                        <a:effectLst/>
                        <a:latin typeface="Calibri"/>
                      </a:endParaRPr>
                    </a:p>
                  </a:txBody>
                  <a:tcPr marL="4743" marR="4743" marT="4743" marB="0" anchor="ctr"/>
                </a:tc>
                <a:tc>
                  <a:txBody>
                    <a:bodyPr/>
                    <a:lstStyle/>
                    <a:p>
                      <a:pPr algn="ctr" fontAlgn="ctr"/>
                      <a:r>
                        <a:rPr lang="en-US" sz="2000" u="none" strike="noStrike" dirty="0">
                          <a:effectLst/>
                        </a:rPr>
                        <a:t>300</a:t>
                      </a:r>
                      <a:endParaRPr lang="en-US" sz="2000" b="0" i="0" u="none" strike="noStrike" dirty="0">
                        <a:effectLst/>
                        <a:latin typeface="Calibri"/>
                      </a:endParaRPr>
                    </a:p>
                  </a:txBody>
                  <a:tcPr marL="4743" marR="4743" marT="4743" marB="0" anchor="ctr"/>
                </a:tc>
                <a:extLst>
                  <a:ext uri="{0D108BD9-81ED-4DB2-BD59-A6C34878D82A}">
                    <a16:rowId xmlns:a16="http://schemas.microsoft.com/office/drawing/2014/main" xmlns="" val="10002"/>
                  </a:ext>
                </a:extLst>
              </a:tr>
              <a:tr h="738322">
                <a:tc>
                  <a:txBody>
                    <a:bodyPr/>
                    <a:lstStyle/>
                    <a:p>
                      <a:pPr algn="ctr" fontAlgn="ctr"/>
                      <a:r>
                        <a:rPr lang="en-US" sz="2000" u="none" strike="noStrike" dirty="0" err="1">
                          <a:effectLst/>
                        </a:rPr>
                        <a:t>Cinnabon</a:t>
                      </a:r>
                      <a:r>
                        <a:rPr lang="en-US" sz="2000" u="none" strike="noStrike" dirty="0">
                          <a:effectLst/>
                        </a:rPr>
                        <a:t>  003</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575</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500</a:t>
                      </a:r>
                      <a:endParaRPr lang="en-US" sz="2000" b="0" i="0" u="none" strike="noStrike" dirty="0">
                        <a:effectLst/>
                        <a:latin typeface="Calibri"/>
                      </a:endParaRPr>
                    </a:p>
                  </a:txBody>
                  <a:tcPr marL="4743" marR="4743" marT="4743" marB="0" anchor="ctr"/>
                </a:tc>
                <a:tc>
                  <a:txBody>
                    <a:bodyPr/>
                    <a:lstStyle/>
                    <a:p>
                      <a:pPr algn="ctr" fontAlgn="ctr"/>
                      <a:r>
                        <a:rPr lang="en-US" sz="2000" u="none" strike="noStrike" dirty="0">
                          <a:effectLst/>
                        </a:rPr>
                        <a:t>300</a:t>
                      </a:r>
                      <a:endParaRPr lang="en-US" sz="2000" b="0" i="0" u="none" strike="noStrike" dirty="0">
                        <a:effectLst/>
                        <a:latin typeface="Calibri"/>
                      </a:endParaRPr>
                    </a:p>
                  </a:txBody>
                  <a:tcPr marL="4743" marR="4743" marT="4743" marB="0" anchor="ctr"/>
                </a:tc>
                <a:extLst>
                  <a:ext uri="{0D108BD9-81ED-4DB2-BD59-A6C34878D82A}">
                    <a16:rowId xmlns:a16="http://schemas.microsoft.com/office/drawing/2014/main" xmlns="" val="10003"/>
                  </a:ext>
                </a:extLst>
              </a:tr>
              <a:tr h="738322">
                <a:tc>
                  <a:txBody>
                    <a:bodyPr/>
                    <a:lstStyle/>
                    <a:p>
                      <a:pPr algn="ctr" fontAlgn="ctr"/>
                      <a:r>
                        <a:rPr lang="en-US" sz="2000" u="none" strike="noStrike" dirty="0">
                          <a:effectLst/>
                        </a:rPr>
                        <a:t>Walnut Crush  004</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575</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500</a:t>
                      </a:r>
                      <a:endParaRPr lang="en-US" sz="2000" b="0" i="0" u="none" strike="noStrike" dirty="0">
                        <a:effectLst/>
                        <a:latin typeface="Calibri"/>
                      </a:endParaRPr>
                    </a:p>
                  </a:txBody>
                  <a:tcPr marL="4743" marR="4743" marT="4743" marB="0" anchor="ctr"/>
                </a:tc>
                <a:tc>
                  <a:txBody>
                    <a:bodyPr/>
                    <a:lstStyle/>
                    <a:p>
                      <a:pPr algn="ctr" fontAlgn="ctr"/>
                      <a:r>
                        <a:rPr lang="en-US" sz="2000" u="none" strike="noStrike" dirty="0">
                          <a:effectLst/>
                        </a:rPr>
                        <a:t>300</a:t>
                      </a:r>
                      <a:endParaRPr lang="en-US" sz="2000" b="0" i="0" u="none" strike="noStrike" dirty="0">
                        <a:effectLst/>
                        <a:latin typeface="Calibri"/>
                      </a:endParaRPr>
                    </a:p>
                  </a:txBody>
                  <a:tcPr marL="4743" marR="4743" marT="4743" marB="0" anchor="ctr"/>
                </a:tc>
                <a:extLst>
                  <a:ext uri="{0D108BD9-81ED-4DB2-BD59-A6C34878D82A}">
                    <a16:rowId xmlns:a16="http://schemas.microsoft.com/office/drawing/2014/main" xmlns="" val="10004"/>
                  </a:ext>
                </a:extLst>
              </a:tr>
              <a:tr h="738322">
                <a:tc>
                  <a:txBody>
                    <a:bodyPr/>
                    <a:lstStyle/>
                    <a:p>
                      <a:pPr algn="ctr" fontAlgn="ctr"/>
                      <a:r>
                        <a:rPr lang="en-US" sz="2000" u="none" strike="noStrike" dirty="0">
                          <a:effectLst/>
                        </a:rPr>
                        <a:t>Red Velvet  005</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575</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500</a:t>
                      </a:r>
                      <a:endParaRPr lang="en-US" sz="2000" b="0" i="0" u="none" strike="noStrike" dirty="0">
                        <a:effectLst/>
                        <a:latin typeface="Calibri"/>
                      </a:endParaRPr>
                    </a:p>
                  </a:txBody>
                  <a:tcPr marL="4743" marR="4743" marT="4743" marB="0" anchor="ctr"/>
                </a:tc>
                <a:tc>
                  <a:txBody>
                    <a:bodyPr/>
                    <a:lstStyle/>
                    <a:p>
                      <a:pPr algn="ctr" fontAlgn="ctr"/>
                      <a:r>
                        <a:rPr lang="en-US" sz="2000" u="none" strike="noStrike" dirty="0">
                          <a:effectLst/>
                        </a:rPr>
                        <a:t>300</a:t>
                      </a:r>
                      <a:endParaRPr lang="en-US" sz="2000" b="0" i="0" u="none" strike="noStrike" dirty="0">
                        <a:effectLst/>
                        <a:latin typeface="Calibri"/>
                      </a:endParaRPr>
                    </a:p>
                  </a:txBody>
                  <a:tcPr marL="4743" marR="4743" marT="4743" marB="0" anchor="ctr"/>
                </a:tc>
                <a:extLst>
                  <a:ext uri="{0D108BD9-81ED-4DB2-BD59-A6C34878D82A}">
                    <a16:rowId xmlns:a16="http://schemas.microsoft.com/office/drawing/2014/main" xmlns="" val="10005"/>
                  </a:ext>
                </a:extLst>
              </a:tr>
              <a:tr h="738322">
                <a:tc>
                  <a:txBody>
                    <a:bodyPr/>
                    <a:lstStyle/>
                    <a:p>
                      <a:pPr algn="ctr" fontAlgn="ctr"/>
                      <a:r>
                        <a:rPr lang="en-US" sz="2000" u="none" strike="noStrike" dirty="0">
                          <a:effectLst/>
                        </a:rPr>
                        <a:t>Wine Mousse  006</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575</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500</a:t>
                      </a:r>
                      <a:endParaRPr lang="en-US" sz="2000" b="0" i="0" u="none" strike="noStrike" dirty="0">
                        <a:effectLst/>
                        <a:latin typeface="Calibri"/>
                      </a:endParaRPr>
                    </a:p>
                  </a:txBody>
                  <a:tcPr marL="4743" marR="4743" marT="4743" marB="0" anchor="ctr"/>
                </a:tc>
                <a:tc>
                  <a:txBody>
                    <a:bodyPr/>
                    <a:lstStyle/>
                    <a:p>
                      <a:pPr algn="ctr" fontAlgn="ctr"/>
                      <a:r>
                        <a:rPr lang="en-US" sz="2000" u="none" strike="noStrike" dirty="0">
                          <a:effectLst/>
                        </a:rPr>
                        <a:t>300</a:t>
                      </a:r>
                      <a:endParaRPr lang="en-US" sz="2000" b="0" i="0" u="none" strike="noStrike" dirty="0">
                        <a:effectLst/>
                        <a:latin typeface="Calibri"/>
                      </a:endParaRPr>
                    </a:p>
                  </a:txBody>
                  <a:tcPr marL="4743" marR="4743" marT="4743" marB="0"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915391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1890" y="0"/>
            <a:ext cx="9362090" cy="6934200"/>
            <a:chOff x="-141890" y="0"/>
            <a:chExt cx="9362090" cy="6934200"/>
          </a:xfrm>
        </p:grpSpPr>
        <p:pic>
          <p:nvPicPr>
            <p:cNvPr id="12" name="Picture 8" descr="http://www.bombette.com/wp-content/uploads/2014/11/549bba95d04760df7d896003e4b4b052-e1365619778919.jpg"/>
            <p:cNvPicPr>
              <a:picLocks noChangeAspect="1" noChangeArrowheads="1"/>
            </p:cNvPicPr>
            <p:nvPr/>
          </p:nvPicPr>
          <p:blipFill rotWithShape="1">
            <a:blip r:embed="rId2">
              <a:extLst>
                <a:ext uri="{28A0092B-C50C-407E-A947-70E740481C1C}">
                  <a14:useLocalDpi xmlns:a14="http://schemas.microsoft.com/office/drawing/2010/main" val="0"/>
                </a:ext>
              </a:extLst>
            </a:blip>
            <a:srcRect r="94954" b="17890"/>
            <a:stretch/>
          </p:blipFill>
          <p:spPr bwMode="auto">
            <a:xfrm>
              <a:off x="-141890" y="0"/>
              <a:ext cx="4800600" cy="6934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bombette.com/wp-content/uploads/2014/11/549bba95d04760df7d896003e4b4b052-e1365619778919.jpg"/>
            <p:cNvPicPr>
              <a:picLocks noChangeAspect="1" noChangeArrowheads="1"/>
            </p:cNvPicPr>
            <p:nvPr/>
          </p:nvPicPr>
          <p:blipFill rotWithShape="1">
            <a:blip r:embed="rId2">
              <a:extLst>
                <a:ext uri="{28A0092B-C50C-407E-A947-70E740481C1C}">
                  <a14:useLocalDpi xmlns:a14="http://schemas.microsoft.com/office/drawing/2010/main" val="0"/>
                </a:ext>
              </a:extLst>
            </a:blip>
            <a:srcRect r="94954" b="4205"/>
            <a:stretch/>
          </p:blipFill>
          <p:spPr bwMode="auto">
            <a:xfrm>
              <a:off x="4503683" y="365234"/>
              <a:ext cx="231227" cy="64927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bombette.com/wp-content/uploads/2014/11/549bba95d04760df7d896003e4b4b052-e1365619778919.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37690" y="0"/>
              <a:ext cx="4582510" cy="68737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bombette.com/wp-content/uploads/2014/11/549bba95d04760df7d896003e4b4b052-e1365619778919.jpg"/>
            <p:cNvPicPr>
              <a:picLocks noChangeAspect="1" noChangeArrowheads="1"/>
            </p:cNvPicPr>
            <p:nvPr/>
          </p:nvPicPr>
          <p:blipFill rotWithShape="1">
            <a:blip r:embed="rId2">
              <a:extLst>
                <a:ext uri="{28A0092B-C50C-407E-A947-70E740481C1C}">
                  <a14:useLocalDpi xmlns:a14="http://schemas.microsoft.com/office/drawing/2010/main" val="0"/>
                </a:ext>
              </a:extLst>
            </a:blip>
            <a:srcRect t="8335" r="94954" b="10952"/>
            <a:stretch/>
          </p:blipFill>
          <p:spPr bwMode="auto">
            <a:xfrm>
              <a:off x="4267200" y="1403130"/>
              <a:ext cx="231227" cy="547063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solidFill>
            <a:srgbClr val="FF0066">
              <a:alpha val="50980"/>
            </a:srgbClr>
          </a:solidFill>
        </p:spPr>
        <p:txBody>
          <a:bodyPr/>
          <a:lstStyle/>
          <a:p>
            <a:r>
              <a:rPr lang="en-GB" dirty="0">
                <a:solidFill>
                  <a:schemeClr val="bg1"/>
                </a:solidFill>
              </a:rPr>
              <a:t>Ultra define lip liner</a:t>
            </a:r>
            <a:endParaRPr lang="en-US" dirty="0">
              <a:solidFill>
                <a:schemeClr val="bg1"/>
              </a:solidFill>
            </a:endParaRPr>
          </a:p>
        </p:txBody>
      </p:sp>
      <p:sp>
        <p:nvSpPr>
          <p:cNvPr id="3" name="Content Placeholder 2"/>
          <p:cNvSpPr>
            <a:spLocks noGrp="1"/>
          </p:cNvSpPr>
          <p:nvPr>
            <p:ph idx="1"/>
          </p:nvPr>
        </p:nvSpPr>
        <p:spPr>
          <a:xfrm>
            <a:off x="457200" y="1295400"/>
            <a:ext cx="4114800" cy="4953000"/>
          </a:xfrm>
          <a:solidFill>
            <a:srgbClr val="FF0066">
              <a:alpha val="40000"/>
            </a:srgbClr>
          </a:solidFill>
        </p:spPr>
        <p:txBody>
          <a:bodyPr/>
          <a:lstStyle/>
          <a:p>
            <a:r>
              <a:rPr lang="en-US" sz="1600" dirty="0">
                <a:solidFill>
                  <a:schemeClr val="bg1"/>
                </a:solidFill>
              </a:rPr>
              <a:t>super soft and creamy, comfortable application and super gliding.</a:t>
            </a:r>
          </a:p>
          <a:p>
            <a:endParaRPr lang="en-US" sz="1600" dirty="0">
              <a:solidFill>
                <a:schemeClr val="bg1"/>
              </a:solidFill>
            </a:endParaRPr>
          </a:p>
          <a:p>
            <a:r>
              <a:rPr lang="en-US" sz="1600" dirty="0">
                <a:solidFill>
                  <a:schemeClr val="bg1"/>
                </a:solidFill>
              </a:rPr>
              <a:t>Excellent  even </a:t>
            </a:r>
            <a:r>
              <a:rPr lang="en-US" sz="1600" dirty="0" err="1">
                <a:solidFill>
                  <a:schemeClr val="bg1"/>
                </a:solidFill>
              </a:rPr>
              <a:t>colour</a:t>
            </a:r>
            <a:r>
              <a:rPr lang="en-US" sz="1600" dirty="0">
                <a:solidFill>
                  <a:schemeClr val="bg1"/>
                </a:solidFill>
              </a:rPr>
              <a:t> pay-off  with high coverage.</a:t>
            </a:r>
          </a:p>
          <a:p>
            <a:endParaRPr lang="en-US" sz="1600" dirty="0">
              <a:solidFill>
                <a:schemeClr val="bg1"/>
              </a:solidFill>
            </a:endParaRPr>
          </a:p>
          <a:p>
            <a:r>
              <a:rPr lang="en-US" sz="1600" dirty="0">
                <a:solidFill>
                  <a:schemeClr val="bg1"/>
                </a:solidFill>
              </a:rPr>
              <a:t>Comes with semi matt finish which goes well with any form of lip color.</a:t>
            </a:r>
          </a:p>
          <a:p>
            <a:endParaRPr lang="en-US" sz="1600" dirty="0">
              <a:solidFill>
                <a:schemeClr val="bg1"/>
              </a:solidFill>
            </a:endParaRPr>
          </a:p>
          <a:p>
            <a:r>
              <a:rPr lang="en-US" sz="1600" dirty="0">
                <a:solidFill>
                  <a:schemeClr val="bg1"/>
                </a:solidFill>
              </a:rPr>
              <a:t>waterproof and long-lasting (4 hours and more) no feathering  or transfer. </a:t>
            </a:r>
          </a:p>
          <a:p>
            <a:endParaRPr lang="en-US" sz="1600" dirty="0">
              <a:solidFill>
                <a:schemeClr val="bg1"/>
              </a:solidFill>
            </a:endParaRPr>
          </a:p>
          <a:p>
            <a:r>
              <a:rPr lang="en-US" sz="1600" dirty="0">
                <a:solidFill>
                  <a:schemeClr val="bg1"/>
                </a:solidFill>
              </a:rPr>
              <a:t>With vitamin E and C which preserves moisture and has anti aging  as well as antioxidant properties.</a:t>
            </a:r>
          </a:p>
          <a:p>
            <a:endParaRPr lang="en-US" sz="1600" dirty="0">
              <a:solidFill>
                <a:schemeClr val="bg1"/>
              </a:solidFill>
            </a:endParaRPr>
          </a:p>
          <a:p>
            <a:r>
              <a:rPr lang="en-US" sz="1600" dirty="0">
                <a:solidFill>
                  <a:schemeClr val="bg1"/>
                </a:solidFill>
              </a:rPr>
              <a:t>free of preservatives.</a:t>
            </a:r>
          </a:p>
        </p:txBody>
      </p:sp>
      <p:pic>
        <p:nvPicPr>
          <p:cNvPr id="6" name="Picture 5" descr="Mistral logo.jpg"/>
          <p:cNvPicPr>
            <a:picLocks noChangeAspect="1"/>
          </p:cNvPicPr>
          <p:nvPr/>
        </p:nvPicPr>
        <p:blipFill rotWithShape="1">
          <a:blip r:embed="rId5"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6">
                    <a14:imgEffect>
                      <a14:brightnessContrast bright="57000" contrast="16000"/>
                    </a14:imgEffect>
                  </a14:imgLayer>
                </a14:imgProps>
              </a:ext>
            </a:extLst>
          </a:blip>
          <a:srcRect l="3359" t="13697" r="58872" b="28441"/>
          <a:stretch/>
        </p:blipFill>
        <p:spPr>
          <a:xfrm>
            <a:off x="7748882" y="5791200"/>
            <a:ext cx="1242718" cy="606053"/>
          </a:xfrm>
          <a:prstGeom prst="rect">
            <a:avLst/>
          </a:prstGeom>
        </p:spPr>
      </p:pic>
    </p:spTree>
    <p:extLst>
      <p:ext uri="{BB962C8B-B14F-4D97-AF65-F5344CB8AC3E}">
        <p14:creationId xmlns:p14="http://schemas.microsoft.com/office/powerpoint/2010/main" val="1510528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Mistral of Milan Ultra define lip liner </a:t>
            </a:r>
          </a:p>
        </p:txBody>
      </p:sp>
      <p:sp>
        <p:nvSpPr>
          <p:cNvPr id="4" name="Slide Number Placeholder 3"/>
          <p:cNvSpPr>
            <a:spLocks noGrp="1"/>
          </p:cNvSpPr>
          <p:nvPr>
            <p:ph type="sldNum" sz="quarter" idx="10"/>
          </p:nvPr>
        </p:nvSpPr>
        <p:spPr/>
        <p:txBody>
          <a:bodyPr/>
          <a:lstStyle/>
          <a:p>
            <a:pPr>
              <a:defRPr/>
            </a:pPr>
            <a:fld id="{24DFEFA5-1EE1-4223-ACA9-4163ABB373C0}" type="slidenum">
              <a:rPr lang="en-US" smtClean="0"/>
              <a:pPr>
                <a:defRPr/>
              </a:pPr>
              <a:t>35</a:t>
            </a:fld>
            <a:endParaRPr lang="en-US" dirty="0"/>
          </a:p>
        </p:txBody>
      </p:sp>
      <p:graphicFrame>
        <p:nvGraphicFramePr>
          <p:cNvPr id="5" name="Content Placeholder 4"/>
          <p:cNvGraphicFramePr>
            <a:graphicFrameLocks/>
          </p:cNvGraphicFramePr>
          <p:nvPr>
            <p:extLst>
              <p:ext uri="{D42A27DB-BD31-4B8C-83A1-F6EECF244321}">
                <p14:modId xmlns:p14="http://schemas.microsoft.com/office/powerpoint/2010/main" val="4227900900"/>
              </p:ext>
            </p:extLst>
          </p:nvPr>
        </p:nvGraphicFramePr>
        <p:xfrm>
          <a:off x="457200" y="1984472"/>
          <a:ext cx="8229600" cy="3349528"/>
        </p:xfrm>
        <a:graphic>
          <a:graphicData uri="http://schemas.openxmlformats.org/drawingml/2006/table">
            <a:tbl>
              <a:tblPr firstRow="1" bandRow="1">
                <a:tableStyleId>{93296810-A885-4BE3-A3E7-6D5BEEA58F35}</a:tableStyleId>
              </a:tblPr>
              <a:tblGrid>
                <a:gridCol w="3429000">
                  <a:extLst>
                    <a:ext uri="{9D8B030D-6E8A-4147-A177-3AD203B41FA5}">
                      <a16:colId xmlns:a16="http://schemas.microsoft.com/office/drawing/2014/main" xmlns="" val="20000"/>
                    </a:ext>
                  </a:extLst>
                </a:gridCol>
                <a:gridCol w="1600200">
                  <a:extLst>
                    <a:ext uri="{9D8B030D-6E8A-4147-A177-3AD203B41FA5}">
                      <a16:colId xmlns:a16="http://schemas.microsoft.com/office/drawing/2014/main" xmlns="" val="20001"/>
                    </a:ext>
                  </a:extLst>
                </a:gridCol>
                <a:gridCol w="1600200">
                  <a:extLst>
                    <a:ext uri="{9D8B030D-6E8A-4147-A177-3AD203B41FA5}">
                      <a16:colId xmlns:a16="http://schemas.microsoft.com/office/drawing/2014/main" xmlns="" val="20002"/>
                    </a:ext>
                  </a:extLst>
                </a:gridCol>
                <a:gridCol w="1600200">
                  <a:extLst>
                    <a:ext uri="{9D8B030D-6E8A-4147-A177-3AD203B41FA5}">
                      <a16:colId xmlns:a16="http://schemas.microsoft.com/office/drawing/2014/main" xmlns="" val="20003"/>
                    </a:ext>
                  </a:extLst>
                </a:gridCol>
              </a:tblGrid>
              <a:tr h="338699">
                <a:tc>
                  <a:txBody>
                    <a:bodyPr/>
                    <a:lstStyle/>
                    <a:p>
                      <a:pPr algn="ctr"/>
                      <a:r>
                        <a:rPr lang="en-US" sz="2000" b="1" dirty="0"/>
                        <a:t>Shades</a:t>
                      </a:r>
                      <a:endParaRPr lang="en-US" sz="2000" b="1" dirty="0">
                        <a:latin typeface="+mj-lt"/>
                      </a:endParaRPr>
                    </a:p>
                  </a:txBody>
                  <a:tcPr anchor="ctr">
                    <a:solidFill>
                      <a:srgbClr val="C00000"/>
                    </a:solidFill>
                  </a:tcPr>
                </a:tc>
                <a:tc>
                  <a:txBody>
                    <a:bodyPr/>
                    <a:lstStyle/>
                    <a:p>
                      <a:pPr algn="ctr"/>
                      <a:r>
                        <a:rPr lang="en-US" sz="2000" b="1" dirty="0"/>
                        <a:t>MRP</a:t>
                      </a:r>
                      <a:endParaRPr lang="en-US" sz="2000" b="1" dirty="0">
                        <a:latin typeface="+mj-lt"/>
                      </a:endParaRPr>
                    </a:p>
                  </a:txBody>
                  <a:tcPr anchor="ctr">
                    <a:solidFill>
                      <a:srgbClr val="C00000"/>
                    </a:solidFill>
                  </a:tcPr>
                </a:tc>
                <a:tc>
                  <a:txBody>
                    <a:bodyPr/>
                    <a:lstStyle/>
                    <a:p>
                      <a:pPr algn="ctr"/>
                      <a:r>
                        <a:rPr lang="en-US" sz="2000" b="1" dirty="0"/>
                        <a:t>DP</a:t>
                      </a:r>
                      <a:endParaRPr lang="en-US" sz="2000" b="1" dirty="0">
                        <a:latin typeface="+mj-lt"/>
                      </a:endParaRPr>
                    </a:p>
                  </a:txBody>
                  <a:tcPr anchor="ctr">
                    <a:solidFill>
                      <a:srgbClr val="C00000"/>
                    </a:solidFill>
                  </a:tcPr>
                </a:tc>
                <a:tc>
                  <a:txBody>
                    <a:bodyPr/>
                    <a:lstStyle/>
                    <a:p>
                      <a:pPr algn="ctr"/>
                      <a:r>
                        <a:rPr lang="en-US" sz="2000" b="1" dirty="0"/>
                        <a:t>BV</a:t>
                      </a:r>
                      <a:endParaRPr lang="en-US" sz="2000" b="1" dirty="0">
                        <a:latin typeface="+mj-lt"/>
                      </a:endParaRPr>
                    </a:p>
                  </a:txBody>
                  <a:tcPr anchor="ctr">
                    <a:solidFill>
                      <a:srgbClr val="C00000"/>
                    </a:solidFill>
                  </a:tcPr>
                </a:tc>
                <a:extLst>
                  <a:ext uri="{0D108BD9-81ED-4DB2-BD59-A6C34878D82A}">
                    <a16:rowId xmlns:a16="http://schemas.microsoft.com/office/drawing/2014/main" xmlns="" val="10000"/>
                  </a:ext>
                </a:extLst>
              </a:tr>
              <a:tr h="738322">
                <a:tc>
                  <a:txBody>
                    <a:bodyPr/>
                    <a:lstStyle/>
                    <a:p>
                      <a:pPr algn="ctr" fontAlgn="ctr"/>
                      <a:r>
                        <a:rPr lang="en-US" sz="2000" u="none" strike="noStrike" dirty="0">
                          <a:effectLst/>
                        </a:rPr>
                        <a:t>Cherry red 001</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415</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360</a:t>
                      </a:r>
                      <a:endParaRPr lang="en-US" sz="2000" b="0" i="0" u="none" strike="noStrike" dirty="0">
                        <a:effectLst/>
                        <a:latin typeface="Calibri"/>
                      </a:endParaRPr>
                    </a:p>
                  </a:txBody>
                  <a:tcPr marL="4743" marR="4743" marT="4743" marB="0" anchor="ctr"/>
                </a:tc>
                <a:tc>
                  <a:txBody>
                    <a:bodyPr/>
                    <a:lstStyle/>
                    <a:p>
                      <a:pPr algn="ctr" fontAlgn="ctr"/>
                      <a:r>
                        <a:rPr lang="en-US" sz="2000" u="none" strike="noStrike" dirty="0">
                          <a:effectLst/>
                        </a:rPr>
                        <a:t>216</a:t>
                      </a:r>
                      <a:endParaRPr lang="en-US" sz="2000" b="0" i="0" u="none" strike="noStrike" dirty="0">
                        <a:effectLst/>
                        <a:latin typeface="Calibri"/>
                      </a:endParaRPr>
                    </a:p>
                  </a:txBody>
                  <a:tcPr marL="4743" marR="4743" marT="4743" marB="0" anchor="ctr"/>
                </a:tc>
                <a:extLst>
                  <a:ext uri="{0D108BD9-81ED-4DB2-BD59-A6C34878D82A}">
                    <a16:rowId xmlns:a16="http://schemas.microsoft.com/office/drawing/2014/main" xmlns="" val="10001"/>
                  </a:ext>
                </a:extLst>
              </a:tr>
              <a:tr h="738322">
                <a:tc>
                  <a:txBody>
                    <a:bodyPr/>
                    <a:lstStyle/>
                    <a:p>
                      <a:pPr algn="ctr" fontAlgn="ctr"/>
                      <a:r>
                        <a:rPr lang="en-US" sz="2000" u="none" strike="noStrike" dirty="0">
                          <a:effectLst/>
                        </a:rPr>
                        <a:t>Deep Maroon 002</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415</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a:effectLst/>
                        </a:rPr>
                        <a:t>360</a:t>
                      </a:r>
                      <a:endParaRPr lang="en-US" sz="2000" b="0" i="0" u="none" strike="noStrike" dirty="0">
                        <a:effectLst/>
                        <a:latin typeface="Calibri"/>
                      </a:endParaRPr>
                    </a:p>
                  </a:txBody>
                  <a:tcPr marL="4743" marR="4743" marT="4743" marB="0" anchor="ctr"/>
                </a:tc>
                <a:tc>
                  <a:txBody>
                    <a:bodyPr/>
                    <a:lstStyle/>
                    <a:p>
                      <a:pPr algn="ctr" fontAlgn="ctr"/>
                      <a:r>
                        <a:rPr lang="en-US" sz="2000" u="none" strike="noStrike" dirty="0">
                          <a:effectLst/>
                        </a:rPr>
                        <a:t>216</a:t>
                      </a:r>
                      <a:endParaRPr lang="en-US" sz="2000" b="0" i="0" u="none" strike="noStrike" dirty="0">
                        <a:effectLst/>
                        <a:latin typeface="Calibri"/>
                      </a:endParaRPr>
                    </a:p>
                  </a:txBody>
                  <a:tcPr marL="4743" marR="4743" marT="4743" marB="0" anchor="ctr"/>
                </a:tc>
                <a:extLst>
                  <a:ext uri="{0D108BD9-81ED-4DB2-BD59-A6C34878D82A}">
                    <a16:rowId xmlns:a16="http://schemas.microsoft.com/office/drawing/2014/main" xmlns="" val="10002"/>
                  </a:ext>
                </a:extLst>
              </a:tr>
              <a:tr h="738322">
                <a:tc>
                  <a:txBody>
                    <a:bodyPr/>
                    <a:lstStyle/>
                    <a:p>
                      <a:pPr algn="ctr" fontAlgn="ctr"/>
                      <a:r>
                        <a:rPr lang="en-US" sz="2000" u="none" strike="noStrike" dirty="0">
                          <a:effectLst/>
                        </a:rPr>
                        <a:t>Perfect Pink 003</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415</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a:effectLst/>
                        </a:rPr>
                        <a:t>360</a:t>
                      </a:r>
                      <a:endParaRPr lang="en-US" sz="2000" b="0" i="0" u="none" strike="noStrike" dirty="0">
                        <a:effectLst/>
                        <a:latin typeface="Calibri"/>
                      </a:endParaRPr>
                    </a:p>
                  </a:txBody>
                  <a:tcPr marL="4743" marR="4743" marT="4743" marB="0" anchor="ctr"/>
                </a:tc>
                <a:tc>
                  <a:txBody>
                    <a:bodyPr/>
                    <a:lstStyle/>
                    <a:p>
                      <a:pPr algn="ctr" fontAlgn="ctr"/>
                      <a:r>
                        <a:rPr lang="en-US" sz="2000" u="none" strike="noStrike" dirty="0">
                          <a:effectLst/>
                        </a:rPr>
                        <a:t>216</a:t>
                      </a:r>
                      <a:endParaRPr lang="en-US" sz="2000" b="0" i="0" u="none" strike="noStrike" dirty="0">
                        <a:effectLst/>
                        <a:latin typeface="Calibri"/>
                      </a:endParaRPr>
                    </a:p>
                  </a:txBody>
                  <a:tcPr marL="4743" marR="4743" marT="4743" marB="0" anchor="ctr"/>
                </a:tc>
                <a:extLst>
                  <a:ext uri="{0D108BD9-81ED-4DB2-BD59-A6C34878D82A}">
                    <a16:rowId xmlns:a16="http://schemas.microsoft.com/office/drawing/2014/main" xmlns="" val="10003"/>
                  </a:ext>
                </a:extLst>
              </a:tr>
              <a:tr h="738322">
                <a:tc>
                  <a:txBody>
                    <a:bodyPr/>
                    <a:lstStyle/>
                    <a:p>
                      <a:pPr algn="ctr" fontAlgn="ctr"/>
                      <a:r>
                        <a:rPr lang="it-IT" sz="2000" u="none" strike="noStrike" dirty="0">
                          <a:effectLst/>
                        </a:rPr>
                        <a:t>Classic Brown 004</a:t>
                      </a:r>
                      <a:endParaRPr lang="it-IT"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415</a:t>
                      </a:r>
                      <a:endParaRPr lang="en-US" sz="2000" b="0" i="0" u="none" strike="noStrike" dirty="0">
                        <a:solidFill>
                          <a:srgbClr val="000000"/>
                        </a:solidFill>
                        <a:effectLst/>
                        <a:latin typeface="Calibri"/>
                      </a:endParaRPr>
                    </a:p>
                  </a:txBody>
                  <a:tcPr marL="4743" marR="4743" marT="4743" marB="0" anchor="ctr"/>
                </a:tc>
                <a:tc>
                  <a:txBody>
                    <a:bodyPr/>
                    <a:lstStyle/>
                    <a:p>
                      <a:pPr algn="ctr" fontAlgn="ctr"/>
                      <a:r>
                        <a:rPr lang="en-US" sz="2000" u="none" strike="noStrike" dirty="0">
                          <a:effectLst/>
                        </a:rPr>
                        <a:t>360</a:t>
                      </a:r>
                      <a:endParaRPr lang="en-US" sz="2000" b="0" i="0" u="none" strike="noStrike" dirty="0">
                        <a:effectLst/>
                        <a:latin typeface="Calibri"/>
                      </a:endParaRPr>
                    </a:p>
                  </a:txBody>
                  <a:tcPr marL="4743" marR="4743" marT="4743" marB="0" anchor="ctr"/>
                </a:tc>
                <a:tc>
                  <a:txBody>
                    <a:bodyPr/>
                    <a:lstStyle/>
                    <a:p>
                      <a:pPr algn="ctr" fontAlgn="ctr"/>
                      <a:r>
                        <a:rPr lang="en-US" sz="2000" u="none" strike="noStrike" dirty="0">
                          <a:effectLst/>
                        </a:rPr>
                        <a:t>216</a:t>
                      </a:r>
                      <a:endParaRPr lang="en-US" sz="2000" b="0" i="0" u="none" strike="noStrike" dirty="0">
                        <a:effectLst/>
                        <a:latin typeface="Calibri"/>
                      </a:endParaRPr>
                    </a:p>
                  </a:txBody>
                  <a:tcPr marL="4743" marR="4743" marT="4743" marB="0" anchor="ctr"/>
                </a:tc>
                <a:extLst>
                  <a:ext uri="{0D108BD9-81ED-4DB2-BD59-A6C34878D82A}">
                    <a16:rowId xmlns:a16="http://schemas.microsoft.com/office/drawing/2014/main" xmlns="" val="10004"/>
                  </a:ext>
                </a:extLst>
              </a:tr>
            </a:tbl>
          </a:graphicData>
        </a:graphic>
      </p:graphicFrame>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4264"/>
          <a:stretch/>
        </p:blipFill>
        <p:spPr bwMode="auto">
          <a:xfrm>
            <a:off x="2038350" y="5352743"/>
            <a:ext cx="2533650" cy="1272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6319"/>
          <a:stretch/>
        </p:blipFill>
        <p:spPr bwMode="auto">
          <a:xfrm>
            <a:off x="4572000" y="5381319"/>
            <a:ext cx="2533650" cy="1214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644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401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6146" name="Picture 2" descr="http://nubellocosmeticsurgery.com/wp-content/uploads/2015/02/skin_treat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l="30974" t="15336" r="14784"/>
          <a:stretch/>
        </p:blipFill>
        <p:spPr bwMode="auto">
          <a:xfrm>
            <a:off x="3581400" y="0"/>
            <a:ext cx="55626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0" y="4191000"/>
            <a:ext cx="1828800" cy="1700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Users\archana.ram\Desktop\Mistral Of Milan - Products\references\64b7f19c30a170edcbc4c3066f2cb74a.jpg"/>
          <p:cNvPicPr>
            <a:picLocks noChangeAspect="1" noChangeArrowheads="1"/>
          </p:cNvPicPr>
          <p:nvPr/>
        </p:nvPicPr>
        <p:blipFill rotWithShape="1">
          <a:blip r:embed="rId3">
            <a:clrChange>
              <a:clrFrom>
                <a:srgbClr val="F4FEFD"/>
              </a:clrFrom>
              <a:clrTo>
                <a:srgbClr val="F4FEFD">
                  <a:alpha val="0"/>
                </a:srgbClr>
              </a:clrTo>
            </a:clrChange>
            <a:extLst>
              <a:ext uri="{BEBA8EAE-BF5A-486C-A8C5-ECC9F3942E4B}">
                <a14:imgProps xmlns:a14="http://schemas.microsoft.com/office/drawing/2010/main">
                  <a14:imgLayer r:embed="rId4">
                    <a14:imgEffect>
                      <a14:sharpenSoften amount="25000"/>
                    </a14:imgEffect>
                    <a14:imgEffect>
                      <a14:brightnessContrast bright="2000" contrast="-4000"/>
                    </a14:imgEffect>
                  </a14:imgLayer>
                </a14:imgProps>
              </a:ext>
              <a:ext uri="{28A0092B-C50C-407E-A947-70E740481C1C}">
                <a14:useLocalDpi xmlns:a14="http://schemas.microsoft.com/office/drawing/2010/main" val="0"/>
              </a:ext>
            </a:extLst>
          </a:blip>
          <a:srcRect t="5537" r="67948" b="85255"/>
          <a:stretch/>
        </p:blipFill>
        <p:spPr bwMode="auto">
          <a:xfrm>
            <a:off x="152400" y="4319753"/>
            <a:ext cx="1564889" cy="15476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530" y="3066871"/>
            <a:ext cx="2460930" cy="1200329"/>
          </a:xfrm>
          <a:prstGeom prst="rect">
            <a:avLst/>
          </a:prstGeom>
        </p:spPr>
        <p:txBody>
          <a:bodyPr wrap="none">
            <a:spAutoFit/>
          </a:bodyPr>
          <a:lstStyle/>
          <a:p>
            <a:pPr algn="ctr"/>
            <a:r>
              <a:rPr lang="en-US" sz="3600" b="1" dirty="0">
                <a:latin typeface="Baskerville Old Face" panose="02020602080505020303" pitchFamily="18" charset="0"/>
              </a:rPr>
              <a:t>MAKE-UP </a:t>
            </a:r>
          </a:p>
          <a:p>
            <a:pPr algn="ctr"/>
            <a:r>
              <a:rPr lang="en-US" sz="3600" b="1" dirty="0">
                <a:latin typeface="Baskerville Old Face" panose="02020602080505020303" pitchFamily="18" charset="0"/>
              </a:rPr>
              <a:t>REMOVER</a:t>
            </a:r>
          </a:p>
        </p:txBody>
      </p:sp>
      <p:pic>
        <p:nvPicPr>
          <p:cNvPr id="8" name="Picture 7" descr="Mistral logo.jpg"/>
          <p:cNvPicPr>
            <a:picLocks noChangeAspect="1"/>
          </p:cNvPicPr>
          <p:nvPr/>
        </p:nvPicPr>
        <p:blipFill rotWithShape="1">
          <a:blip r:embed="rId5"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6">
                    <a14:imgEffect>
                      <a14:brightnessContrast bright="57000" contrast="16000"/>
                    </a14:imgEffect>
                  </a14:imgLayer>
                </a14:imgProps>
              </a:ext>
            </a:extLst>
          </a:blip>
          <a:srcRect l="3359" t="13697" r="58872" b="28441"/>
          <a:stretch/>
        </p:blipFill>
        <p:spPr>
          <a:xfrm>
            <a:off x="293041" y="5791200"/>
            <a:ext cx="1242718" cy="606053"/>
          </a:xfrm>
          <a:prstGeom prst="rect">
            <a:avLst/>
          </a:prstGeom>
        </p:spPr>
      </p:pic>
      <p:sp>
        <p:nvSpPr>
          <p:cNvPr id="2" name="Rectangle 1"/>
          <p:cNvSpPr/>
          <p:nvPr/>
        </p:nvSpPr>
        <p:spPr>
          <a:xfrm>
            <a:off x="4038600" y="3962400"/>
            <a:ext cx="4953000" cy="1477328"/>
          </a:xfrm>
          <a:prstGeom prst="rect">
            <a:avLst/>
          </a:prstGeom>
          <a:solidFill>
            <a:srgbClr val="7030A0">
              <a:alpha val="41000"/>
            </a:srgbClr>
          </a:solidFill>
        </p:spPr>
        <p:txBody>
          <a:bodyPr wrap="square">
            <a:spAutoFit/>
          </a:bodyPr>
          <a:lstStyle/>
          <a:p>
            <a:r>
              <a:rPr lang="en-US" dirty="0"/>
              <a:t>This bi-phase makeup remover instantly clears the skin of makeup and impurities. It gets activated by just shaking the bottle and removes stubborn, long lasting and waterproof eye, face and lip makeup leaving the skin soft and smooth. </a:t>
            </a:r>
          </a:p>
        </p:txBody>
      </p:sp>
      <p:pic>
        <p:nvPicPr>
          <p:cNvPr id="1026" name="Picture 2" descr="\\dsehgal\ALL FILES\Archana\Mistral Of Milan\product images\makeup-remover.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202" b="6259"/>
          <a:stretch/>
        </p:blipFill>
        <p:spPr bwMode="auto">
          <a:xfrm>
            <a:off x="2143964" y="1204945"/>
            <a:ext cx="2209059" cy="56352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0" name="Content Placeholder 4"/>
          <p:cNvGraphicFramePr>
            <a:graphicFrameLocks/>
          </p:cNvGraphicFramePr>
          <p:nvPr>
            <p:extLst>
              <p:ext uri="{D42A27DB-BD31-4B8C-83A1-F6EECF244321}">
                <p14:modId xmlns:p14="http://schemas.microsoft.com/office/powerpoint/2010/main" val="137119965"/>
              </p:ext>
            </p:extLst>
          </p:nvPr>
        </p:nvGraphicFramePr>
        <p:xfrm>
          <a:off x="5029200" y="5685532"/>
          <a:ext cx="2667000" cy="867668"/>
        </p:xfrm>
        <a:graphic>
          <a:graphicData uri="http://schemas.openxmlformats.org/drawingml/2006/table">
            <a:tbl>
              <a:tblPr firstRow="1" bandRow="1">
                <a:tableStyleId>{00A15C55-8517-42AA-B614-E9B94910E393}</a:tableStyleId>
              </a:tblPr>
              <a:tblGrid>
                <a:gridCol w="914400">
                  <a:extLst>
                    <a:ext uri="{9D8B030D-6E8A-4147-A177-3AD203B41FA5}">
                      <a16:colId xmlns:a16="http://schemas.microsoft.com/office/drawing/2014/main" xmlns="" val="20001"/>
                    </a:ext>
                  </a:extLst>
                </a:gridCol>
                <a:gridCol w="914400">
                  <a:extLst>
                    <a:ext uri="{9D8B030D-6E8A-4147-A177-3AD203B41FA5}">
                      <a16:colId xmlns:a16="http://schemas.microsoft.com/office/drawing/2014/main" xmlns="" val="20002"/>
                    </a:ext>
                  </a:extLst>
                </a:gridCol>
                <a:gridCol w="838200">
                  <a:extLst>
                    <a:ext uri="{9D8B030D-6E8A-4147-A177-3AD203B41FA5}">
                      <a16:colId xmlns:a16="http://schemas.microsoft.com/office/drawing/2014/main" xmlns="" val="20003"/>
                    </a:ext>
                  </a:extLst>
                </a:gridCol>
              </a:tblGrid>
              <a:tr h="261865">
                <a:tc>
                  <a:txBody>
                    <a:bodyPr/>
                    <a:lstStyle/>
                    <a:p>
                      <a:pPr algn="ctr"/>
                      <a:r>
                        <a:rPr lang="en-US" sz="1800" dirty="0">
                          <a:latin typeface="+mj-lt"/>
                        </a:rPr>
                        <a:t>MRP</a:t>
                      </a:r>
                    </a:p>
                  </a:txBody>
                  <a:tcPr anchor="ctr">
                    <a:solidFill>
                      <a:srgbClr val="FF6699"/>
                    </a:solidFill>
                  </a:tcPr>
                </a:tc>
                <a:tc>
                  <a:txBody>
                    <a:bodyPr/>
                    <a:lstStyle/>
                    <a:p>
                      <a:pPr algn="ctr"/>
                      <a:r>
                        <a:rPr lang="en-US" sz="1800" dirty="0">
                          <a:latin typeface="+mj-lt"/>
                        </a:rPr>
                        <a:t>DP</a:t>
                      </a:r>
                    </a:p>
                  </a:txBody>
                  <a:tcPr anchor="ctr">
                    <a:solidFill>
                      <a:srgbClr val="FF6699"/>
                    </a:solidFill>
                  </a:tcPr>
                </a:tc>
                <a:tc>
                  <a:txBody>
                    <a:bodyPr/>
                    <a:lstStyle/>
                    <a:p>
                      <a:pPr algn="ctr"/>
                      <a:r>
                        <a:rPr lang="en-US" sz="1800" dirty="0">
                          <a:latin typeface="+mj-lt"/>
                        </a:rPr>
                        <a:t>BV</a:t>
                      </a:r>
                    </a:p>
                  </a:txBody>
                  <a:tcPr anchor="ctr">
                    <a:solidFill>
                      <a:srgbClr val="FF6699"/>
                    </a:solidFill>
                  </a:tcPr>
                </a:tc>
                <a:extLst>
                  <a:ext uri="{0D108BD9-81ED-4DB2-BD59-A6C34878D82A}">
                    <a16:rowId xmlns:a16="http://schemas.microsoft.com/office/drawing/2014/main" xmlns="" val="10000"/>
                  </a:ext>
                </a:extLst>
              </a:tr>
              <a:tr h="501908">
                <a:tc>
                  <a:txBody>
                    <a:bodyPr/>
                    <a:lstStyle/>
                    <a:p>
                      <a:pPr algn="ctr"/>
                      <a:r>
                        <a:rPr lang="en-US" sz="1800" dirty="0">
                          <a:latin typeface="+mj-lt"/>
                        </a:rPr>
                        <a:t>400</a:t>
                      </a:r>
                    </a:p>
                  </a:txBody>
                  <a:tcPr anchor="ctr"/>
                </a:tc>
                <a:tc>
                  <a:txBody>
                    <a:bodyPr/>
                    <a:lstStyle/>
                    <a:p>
                      <a:pPr algn="ctr"/>
                      <a:r>
                        <a:rPr lang="en-US" sz="1800" dirty="0">
                          <a:latin typeface="+mj-lt"/>
                        </a:rPr>
                        <a:t>350</a:t>
                      </a:r>
                    </a:p>
                  </a:txBody>
                  <a:tcPr anchor="ctr"/>
                </a:tc>
                <a:tc>
                  <a:txBody>
                    <a:bodyPr/>
                    <a:lstStyle/>
                    <a:p>
                      <a:pPr algn="ctr"/>
                      <a:r>
                        <a:rPr lang="en-US" sz="1800" dirty="0">
                          <a:latin typeface="+mj-lt"/>
                        </a:rPr>
                        <a:t>210</a:t>
                      </a:r>
                    </a:p>
                  </a:txBody>
                  <a:tcPr anchor="ct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185926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rchana.ram\Desktop\Picture14 - Cop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0384BA0B-7E3F-4470-9119-512C7CD83E31}" type="slidenum">
              <a:rPr lang="en-US" smtClean="0"/>
              <a:pPr>
                <a:defRPr/>
              </a:pPr>
              <a:t>37</a:t>
            </a:fld>
            <a:endParaRPr lang="en-US" dirty="0"/>
          </a:p>
        </p:txBody>
      </p:sp>
      <p:grpSp>
        <p:nvGrpSpPr>
          <p:cNvPr id="10" name="Group 9"/>
          <p:cNvGrpSpPr/>
          <p:nvPr/>
        </p:nvGrpSpPr>
        <p:grpSpPr>
          <a:xfrm>
            <a:off x="76200" y="4191000"/>
            <a:ext cx="1828800" cy="1700047"/>
            <a:chOff x="76200" y="4191000"/>
            <a:chExt cx="1828800" cy="1700047"/>
          </a:xfrm>
        </p:grpSpPr>
        <p:sp>
          <p:nvSpPr>
            <p:cNvPr id="7" name="Oval 6"/>
            <p:cNvSpPr/>
            <p:nvPr/>
          </p:nvSpPr>
          <p:spPr>
            <a:xfrm>
              <a:off x="76200" y="4191000"/>
              <a:ext cx="1828800" cy="1700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87711" y="4319753"/>
              <a:ext cx="1564889" cy="1547647"/>
            </a:xfrm>
            <a:prstGeom prst="ellipse">
              <a:avLst/>
            </a:prstGeom>
            <a:solidFill>
              <a:srgbClr val="F0A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3" name="Picture 7" descr="http://4.bp.blogspot.com/-b8vL10JZZFw/Ujmhqaz7J-I/AAAAAAAAosk/F--deXowk6c/s1600/clip+art+hands.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6" t="9889" r="49484" b="4191"/>
            <a:stretch/>
          </p:blipFill>
          <p:spPr bwMode="auto">
            <a:xfrm flipH="1">
              <a:off x="600033" y="4477068"/>
              <a:ext cx="847768" cy="130626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p:nvSpPr>
        <p:spPr>
          <a:xfrm>
            <a:off x="-76200" y="3327737"/>
            <a:ext cx="2444900" cy="1015663"/>
          </a:xfrm>
          <a:prstGeom prst="rect">
            <a:avLst/>
          </a:prstGeom>
        </p:spPr>
        <p:txBody>
          <a:bodyPr wrap="none">
            <a:spAutoFit/>
          </a:bodyPr>
          <a:lstStyle/>
          <a:p>
            <a:r>
              <a:rPr lang="en-US" sz="6000" b="1" dirty="0">
                <a:solidFill>
                  <a:schemeClr val="bg1"/>
                </a:solidFill>
                <a:latin typeface="Baskerville Old Face" panose="02020602080505020303" pitchFamily="18" charset="0"/>
              </a:rPr>
              <a:t>NAILS</a:t>
            </a:r>
          </a:p>
        </p:txBody>
      </p:sp>
      <p:pic>
        <p:nvPicPr>
          <p:cNvPr id="13" name="Picture 12" descr="Mistral logo.jpg"/>
          <p:cNvPicPr>
            <a:picLocks noChangeAspect="1"/>
          </p:cNvPicPr>
          <p:nvPr/>
        </p:nvPicPr>
        <p:blipFill rotWithShape="1">
          <a:blip r:embed="rId4"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brightnessContrast bright="57000" contrast="16000"/>
                    </a14:imgEffect>
                  </a14:imgLayer>
                </a14:imgProps>
              </a:ext>
            </a:extLst>
          </a:blip>
          <a:srcRect l="3359" t="13697" r="58872" b="28441"/>
          <a:stretch/>
        </p:blipFill>
        <p:spPr>
          <a:xfrm>
            <a:off x="304800" y="5791200"/>
            <a:ext cx="1242718" cy="606053"/>
          </a:xfrm>
          <a:prstGeom prst="rect">
            <a:avLst/>
          </a:prstGeom>
        </p:spPr>
      </p:pic>
    </p:spTree>
    <p:extLst>
      <p:ext uri="{BB962C8B-B14F-4D97-AF65-F5344CB8AC3E}">
        <p14:creationId xmlns:p14="http://schemas.microsoft.com/office/powerpoint/2010/main" val="2201111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4DFEFA5-1EE1-4223-ACA9-4163ABB373C0}" type="slidenum">
              <a:rPr lang="en-US" smtClean="0"/>
              <a:pPr>
                <a:defRPr/>
              </a:pPr>
              <a:t>38</a:t>
            </a:fld>
            <a:endParaRPr lang="en-US" dirty="0"/>
          </a:p>
        </p:txBody>
      </p:sp>
      <p:grpSp>
        <p:nvGrpSpPr>
          <p:cNvPr id="7" name="Group 6"/>
          <p:cNvGrpSpPr/>
          <p:nvPr/>
        </p:nvGrpSpPr>
        <p:grpSpPr>
          <a:xfrm>
            <a:off x="0" y="-19050"/>
            <a:ext cx="9143999" cy="6877050"/>
            <a:chOff x="0" y="-19050"/>
            <a:chExt cx="9143999" cy="6877050"/>
          </a:xfrm>
        </p:grpSpPr>
        <p:pic>
          <p:nvPicPr>
            <p:cNvPr id="8" name="Picture 2" descr="https://mir-s3-cdn-cf.behance.net/project_modules/disp/c0fc873478478.5601acdd9d95a.jpg"/>
            <p:cNvPicPr>
              <a:picLocks noChangeAspect="1" noChangeArrowheads="1"/>
            </p:cNvPicPr>
            <p:nvPr/>
          </p:nvPicPr>
          <p:blipFill rotWithShape="1">
            <a:blip r:embed="rId2">
              <a:extLst>
                <a:ext uri="{28A0092B-C50C-407E-A947-70E740481C1C}">
                  <a14:useLocalDpi xmlns:a14="http://schemas.microsoft.com/office/drawing/2010/main" val="0"/>
                </a:ext>
              </a:extLst>
            </a:blip>
            <a:srcRect r="98177"/>
            <a:stretch/>
          </p:blipFill>
          <p:spPr bwMode="auto">
            <a:xfrm flipH="1">
              <a:off x="5143499" y="0"/>
              <a:ext cx="4000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mir-s3-cdn-cf.behance.net/project_modules/disp/c0fc873478478.5601acdd9d95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19050"/>
              <a:ext cx="5143500" cy="68580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0" name="Content Placeholder 4"/>
          <p:cNvGraphicFramePr>
            <a:graphicFrameLocks/>
          </p:cNvGraphicFramePr>
          <p:nvPr>
            <p:extLst>
              <p:ext uri="{D42A27DB-BD31-4B8C-83A1-F6EECF244321}">
                <p14:modId xmlns:p14="http://schemas.microsoft.com/office/powerpoint/2010/main" val="3350027225"/>
              </p:ext>
            </p:extLst>
          </p:nvPr>
        </p:nvGraphicFramePr>
        <p:xfrm>
          <a:off x="533400" y="1295400"/>
          <a:ext cx="8153399" cy="4497573"/>
        </p:xfrm>
        <a:graphic>
          <a:graphicData uri="http://schemas.openxmlformats.org/drawingml/2006/table">
            <a:tbl>
              <a:tblPr firstRow="1" bandRow="1">
                <a:tableStyleId>{00A15C55-8517-42AA-B614-E9B94910E393}</a:tableStyleId>
              </a:tblPr>
              <a:tblGrid>
                <a:gridCol w="1828800">
                  <a:extLst>
                    <a:ext uri="{9D8B030D-6E8A-4147-A177-3AD203B41FA5}">
                      <a16:colId xmlns:a16="http://schemas.microsoft.com/office/drawing/2014/main" xmlns="" val="20000"/>
                    </a:ext>
                  </a:extLst>
                </a:gridCol>
                <a:gridCol w="990600">
                  <a:extLst>
                    <a:ext uri="{9D8B030D-6E8A-4147-A177-3AD203B41FA5}">
                      <a16:colId xmlns:a16="http://schemas.microsoft.com/office/drawing/2014/main" xmlns="" val="20001"/>
                    </a:ext>
                  </a:extLst>
                </a:gridCol>
                <a:gridCol w="914400">
                  <a:extLst>
                    <a:ext uri="{9D8B030D-6E8A-4147-A177-3AD203B41FA5}">
                      <a16:colId xmlns:a16="http://schemas.microsoft.com/office/drawing/2014/main" xmlns="" val="20002"/>
                    </a:ext>
                  </a:extLst>
                </a:gridCol>
                <a:gridCol w="762000">
                  <a:extLst>
                    <a:ext uri="{9D8B030D-6E8A-4147-A177-3AD203B41FA5}">
                      <a16:colId xmlns:a16="http://schemas.microsoft.com/office/drawing/2014/main" xmlns="" val="20003"/>
                    </a:ext>
                  </a:extLst>
                </a:gridCol>
                <a:gridCol w="762000">
                  <a:extLst>
                    <a:ext uri="{9D8B030D-6E8A-4147-A177-3AD203B41FA5}">
                      <a16:colId xmlns:a16="http://schemas.microsoft.com/office/drawing/2014/main" xmlns="" val="20005"/>
                    </a:ext>
                  </a:extLst>
                </a:gridCol>
                <a:gridCol w="2895599">
                  <a:extLst>
                    <a:ext uri="{9D8B030D-6E8A-4147-A177-3AD203B41FA5}">
                      <a16:colId xmlns:a16="http://schemas.microsoft.com/office/drawing/2014/main" xmlns="" val="20004"/>
                    </a:ext>
                  </a:extLst>
                </a:gridCol>
              </a:tblGrid>
              <a:tr h="669433">
                <a:tc>
                  <a:txBody>
                    <a:bodyPr/>
                    <a:lstStyle/>
                    <a:p>
                      <a:pPr algn="ctr"/>
                      <a:r>
                        <a:rPr lang="en-US" dirty="0"/>
                        <a:t>Product</a:t>
                      </a:r>
                    </a:p>
                  </a:txBody>
                  <a:tcPr anchor="ctr"/>
                </a:tc>
                <a:tc>
                  <a:txBody>
                    <a:bodyPr/>
                    <a:lstStyle/>
                    <a:p>
                      <a:pPr algn="ctr"/>
                      <a:r>
                        <a:rPr lang="en-US" dirty="0"/>
                        <a:t>Shades</a:t>
                      </a:r>
                    </a:p>
                  </a:txBody>
                  <a:tcPr anchor="ctr"/>
                </a:tc>
                <a:tc>
                  <a:txBody>
                    <a:bodyPr/>
                    <a:lstStyle/>
                    <a:p>
                      <a:pPr algn="ctr"/>
                      <a:r>
                        <a:rPr lang="en-US" dirty="0"/>
                        <a:t>MRP</a:t>
                      </a:r>
                    </a:p>
                  </a:txBody>
                  <a:tcPr anchor="ctr"/>
                </a:tc>
                <a:tc>
                  <a:txBody>
                    <a:bodyPr/>
                    <a:lstStyle/>
                    <a:p>
                      <a:pPr algn="ctr"/>
                      <a:r>
                        <a:rPr lang="en-US" dirty="0"/>
                        <a:t>DP</a:t>
                      </a:r>
                    </a:p>
                  </a:txBody>
                  <a:tcPr anchor="ctr"/>
                </a:tc>
                <a:tc>
                  <a:txBody>
                    <a:bodyPr/>
                    <a:lstStyle/>
                    <a:p>
                      <a:pPr algn="ctr"/>
                      <a:r>
                        <a:rPr lang="en-US" dirty="0"/>
                        <a:t>BV</a:t>
                      </a:r>
                    </a:p>
                  </a:txBody>
                  <a:tcPr anchor="ctr"/>
                </a:tc>
                <a:tc>
                  <a:txBody>
                    <a:bodyPr/>
                    <a:lstStyle/>
                    <a:p>
                      <a:pPr algn="ctr"/>
                      <a:r>
                        <a:rPr lang="en-US" dirty="0"/>
                        <a:t>Usage</a:t>
                      </a:r>
                    </a:p>
                  </a:txBody>
                  <a:tcPr anchor="ctr"/>
                </a:tc>
                <a:extLst>
                  <a:ext uri="{0D108BD9-81ED-4DB2-BD59-A6C34878D82A}">
                    <a16:rowId xmlns:a16="http://schemas.microsoft.com/office/drawing/2014/main" xmlns="" val="10000"/>
                  </a:ext>
                </a:extLst>
              </a:tr>
              <a:tr h="3828140">
                <a:tc>
                  <a:txBody>
                    <a:bodyPr/>
                    <a:lstStyle/>
                    <a:p>
                      <a:pPr algn="ctr"/>
                      <a:r>
                        <a:rPr lang="en-GB" sz="1800" kern="1200" dirty="0">
                          <a:solidFill>
                            <a:schemeClr val="dk1"/>
                          </a:solidFill>
                          <a:effectLst/>
                          <a:latin typeface="+mn-lt"/>
                          <a:ea typeface="+mn-ea"/>
                          <a:cs typeface="+mn-cs"/>
                        </a:rPr>
                        <a:t>Ultra-Stay Nail Lacquer</a:t>
                      </a:r>
                      <a:endParaRPr lang="en-US" dirty="0"/>
                    </a:p>
                  </a:txBody>
                  <a:tcPr/>
                </a:tc>
                <a:tc>
                  <a:txBody>
                    <a:bodyPr/>
                    <a:lstStyle/>
                    <a:p>
                      <a:pPr algn="ctr"/>
                      <a:r>
                        <a:rPr lang="en-US" dirty="0"/>
                        <a:t>25</a:t>
                      </a:r>
                    </a:p>
                  </a:txBody>
                  <a:tcPr anchor="ctr"/>
                </a:tc>
                <a:tc>
                  <a:txBody>
                    <a:bodyPr/>
                    <a:lstStyle/>
                    <a:p>
                      <a:pPr algn="ctr"/>
                      <a:r>
                        <a:rPr lang="en-US" dirty="0"/>
                        <a:t>200</a:t>
                      </a:r>
                    </a:p>
                  </a:txBody>
                  <a:tcPr anchor="ctr"/>
                </a:tc>
                <a:tc>
                  <a:txBody>
                    <a:bodyPr/>
                    <a:lstStyle/>
                    <a:p>
                      <a:pPr algn="ctr"/>
                      <a:r>
                        <a:rPr lang="en-US" dirty="0"/>
                        <a:t>170</a:t>
                      </a:r>
                    </a:p>
                  </a:txBody>
                  <a:tcPr anchor="ctr"/>
                </a:tc>
                <a:tc>
                  <a:txBody>
                    <a:bodyPr/>
                    <a:lstStyle/>
                    <a:p>
                      <a:pPr algn="ctr"/>
                      <a:r>
                        <a:rPr lang="en-US" dirty="0"/>
                        <a:t>102</a:t>
                      </a:r>
                    </a:p>
                  </a:txBody>
                  <a:tcPr anchor="ctr"/>
                </a:tc>
                <a:tc>
                  <a:txBody>
                    <a:bodyPr/>
                    <a:lstStyle/>
                    <a:p>
                      <a:pPr marL="285750" indent="-285750" algn="l">
                        <a:lnSpc>
                          <a:spcPct val="100000"/>
                        </a:lnSpc>
                        <a:buFont typeface="Arial" panose="020B0604020202020204" pitchFamily="34" charset="0"/>
                        <a:buChar char="•"/>
                      </a:pPr>
                      <a:r>
                        <a:rPr lang="en-GB" sz="1800" kern="1200" dirty="0">
                          <a:solidFill>
                            <a:schemeClr val="dk1"/>
                          </a:solidFill>
                          <a:effectLst/>
                          <a:latin typeface="+mj-lt"/>
                          <a:ea typeface="+mn-ea"/>
                          <a:cs typeface="+mn-cs"/>
                        </a:rPr>
                        <a:t>Revives the appearance of your finger and toe nails with ultra-long </a:t>
                      </a:r>
                      <a:r>
                        <a:rPr lang="en-GB" sz="1800" kern="1200" dirty="0" smtClean="0">
                          <a:solidFill>
                            <a:schemeClr val="dk1"/>
                          </a:solidFill>
                          <a:effectLst/>
                          <a:latin typeface="+mj-lt"/>
                          <a:ea typeface="+mn-ea"/>
                          <a:cs typeface="+mn-cs"/>
                        </a:rPr>
                        <a:t>stay </a:t>
                      </a:r>
                      <a:r>
                        <a:rPr lang="en-US" sz="1800" dirty="0" smtClean="0">
                          <a:latin typeface="+mj-lt"/>
                        </a:rPr>
                        <a:t>from Day 1 to Day 7</a:t>
                      </a:r>
                      <a:r>
                        <a:rPr lang="en-GB" sz="1800" kern="1200" dirty="0" smtClean="0">
                          <a:solidFill>
                            <a:schemeClr val="dk1"/>
                          </a:solidFill>
                          <a:effectLst/>
                          <a:latin typeface="+mj-lt"/>
                          <a:ea typeface="+mn-ea"/>
                          <a:cs typeface="+mn-cs"/>
                        </a:rPr>
                        <a:t>. </a:t>
                      </a:r>
                    </a:p>
                    <a:p>
                      <a:pPr marL="285750" indent="-285750" algn="l">
                        <a:lnSpc>
                          <a:spcPct val="100000"/>
                        </a:lnSpc>
                        <a:buFont typeface="Arial" panose="020B0604020202020204" pitchFamily="34" charset="0"/>
                        <a:buChar char="•"/>
                      </a:pPr>
                      <a:endParaRPr lang="en-GB" sz="1800" kern="1200" dirty="0" smtClean="0">
                        <a:solidFill>
                          <a:schemeClr val="dk1"/>
                        </a:solidFill>
                        <a:effectLst/>
                        <a:latin typeface="+mj-lt"/>
                        <a:ea typeface="+mn-ea"/>
                        <a:cs typeface="+mn-cs"/>
                      </a:endParaRPr>
                    </a:p>
                    <a:p>
                      <a:pPr marL="285750" indent="-285750" algn="l">
                        <a:lnSpc>
                          <a:spcPct val="100000"/>
                        </a:lnSpc>
                        <a:buFont typeface="Arial" panose="020B0604020202020204" pitchFamily="34" charset="0"/>
                        <a:buChar char="•"/>
                      </a:pPr>
                      <a:r>
                        <a:rPr lang="en-GB" sz="1800" kern="1200" dirty="0" smtClean="0">
                          <a:solidFill>
                            <a:schemeClr val="dk1"/>
                          </a:solidFill>
                          <a:effectLst/>
                          <a:latin typeface="+mj-lt"/>
                          <a:ea typeface="+mn-ea"/>
                          <a:cs typeface="+mn-cs"/>
                        </a:rPr>
                        <a:t>high </a:t>
                      </a:r>
                      <a:r>
                        <a:rPr lang="en-GB" sz="1800" kern="1200" dirty="0">
                          <a:solidFill>
                            <a:schemeClr val="dk1"/>
                          </a:solidFill>
                          <a:effectLst/>
                          <a:latin typeface="+mj-lt"/>
                          <a:ea typeface="+mn-ea"/>
                          <a:cs typeface="+mn-cs"/>
                        </a:rPr>
                        <a:t>voltage ultra-shine finish along with an one-stroke ease of </a:t>
                      </a:r>
                      <a:r>
                        <a:rPr lang="en-GB" sz="1800" kern="1200" dirty="0" smtClean="0">
                          <a:solidFill>
                            <a:schemeClr val="dk1"/>
                          </a:solidFill>
                          <a:effectLst/>
                          <a:latin typeface="+mj-lt"/>
                          <a:ea typeface="+mn-ea"/>
                          <a:cs typeface="+mn-cs"/>
                        </a:rPr>
                        <a:t>application.</a:t>
                      </a:r>
                    </a:p>
                    <a:p>
                      <a:pPr marL="285750" indent="-285750" algn="l">
                        <a:lnSpc>
                          <a:spcPct val="100000"/>
                        </a:lnSpc>
                        <a:buFont typeface="Arial" panose="020B0604020202020204" pitchFamily="34" charset="0"/>
                        <a:buChar char="•"/>
                      </a:pPr>
                      <a:endParaRPr lang="en-US" sz="1800" dirty="0" smtClean="0">
                        <a:latin typeface="+mj-lt"/>
                      </a:endParaRPr>
                    </a:p>
                    <a:p>
                      <a:pPr marL="285750" indent="-285750" algn="l">
                        <a:lnSpc>
                          <a:spcPct val="100000"/>
                        </a:lnSpc>
                        <a:buFont typeface="Arial" panose="020B0604020202020204" pitchFamily="34" charset="0"/>
                        <a:buChar char="•"/>
                      </a:pPr>
                      <a:r>
                        <a:rPr lang="en-US" sz="1800" dirty="0" smtClean="0">
                          <a:latin typeface="+mj-lt"/>
                        </a:rPr>
                        <a:t>Contains a special UV filter that prevents discoloration</a:t>
                      </a:r>
                      <a:r>
                        <a:rPr lang="en-US" sz="1800" dirty="0" smtClean="0"/>
                        <a:t>.</a:t>
                      </a:r>
                    </a:p>
                  </a:txBody>
                  <a:tcPr anchor="ctr"/>
                </a:tc>
                <a:extLst>
                  <a:ext uri="{0D108BD9-81ED-4DB2-BD59-A6C34878D82A}">
                    <a16:rowId xmlns:a16="http://schemas.microsoft.com/office/drawing/2014/main" xmlns="" val="10001"/>
                  </a:ext>
                </a:extLst>
              </a:tr>
            </a:tbl>
          </a:graphicData>
        </a:graphic>
      </p:graphicFrame>
      <p:pic>
        <p:nvPicPr>
          <p:cNvPr id="11" name="Picture 10"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7748882" y="5794747"/>
            <a:ext cx="1242718" cy="606053"/>
          </a:xfrm>
          <a:prstGeom prst="rect">
            <a:avLst/>
          </a:prstGeom>
        </p:spPr>
      </p:pic>
      <p:sp>
        <p:nvSpPr>
          <p:cNvPr id="14" name="Title 13"/>
          <p:cNvSpPr>
            <a:spLocks noGrp="1"/>
          </p:cNvSpPr>
          <p:nvPr>
            <p:ph type="title"/>
          </p:nvPr>
        </p:nvSpPr>
        <p:spPr/>
        <p:txBody>
          <a:bodyPr/>
          <a:lstStyle/>
          <a:p>
            <a:r>
              <a:rPr lang="en-US" dirty="0"/>
              <a:t>Mistral of Milan </a:t>
            </a:r>
            <a:r>
              <a:rPr lang="en-GB" kern="1200" dirty="0">
                <a:solidFill>
                  <a:schemeClr val="dk1"/>
                </a:solidFill>
              </a:rPr>
              <a:t>Ultra-Stay Nail Lacquer</a:t>
            </a:r>
            <a:endParaRPr lang="en-US" dirty="0"/>
          </a:p>
        </p:txBody>
      </p:sp>
      <p:pic>
        <p:nvPicPr>
          <p:cNvPr id="12" name="Picture 11"/>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8569"/>
          <a:stretch/>
        </p:blipFill>
        <p:spPr>
          <a:xfrm>
            <a:off x="169353" y="3084347"/>
            <a:ext cx="2438400" cy="33441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37871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rchana.ram\Desktop\Picture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677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EED0A4">
              <a:alpha val="40000"/>
            </a:srgbClr>
          </a:solidFill>
        </p:spPr>
        <p:txBody>
          <a:bodyPr/>
          <a:lstStyle/>
          <a:p>
            <a:r>
              <a:rPr lang="en-US" dirty="0">
                <a:latin typeface="Arial" pitchFamily="34" charset="0"/>
                <a:cs typeface="Arial" pitchFamily="34" charset="0"/>
              </a:rPr>
              <a:t>Nail Polish Remover </a:t>
            </a:r>
            <a:endParaRPr lang="en-US" dirty="0"/>
          </a:p>
        </p:txBody>
      </p:sp>
      <p:sp>
        <p:nvSpPr>
          <p:cNvPr id="3" name="Content Placeholder 2"/>
          <p:cNvSpPr>
            <a:spLocks noGrp="1"/>
          </p:cNvSpPr>
          <p:nvPr>
            <p:ph idx="1"/>
          </p:nvPr>
        </p:nvSpPr>
        <p:spPr>
          <a:xfrm>
            <a:off x="457200" y="1295400"/>
            <a:ext cx="8229600" cy="1676400"/>
          </a:xfrm>
          <a:solidFill>
            <a:srgbClr val="EED0A4">
              <a:alpha val="40000"/>
            </a:srgbClr>
          </a:solidFill>
        </p:spPr>
        <p:txBody>
          <a:bodyPr/>
          <a:lstStyle/>
          <a:p>
            <a:pPr marL="0" indent="0">
              <a:buNone/>
            </a:pPr>
            <a:r>
              <a:rPr lang="en-US" sz="2000" dirty="0"/>
              <a:t>Acetone free conditioning formula that effectively removes nail polish without causing dryness. Enriched with Vitamin E and sweet almond oil that provide nourishment and leave your nails looking healthy and smooth.</a:t>
            </a:r>
          </a:p>
        </p:txBody>
      </p:sp>
      <p:sp>
        <p:nvSpPr>
          <p:cNvPr id="4" name="Slide Number Placeholder 3"/>
          <p:cNvSpPr>
            <a:spLocks noGrp="1"/>
          </p:cNvSpPr>
          <p:nvPr>
            <p:ph type="sldNum" sz="quarter" idx="10"/>
          </p:nvPr>
        </p:nvSpPr>
        <p:spPr/>
        <p:txBody>
          <a:bodyPr/>
          <a:lstStyle/>
          <a:p>
            <a:pPr>
              <a:defRPr/>
            </a:pPr>
            <a:fld id="{24DFEFA5-1EE1-4223-ACA9-4163ABB373C0}" type="slidenum">
              <a:rPr lang="en-US" smtClean="0"/>
              <a:pPr>
                <a:defRPr/>
              </a:pPr>
              <a:t>39</a:t>
            </a:fld>
            <a:endParaRPr lang="en-US" dirty="0"/>
          </a:p>
        </p:txBody>
      </p:sp>
      <p:pic>
        <p:nvPicPr>
          <p:cNvPr id="1026" name="Picture 2" descr="\\dsehgal\ALL FILES\Archana\Mistral Of Milan\product images\nail paint remover.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81800" y="3153420"/>
            <a:ext cx="2158760" cy="32385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 name="Picture 7" descr="Mistral logo.jpg"/>
          <p:cNvPicPr>
            <a:picLocks noChangeAspect="1"/>
          </p:cNvPicPr>
          <p:nvPr/>
        </p:nvPicPr>
        <p:blipFill rotWithShape="1">
          <a:blip r:embed="rId5"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6">
                    <a14:imgEffect>
                      <a14:brightnessContrast bright="57000" contrast="16000"/>
                    </a14:imgEffect>
                  </a14:imgLayer>
                </a14:imgProps>
              </a:ext>
            </a:extLst>
          </a:blip>
          <a:srcRect l="3359" t="13697" r="58872" b="28441"/>
          <a:stretch/>
        </p:blipFill>
        <p:spPr>
          <a:xfrm>
            <a:off x="293041" y="5791199"/>
            <a:ext cx="1242718" cy="606053"/>
          </a:xfrm>
          <a:prstGeom prst="rect">
            <a:avLst/>
          </a:prstGeom>
        </p:spPr>
      </p:pic>
      <p:graphicFrame>
        <p:nvGraphicFramePr>
          <p:cNvPr id="9" name="Content Placeholder 4"/>
          <p:cNvGraphicFramePr>
            <a:graphicFrameLocks/>
          </p:cNvGraphicFramePr>
          <p:nvPr>
            <p:extLst>
              <p:ext uri="{D42A27DB-BD31-4B8C-83A1-F6EECF244321}">
                <p14:modId xmlns:p14="http://schemas.microsoft.com/office/powerpoint/2010/main" val="3075382411"/>
              </p:ext>
            </p:extLst>
          </p:nvPr>
        </p:nvGraphicFramePr>
        <p:xfrm>
          <a:off x="3886199" y="5357365"/>
          <a:ext cx="3276601" cy="1043435"/>
        </p:xfrm>
        <a:graphic>
          <a:graphicData uri="http://schemas.openxmlformats.org/drawingml/2006/table">
            <a:tbl>
              <a:tblPr firstRow="1" bandRow="1">
                <a:effectLst>
                  <a:outerShdw blurRad="50800" dist="38100" dir="5400000" algn="t" rotWithShape="0">
                    <a:prstClr val="black">
                      <a:alpha val="40000"/>
                    </a:prstClr>
                  </a:outerShdw>
                </a:effectLst>
                <a:tableStyleId>{00A15C55-8517-42AA-B614-E9B94910E393}</a:tableStyleId>
              </a:tblPr>
              <a:tblGrid>
                <a:gridCol w="1123406">
                  <a:extLst>
                    <a:ext uri="{9D8B030D-6E8A-4147-A177-3AD203B41FA5}">
                      <a16:colId xmlns:a16="http://schemas.microsoft.com/office/drawing/2014/main" xmlns="" val="20001"/>
                    </a:ext>
                  </a:extLst>
                </a:gridCol>
                <a:gridCol w="1123406">
                  <a:extLst>
                    <a:ext uri="{9D8B030D-6E8A-4147-A177-3AD203B41FA5}">
                      <a16:colId xmlns:a16="http://schemas.microsoft.com/office/drawing/2014/main" xmlns="" val="20002"/>
                    </a:ext>
                  </a:extLst>
                </a:gridCol>
                <a:gridCol w="1029789">
                  <a:extLst>
                    <a:ext uri="{9D8B030D-6E8A-4147-A177-3AD203B41FA5}">
                      <a16:colId xmlns:a16="http://schemas.microsoft.com/office/drawing/2014/main" xmlns="" val="20003"/>
                    </a:ext>
                  </a:extLst>
                </a:gridCol>
              </a:tblGrid>
              <a:tr h="261865">
                <a:tc>
                  <a:txBody>
                    <a:bodyPr/>
                    <a:lstStyle/>
                    <a:p>
                      <a:pPr algn="ctr"/>
                      <a:r>
                        <a:rPr lang="en-US" sz="1800" dirty="0">
                          <a:latin typeface="+mj-lt"/>
                        </a:rPr>
                        <a:t>MRP</a:t>
                      </a:r>
                    </a:p>
                  </a:txBody>
                  <a:tcPr anchor="ctr">
                    <a:solidFill>
                      <a:srgbClr val="4396A7"/>
                    </a:solidFill>
                  </a:tcPr>
                </a:tc>
                <a:tc>
                  <a:txBody>
                    <a:bodyPr/>
                    <a:lstStyle/>
                    <a:p>
                      <a:pPr algn="ctr"/>
                      <a:r>
                        <a:rPr lang="en-US" sz="1800" dirty="0">
                          <a:latin typeface="+mj-lt"/>
                        </a:rPr>
                        <a:t>DP</a:t>
                      </a:r>
                    </a:p>
                  </a:txBody>
                  <a:tcPr anchor="ctr">
                    <a:solidFill>
                      <a:srgbClr val="4396A7"/>
                    </a:solidFill>
                  </a:tcPr>
                </a:tc>
                <a:tc>
                  <a:txBody>
                    <a:bodyPr/>
                    <a:lstStyle/>
                    <a:p>
                      <a:pPr algn="ctr"/>
                      <a:r>
                        <a:rPr lang="en-US" sz="1800" dirty="0">
                          <a:latin typeface="+mj-lt"/>
                        </a:rPr>
                        <a:t>BV</a:t>
                      </a:r>
                    </a:p>
                  </a:txBody>
                  <a:tcPr anchor="ctr">
                    <a:solidFill>
                      <a:srgbClr val="4396A7"/>
                    </a:solidFill>
                  </a:tcPr>
                </a:tc>
                <a:extLst>
                  <a:ext uri="{0D108BD9-81ED-4DB2-BD59-A6C34878D82A}">
                    <a16:rowId xmlns:a16="http://schemas.microsoft.com/office/drawing/2014/main" xmlns="" val="10000"/>
                  </a:ext>
                </a:extLst>
              </a:tr>
              <a:tr h="677675">
                <a:tc>
                  <a:txBody>
                    <a:bodyPr/>
                    <a:lstStyle/>
                    <a:p>
                      <a:pPr algn="ctr"/>
                      <a:r>
                        <a:rPr lang="en-US" sz="1800" dirty="0">
                          <a:latin typeface="+mj-lt"/>
                        </a:rPr>
                        <a:t>180</a:t>
                      </a:r>
                    </a:p>
                  </a:txBody>
                  <a:tcPr anchor="ctr"/>
                </a:tc>
                <a:tc>
                  <a:txBody>
                    <a:bodyPr/>
                    <a:lstStyle/>
                    <a:p>
                      <a:pPr algn="ctr"/>
                      <a:r>
                        <a:rPr lang="en-US" sz="1800" dirty="0">
                          <a:latin typeface="+mj-lt"/>
                        </a:rPr>
                        <a:t>160</a:t>
                      </a:r>
                    </a:p>
                  </a:txBody>
                  <a:tcPr anchor="ctr"/>
                </a:tc>
                <a:tc>
                  <a:txBody>
                    <a:bodyPr/>
                    <a:lstStyle/>
                    <a:p>
                      <a:pPr algn="ctr"/>
                      <a:r>
                        <a:rPr lang="en-US" sz="1800" dirty="0">
                          <a:latin typeface="+mj-lt"/>
                        </a:rPr>
                        <a:t>96</a:t>
                      </a:r>
                    </a:p>
                  </a:txBody>
                  <a:tcPr anchor="ct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058443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rchana.ram\Desktop\Pictu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0"/>
            <a:ext cx="92598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F88A1C">
              <a:alpha val="25000"/>
            </a:srgbClr>
          </a:solidFill>
        </p:spPr>
        <p:txBody>
          <a:bodyPr/>
          <a:lstStyle/>
          <a:p>
            <a:pPr marL="0" indent="0" algn="r">
              <a:lnSpc>
                <a:spcPct val="120000"/>
              </a:lnSpc>
            </a:pPr>
            <a:r>
              <a:rPr lang="en-US" dirty="0"/>
              <a:t>Trends To Watch Out!</a:t>
            </a:r>
          </a:p>
        </p:txBody>
      </p:sp>
      <p:sp>
        <p:nvSpPr>
          <p:cNvPr id="3" name="Content Placeholder 2"/>
          <p:cNvSpPr>
            <a:spLocks noGrp="1"/>
          </p:cNvSpPr>
          <p:nvPr>
            <p:ph idx="1"/>
          </p:nvPr>
        </p:nvSpPr>
        <p:spPr>
          <a:xfrm>
            <a:off x="4267200" y="1295400"/>
            <a:ext cx="4876800" cy="4800600"/>
          </a:xfrm>
          <a:solidFill>
            <a:srgbClr val="F88A1C">
              <a:alpha val="25000"/>
            </a:srgbClr>
          </a:solidFill>
        </p:spPr>
        <p:txBody>
          <a:bodyPr>
            <a:noAutofit/>
          </a:bodyPr>
          <a:lstStyle/>
          <a:p>
            <a:pPr>
              <a:lnSpc>
                <a:spcPct val="120000"/>
              </a:lnSpc>
            </a:pPr>
            <a:r>
              <a:rPr lang="en-US" sz="1800" dirty="0"/>
              <a:t>The trend indicates a growing demand of beauty and cosmetics products in small  towns. </a:t>
            </a:r>
          </a:p>
          <a:p>
            <a:pPr>
              <a:lnSpc>
                <a:spcPct val="120000"/>
              </a:lnSpc>
            </a:pPr>
            <a:endParaRPr lang="en-US" sz="1800" dirty="0"/>
          </a:p>
          <a:p>
            <a:pPr>
              <a:lnSpc>
                <a:spcPct val="120000"/>
              </a:lnSpc>
            </a:pPr>
            <a:r>
              <a:rPr lang="en-US" sz="1800" dirty="0"/>
              <a:t>Growing at a CAGR of 18 percent, Indian cosmetic industry is estimated to be around </a:t>
            </a:r>
            <a:r>
              <a:rPr lang="en-US" sz="1800" dirty="0" err="1"/>
              <a:t>Rs</a:t>
            </a:r>
            <a:r>
              <a:rPr lang="en-US" sz="1800" dirty="0"/>
              <a:t> 537 billion and forecast to reach </a:t>
            </a:r>
            <a:r>
              <a:rPr lang="en-US" sz="1800" dirty="0" err="1"/>
              <a:t>Rs</a:t>
            </a:r>
            <a:r>
              <a:rPr lang="en-US" sz="1800" dirty="0"/>
              <a:t> 1,032 billion by 2018. And rural, which currently contributes 30 percent, would surely add a major chunk.</a:t>
            </a:r>
          </a:p>
          <a:p>
            <a:pPr>
              <a:lnSpc>
                <a:spcPct val="120000"/>
              </a:lnSpc>
            </a:pPr>
            <a:endParaRPr lang="en-US" sz="1800" dirty="0"/>
          </a:p>
          <a:p>
            <a:pPr>
              <a:lnSpc>
                <a:spcPct val="120000"/>
              </a:lnSpc>
            </a:pPr>
            <a:r>
              <a:rPr lang="en-US" sz="1800" dirty="0"/>
              <a:t>W</a:t>
            </a:r>
            <a:r>
              <a:rPr lang="en-US" sz="1800" dirty="0" smtClean="0"/>
              <a:t>omen's </a:t>
            </a:r>
            <a:r>
              <a:rPr lang="en-US" sz="1800" dirty="0"/>
              <a:t>nail </a:t>
            </a:r>
            <a:r>
              <a:rPr lang="en-US" sz="1800" dirty="0" err="1"/>
              <a:t>colour</a:t>
            </a:r>
            <a:r>
              <a:rPr lang="en-US" sz="1800" dirty="0"/>
              <a:t> segment in India is estimated to be </a:t>
            </a:r>
            <a:r>
              <a:rPr lang="en-US" sz="1800" dirty="0" err="1"/>
              <a:t>Rs</a:t>
            </a:r>
            <a:r>
              <a:rPr lang="en-US" sz="1800" dirty="0"/>
              <a:t> 250 crore market.</a:t>
            </a:r>
          </a:p>
        </p:txBody>
      </p:sp>
      <p:sp>
        <p:nvSpPr>
          <p:cNvPr id="4" name="TextBox 3"/>
          <p:cNvSpPr txBox="1"/>
          <p:nvPr/>
        </p:nvSpPr>
        <p:spPr>
          <a:xfrm>
            <a:off x="5691815" y="6352401"/>
            <a:ext cx="2613985" cy="276999"/>
          </a:xfrm>
          <a:prstGeom prst="rect">
            <a:avLst/>
          </a:prstGeom>
          <a:solidFill>
            <a:srgbClr val="F88A1C">
              <a:alpha val="25000"/>
            </a:srgbClr>
          </a:solidFill>
          <a:ln>
            <a:noFill/>
          </a:ln>
        </p:spPr>
        <p:txBody>
          <a:bodyPr wrap="none" rtlCol="0">
            <a:spAutoFit/>
          </a:bodyPr>
          <a:lstStyle/>
          <a:p>
            <a:pPr algn="ctr"/>
            <a:r>
              <a:rPr lang="en-US" sz="1200" dirty="0"/>
              <a:t>Source: RNCOS, a market research firm</a:t>
            </a:r>
          </a:p>
        </p:txBody>
      </p:sp>
      <p:pic>
        <p:nvPicPr>
          <p:cNvPr id="10" name="Picture 9"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brightnessContrast bright="57000" contrast="16000"/>
                    </a14:imgEffect>
                  </a14:imgLayer>
                </a14:imgProps>
              </a:ext>
            </a:extLst>
          </a:blip>
          <a:srcRect l="3359" t="13697" r="58872" b="28441"/>
          <a:stretch/>
        </p:blipFill>
        <p:spPr>
          <a:xfrm>
            <a:off x="293041" y="5791199"/>
            <a:ext cx="1242718" cy="606053"/>
          </a:xfrm>
          <a:prstGeom prst="rect">
            <a:avLst/>
          </a:prstGeom>
        </p:spPr>
      </p:pic>
    </p:spTree>
    <p:extLst>
      <p:ext uri="{BB962C8B-B14F-4D97-AF65-F5344CB8AC3E}">
        <p14:creationId xmlns:p14="http://schemas.microsoft.com/office/powerpoint/2010/main" val="3118973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220200" cy="6858000"/>
          </a:xfrm>
          <a:prstGeom prst="rect">
            <a:avLst/>
          </a:prstGeom>
          <a:gradFill flip="none" rotWithShape="1">
            <a:gsLst>
              <a:gs pos="0">
                <a:schemeClr val="bg1">
                  <a:shade val="30000"/>
                  <a:satMod val="115000"/>
                </a:schemeClr>
              </a:gs>
              <a:gs pos="36000">
                <a:schemeClr val="bg1">
                  <a:shade val="67500"/>
                  <a:satMod val="115000"/>
                </a:schemeClr>
              </a:gs>
              <a:gs pos="60000">
                <a:schemeClr val="bg1">
                  <a:shade val="100000"/>
                  <a:satMod val="115000"/>
                  <a:alpha val="98000"/>
                </a:schemeClr>
              </a:gs>
            </a:gsLst>
            <a:path path="circle">
              <a:fillToRect t="100000" r="100000"/>
            </a:path>
            <a:tileRect l="-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3" name="Content Placeholder 2"/>
          <p:cNvSpPr>
            <a:spLocks noGrp="1"/>
          </p:cNvSpPr>
          <p:nvPr>
            <p:ph idx="1"/>
          </p:nvPr>
        </p:nvSpPr>
        <p:spPr>
          <a:xfrm>
            <a:off x="457200" y="1295400"/>
            <a:ext cx="4114800" cy="4876800"/>
          </a:xfrm>
          <a:solidFill>
            <a:srgbClr val="FF6699">
              <a:alpha val="35000"/>
            </a:srgbClr>
          </a:solidFill>
        </p:spPr>
        <p:txBody>
          <a:bodyPr/>
          <a:lstStyle/>
          <a:p>
            <a:r>
              <a:rPr lang="en-US" sz="1800" b="1" dirty="0"/>
              <a:t>Blush Brush</a:t>
            </a:r>
          </a:p>
          <a:p>
            <a:pPr marL="0" indent="0">
              <a:buNone/>
            </a:pPr>
            <a:r>
              <a:rPr lang="en-US" sz="1600" dirty="0"/>
              <a:t>The perfectly shaped brush allows smooth and even application of the powdered blush more precisely both in terms of the amount of </a:t>
            </a:r>
            <a:r>
              <a:rPr lang="en-US" sz="1600" dirty="0" err="1"/>
              <a:t>colour</a:t>
            </a:r>
            <a:r>
              <a:rPr lang="en-US" sz="1600" dirty="0"/>
              <a:t> and position.</a:t>
            </a:r>
          </a:p>
          <a:p>
            <a:endParaRPr lang="en-US" sz="1800" b="1" dirty="0"/>
          </a:p>
          <a:p>
            <a:r>
              <a:rPr lang="en-US" sz="1800" b="1" dirty="0"/>
              <a:t>Eye Shadow Brush</a:t>
            </a:r>
          </a:p>
          <a:p>
            <a:pPr marL="0" indent="0">
              <a:buNone/>
            </a:pPr>
            <a:r>
              <a:rPr lang="en-US" sz="1600" dirty="0"/>
              <a:t>Special shape of the brush is designed especially for eyes so that the deposit is not made in patch but gets distributed and blends evenly. Always use separate brushes for shading and highlighting.</a:t>
            </a:r>
            <a:endParaRPr lang="en-US" sz="1800" dirty="0"/>
          </a:p>
          <a:p>
            <a:endParaRPr lang="en-US" sz="1800" b="1" dirty="0"/>
          </a:p>
          <a:p>
            <a:r>
              <a:rPr lang="en-US" sz="1800" b="1" dirty="0"/>
              <a:t>Lip Filler Brush</a:t>
            </a:r>
          </a:p>
          <a:p>
            <a:pPr marL="0" indent="0">
              <a:buNone/>
            </a:pPr>
            <a:r>
              <a:rPr lang="en-US" sz="1600" dirty="0"/>
              <a:t>This brush is an ideal accompaniment to lipsticks. It is perfect for detailing along the lips and applies </a:t>
            </a:r>
            <a:r>
              <a:rPr lang="en-US" sz="1600" dirty="0" err="1"/>
              <a:t>colour</a:t>
            </a:r>
            <a:r>
              <a:rPr lang="en-US" sz="1600" dirty="0"/>
              <a:t> evenly and consistently.</a:t>
            </a:r>
          </a:p>
        </p:txBody>
      </p:sp>
      <p:sp>
        <p:nvSpPr>
          <p:cNvPr id="4" name="Slide Number Placeholder 3"/>
          <p:cNvSpPr>
            <a:spLocks noGrp="1"/>
          </p:cNvSpPr>
          <p:nvPr>
            <p:ph type="sldNum" sz="quarter" idx="10"/>
          </p:nvPr>
        </p:nvSpPr>
        <p:spPr/>
        <p:txBody>
          <a:bodyPr/>
          <a:lstStyle/>
          <a:p>
            <a:pPr>
              <a:defRPr/>
            </a:pPr>
            <a:fld id="{24DFEFA5-1EE1-4223-ACA9-4163ABB373C0}" type="slidenum">
              <a:rPr lang="en-US" smtClean="0"/>
              <a:pPr>
                <a:defRPr/>
              </a:pPr>
              <a:t>40</a:t>
            </a:fld>
            <a:endParaRPr lang="en-US" dirty="0"/>
          </a:p>
        </p:txBody>
      </p:sp>
      <p:pic>
        <p:nvPicPr>
          <p:cNvPr id="2050" name="Picture 2" descr="\\dsehgal\ALL FILES\Archana\Mistral Of Milan\product images\brush.jpg"/>
          <p:cNvPicPr>
            <a:picLocks noChangeAspect="1" noChangeArrowheads="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798" t="7524" r="10601" b="3262"/>
          <a:stretch/>
        </p:blipFill>
        <p:spPr bwMode="auto">
          <a:xfrm>
            <a:off x="4619739" y="152400"/>
            <a:ext cx="4524261" cy="6705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FF6699">
              <a:alpha val="20000"/>
            </a:srgbClr>
          </a:solidFill>
        </p:spPr>
        <p:txBody>
          <a:bodyPr/>
          <a:lstStyle/>
          <a:p>
            <a:r>
              <a:rPr lang="en-US" dirty="0"/>
              <a:t>Mistral of Milan Makeup Brushes</a:t>
            </a:r>
          </a:p>
        </p:txBody>
      </p:sp>
    </p:spTree>
    <p:extLst>
      <p:ext uri="{BB962C8B-B14F-4D97-AF65-F5344CB8AC3E}">
        <p14:creationId xmlns:p14="http://schemas.microsoft.com/office/powerpoint/2010/main" val="2679409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chana.ram\Desktop\ARC\Mistral Of Milan - Products\references\Ref photo\Glamour\fashion-photography.jpg"/>
          <p:cNvPicPr>
            <a:picLocks noChangeAspect="1" noChangeArrowheads="1"/>
          </p:cNvPicPr>
          <p:nvPr/>
        </p:nvPicPr>
        <p:blipFill rotWithShape="1">
          <a:blip r:embed="rId2">
            <a:extLst>
              <a:ext uri="{28A0092B-C50C-407E-A947-70E740481C1C}">
                <a14:useLocalDpi xmlns:a14="http://schemas.microsoft.com/office/drawing/2010/main" val="0"/>
              </a:ext>
            </a:extLst>
          </a:blip>
          <a:srcRect r="12442"/>
          <a:stretch/>
        </p:blipFill>
        <p:spPr bwMode="auto">
          <a:xfrm>
            <a:off x="0" y="304800"/>
            <a:ext cx="9144000" cy="6553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idx="1"/>
          </p:nvPr>
        </p:nvSpPr>
        <p:spPr/>
        <p:txBody>
          <a:bodyPr/>
          <a:lstStyle/>
          <a:p>
            <a:endParaRPr lang="en-US"/>
          </a:p>
        </p:txBody>
      </p:sp>
      <p:pic>
        <p:nvPicPr>
          <p:cNvPr id="5" name="Picture 2" descr="C:\Users\archana.ram\Desktop\ARC\Mistral Of Milan - Products\references\Ref photo\Glamour\fashion-photography.jpg"/>
          <p:cNvPicPr>
            <a:picLocks noChangeAspect="1" noChangeArrowheads="1"/>
          </p:cNvPicPr>
          <p:nvPr/>
        </p:nvPicPr>
        <p:blipFill rotWithShape="1">
          <a:blip r:embed="rId2">
            <a:extLst>
              <a:ext uri="{28A0092B-C50C-407E-A947-70E740481C1C}">
                <a14:useLocalDpi xmlns:a14="http://schemas.microsoft.com/office/drawing/2010/main" val="0"/>
              </a:ext>
            </a:extLst>
          </a:blip>
          <a:srcRect r="10983" b="96632"/>
          <a:stretch/>
        </p:blipFill>
        <p:spPr bwMode="auto">
          <a:xfrm>
            <a:off x="0" y="0"/>
            <a:ext cx="920461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619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chana.ram\Desktop\Picture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76"/>
            <a:ext cx="9144000" cy="686616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solidFill>
            <a:srgbClr val="FFCCFF">
              <a:alpha val="46000"/>
            </a:srgbClr>
          </a:solidFill>
        </p:spPr>
        <p:txBody>
          <a:bodyPr/>
          <a:lstStyle/>
          <a:p>
            <a:r>
              <a:rPr lang="en-US" dirty="0"/>
              <a:t>Organized </a:t>
            </a:r>
            <a:r>
              <a:rPr lang="en-US" dirty="0" err="1" smtClean="0"/>
              <a:t>Colour</a:t>
            </a:r>
            <a:r>
              <a:rPr lang="en-US" dirty="0" smtClean="0"/>
              <a:t> </a:t>
            </a:r>
            <a:r>
              <a:rPr lang="en-US" dirty="0"/>
              <a:t>Cosmetics Market</a:t>
            </a:r>
          </a:p>
        </p:txBody>
      </p:sp>
      <p:graphicFrame>
        <p:nvGraphicFramePr>
          <p:cNvPr id="13" name="Chart 12"/>
          <p:cNvGraphicFramePr>
            <a:graphicFrameLocks/>
          </p:cNvGraphicFramePr>
          <p:nvPr>
            <p:extLst>
              <p:ext uri="{D42A27DB-BD31-4B8C-83A1-F6EECF244321}">
                <p14:modId xmlns:p14="http://schemas.microsoft.com/office/powerpoint/2010/main" val="2939836803"/>
              </p:ext>
            </p:extLst>
          </p:nvPr>
        </p:nvGraphicFramePr>
        <p:xfrm>
          <a:off x="342900" y="1800225"/>
          <a:ext cx="4723086" cy="3238500"/>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p:cNvSpPr/>
          <p:nvPr/>
        </p:nvSpPr>
        <p:spPr>
          <a:xfrm>
            <a:off x="342900" y="5380672"/>
            <a:ext cx="8458200" cy="646331"/>
          </a:xfrm>
          <a:prstGeom prst="rect">
            <a:avLst/>
          </a:prstGeom>
          <a:solidFill>
            <a:srgbClr val="FFCCFF">
              <a:alpha val="51000"/>
            </a:srgbClr>
          </a:solidFill>
        </p:spPr>
        <p:txBody>
          <a:bodyPr wrap="square">
            <a:spAutoFit/>
          </a:bodyPr>
          <a:lstStyle/>
          <a:p>
            <a:pPr algn="ctr"/>
            <a:r>
              <a:rPr lang="en-US" dirty="0"/>
              <a:t>According to “Indian Cosmetic Sector Forecast to 2015”, the color cosmetics market witnessed a CAGR of more than 25% during 2013-2015.:</a:t>
            </a:r>
          </a:p>
        </p:txBody>
      </p:sp>
      <p:sp>
        <p:nvSpPr>
          <p:cNvPr id="15" name="TextBox 14"/>
          <p:cNvSpPr txBox="1"/>
          <p:nvPr/>
        </p:nvSpPr>
        <p:spPr>
          <a:xfrm>
            <a:off x="3276600" y="6096000"/>
            <a:ext cx="2613985" cy="276999"/>
          </a:xfrm>
          <a:prstGeom prst="rect">
            <a:avLst/>
          </a:prstGeom>
          <a:solidFill>
            <a:srgbClr val="FFCCFF">
              <a:alpha val="51000"/>
            </a:srgbClr>
          </a:solidFill>
        </p:spPr>
        <p:txBody>
          <a:bodyPr wrap="none" rtlCol="0">
            <a:spAutoFit/>
          </a:bodyPr>
          <a:lstStyle/>
          <a:p>
            <a:pPr algn="ctr"/>
            <a:r>
              <a:rPr lang="en-US" sz="1200" dirty="0"/>
              <a:t>Source: RNCOS, a market research firm</a:t>
            </a:r>
          </a:p>
        </p:txBody>
      </p:sp>
      <p:pic>
        <p:nvPicPr>
          <p:cNvPr id="30" name="Picture 29" descr="Mistral logo.jpg"/>
          <p:cNvPicPr>
            <a:picLocks noChangeAspect="1"/>
          </p:cNvPicPr>
          <p:nvPr/>
        </p:nvPicPr>
        <p:blipFill rotWithShape="1">
          <a:blip r:embed="rId4"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5">
                    <a14:imgEffect>
                      <a14:brightnessContrast bright="57000" contrast="16000"/>
                    </a14:imgEffect>
                  </a14:imgLayer>
                </a14:imgProps>
              </a:ext>
            </a:extLst>
          </a:blip>
          <a:srcRect l="3359" t="13697" r="58872" b="28441"/>
          <a:stretch/>
        </p:blipFill>
        <p:spPr>
          <a:xfrm>
            <a:off x="7520282" y="5791200"/>
            <a:ext cx="1242718" cy="606053"/>
          </a:xfrm>
          <a:prstGeom prst="rect">
            <a:avLst/>
          </a:prstGeom>
        </p:spPr>
      </p:pic>
    </p:spTree>
    <p:extLst>
      <p:ext uri="{BB962C8B-B14F-4D97-AF65-F5344CB8AC3E}">
        <p14:creationId xmlns:p14="http://schemas.microsoft.com/office/powerpoint/2010/main" val="330279273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img.allw.mn/content/2013/09/21221944_9017.jpg"/>
          <p:cNvPicPr>
            <a:picLocks noChangeAspect="1" noChangeArrowheads="1"/>
          </p:cNvPicPr>
          <p:nvPr/>
        </p:nvPicPr>
        <p:blipFill rotWithShape="1">
          <a:blip r:embed="rId2">
            <a:extLst>
              <a:ext uri="{28A0092B-C50C-407E-A947-70E740481C1C}">
                <a14:useLocalDpi xmlns:a14="http://schemas.microsoft.com/office/drawing/2010/main" val="0"/>
              </a:ext>
            </a:extLst>
          </a:blip>
          <a:srcRect l="94690" t="-1" b="48177"/>
          <a:stretch/>
        </p:blipFill>
        <p:spPr bwMode="auto">
          <a:xfrm flipH="1">
            <a:off x="0" y="-19050"/>
            <a:ext cx="9144000" cy="68770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img.allw.mn/content/2013/09/21221944_9017.jpg"/>
          <p:cNvPicPr>
            <a:picLocks noChangeAspect="1" noChangeArrowheads="1"/>
          </p:cNvPicPr>
          <p:nvPr/>
        </p:nvPicPr>
        <p:blipFill rotWithShape="1">
          <a:blip r:embed="rId2">
            <a:extLst>
              <a:ext uri="{28A0092B-C50C-407E-A947-70E740481C1C}">
                <a14:useLocalDpi xmlns:a14="http://schemas.microsoft.com/office/drawing/2010/main" val="0"/>
              </a:ext>
            </a:extLst>
          </a:blip>
          <a:srcRect b="5191"/>
          <a:stretch/>
        </p:blipFill>
        <p:spPr bwMode="auto">
          <a:xfrm flipH="1">
            <a:off x="4572000" y="325891"/>
            <a:ext cx="4586448" cy="65225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895600" y="6367046"/>
            <a:ext cx="3429000" cy="338554"/>
          </a:xfrm>
          <a:prstGeom prst="rect">
            <a:avLst/>
          </a:prstGeom>
          <a:solidFill>
            <a:srgbClr val="FF0000">
              <a:alpha val="30000"/>
            </a:srgbClr>
          </a:solidFill>
        </p:spPr>
        <p:txBody>
          <a:bodyPr wrap="square">
            <a:spAutoFit/>
          </a:bodyPr>
          <a:lstStyle/>
          <a:p>
            <a:pPr algn="ctr"/>
            <a:r>
              <a:rPr lang="en-US" sz="1600" b="1" dirty="0"/>
              <a:t>*</a:t>
            </a:r>
            <a:r>
              <a:rPr lang="en-US" sz="1200" dirty="0"/>
              <a:t>Nash, </a:t>
            </a:r>
            <a:r>
              <a:rPr lang="en-US" sz="1200" dirty="0" err="1"/>
              <a:t>Fieldman</a:t>
            </a:r>
            <a:r>
              <a:rPr lang="en-US" sz="1200" dirty="0"/>
              <a:t>, Hussey, Leveque, &amp; </a:t>
            </a:r>
            <a:r>
              <a:rPr lang="en-US" sz="1200" dirty="0" err="1"/>
              <a:t>Pineau</a:t>
            </a:r>
            <a:r>
              <a:rPr lang="en-US" sz="1200" dirty="0"/>
              <a:t>, 2003</a:t>
            </a:r>
          </a:p>
        </p:txBody>
      </p:sp>
      <p:sp>
        <p:nvSpPr>
          <p:cNvPr id="6" name="Content Placeholder 5"/>
          <p:cNvSpPr>
            <a:spLocks noGrp="1"/>
          </p:cNvSpPr>
          <p:nvPr>
            <p:ph idx="1"/>
          </p:nvPr>
        </p:nvSpPr>
        <p:spPr>
          <a:xfrm>
            <a:off x="457200" y="1295399"/>
            <a:ext cx="4114800" cy="4848255"/>
          </a:xfrm>
          <a:solidFill>
            <a:srgbClr val="FF0000">
              <a:alpha val="30000"/>
            </a:srgbClr>
          </a:solidFill>
        </p:spPr>
        <p:txBody>
          <a:bodyPr/>
          <a:lstStyle/>
          <a:p>
            <a:r>
              <a:rPr lang="en-US" sz="1800" dirty="0"/>
              <a:t>A recent experiment revealed that women pictured wearing cosmetics were evaluated as healthier, more confident, and even having greater earning potential than the same women wearing no makeup</a:t>
            </a:r>
            <a:r>
              <a:rPr lang="en-US" sz="2000" b="1" dirty="0"/>
              <a:t>*</a:t>
            </a:r>
            <a:r>
              <a:rPr lang="en-US" sz="1800" dirty="0"/>
              <a:t>. This suggests that makeup has a potentially useful role.</a:t>
            </a:r>
          </a:p>
          <a:p>
            <a:endParaRPr lang="en-US" sz="1800" dirty="0"/>
          </a:p>
          <a:p>
            <a:r>
              <a:rPr lang="en-US" sz="1800" dirty="0"/>
              <a:t>To enhance the natural beauty</a:t>
            </a:r>
          </a:p>
          <a:p>
            <a:endParaRPr lang="en-US" sz="1800" dirty="0"/>
          </a:p>
          <a:p>
            <a:r>
              <a:rPr lang="en-US" sz="1800" dirty="0"/>
              <a:t>It simply serves as a booster to ones natural self-confidence.</a:t>
            </a:r>
          </a:p>
          <a:p>
            <a:endParaRPr lang="en-US" sz="1800" dirty="0"/>
          </a:p>
          <a:p>
            <a:r>
              <a:rPr lang="en-US" sz="1800" dirty="0"/>
              <a:t>A woman may wear makeup to give her face a more youthful appearance. </a:t>
            </a:r>
          </a:p>
        </p:txBody>
      </p:sp>
      <p:sp>
        <p:nvSpPr>
          <p:cNvPr id="2" name="Title 1"/>
          <p:cNvSpPr>
            <a:spLocks noGrp="1"/>
          </p:cNvSpPr>
          <p:nvPr>
            <p:ph type="title"/>
          </p:nvPr>
        </p:nvSpPr>
        <p:spPr>
          <a:solidFill>
            <a:srgbClr val="FF0000">
              <a:alpha val="30000"/>
            </a:srgbClr>
          </a:solidFill>
        </p:spPr>
        <p:txBody>
          <a:bodyPr/>
          <a:lstStyle/>
          <a:p>
            <a:r>
              <a:rPr lang="en-US" dirty="0"/>
              <a:t>Why Do We Need Cosmetics</a:t>
            </a:r>
          </a:p>
        </p:txBody>
      </p:sp>
      <p:grpSp>
        <p:nvGrpSpPr>
          <p:cNvPr id="10" name="Group 9"/>
          <p:cNvGrpSpPr/>
          <p:nvPr/>
        </p:nvGrpSpPr>
        <p:grpSpPr>
          <a:xfrm>
            <a:off x="-76200" y="3"/>
            <a:ext cx="9296400" cy="6857998"/>
            <a:chOff x="0" y="2"/>
            <a:chExt cx="9296400" cy="6857998"/>
          </a:xfrm>
        </p:grpSpPr>
        <p:sp>
          <p:nvSpPr>
            <p:cNvPr id="7" name="Rectangle 6"/>
            <p:cNvSpPr/>
            <p:nvPr/>
          </p:nvSpPr>
          <p:spPr bwMode="auto">
            <a:xfrm>
              <a:off x="0" y="2"/>
              <a:ext cx="9296400" cy="6857998"/>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1026" name="Picture 2" descr="C:\Users\archana.ram\Desktop\Training\6876499_ori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12303" r="2450" b="12504"/>
            <a:stretch/>
          </p:blipFill>
          <p:spPr bwMode="auto">
            <a:xfrm>
              <a:off x="1371600" y="533400"/>
              <a:ext cx="6381750" cy="5010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5020272"/>
              <a:ext cx="8153400" cy="923330"/>
            </a:xfrm>
            <a:prstGeom prst="rect">
              <a:avLst/>
            </a:prstGeom>
            <a:solidFill>
              <a:schemeClr val="bg1">
                <a:lumMod val="95000"/>
              </a:schemeClr>
            </a:solidFill>
          </p:spPr>
          <p:txBody>
            <a:bodyPr wrap="square">
              <a:spAutoFit/>
            </a:bodyPr>
            <a:lstStyle/>
            <a:p>
              <a:pPr algn="ctr"/>
              <a:r>
                <a:rPr lang="en-US" dirty="0"/>
                <a:t>Excellent for covering up flaws. For example, puffy eyes after a busy schedule, dark circles under eyes. It can also serve to brighten the face and camouflage blemishes, visible pores, uneven tone , pimples, age spots and even some scars.</a:t>
              </a:r>
            </a:p>
          </p:txBody>
        </p:sp>
      </p:grpSp>
    </p:spTree>
    <p:extLst>
      <p:ext uri="{BB962C8B-B14F-4D97-AF65-F5344CB8AC3E}">
        <p14:creationId xmlns:p14="http://schemas.microsoft.com/office/powerpoint/2010/main" val="182331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strVal val="ppt_w*0.70"/>
                                          </p:val>
                                        </p:tav>
                                      </p:tavLst>
                                    </p:anim>
                                    <p:anim calcmode="lin" valueType="num">
                                      <p:cBhvr>
                                        <p:cTn id="7" dur="1000"/>
                                        <p:tgtEl>
                                          <p:spTgt spid="10"/>
                                        </p:tgtEl>
                                        <p:attrNameLst>
                                          <p:attrName>ppt_h</p:attrName>
                                        </p:attrNameLst>
                                      </p:cBhvr>
                                      <p:tavLst>
                                        <p:tav tm="0">
                                          <p:val>
                                            <p:strVal val="ppt_h"/>
                                          </p:val>
                                        </p:tav>
                                        <p:tav tm="100000">
                                          <p:val>
                                            <p:strVal val="ppt_h"/>
                                          </p:val>
                                        </p:tav>
                                      </p:tavLst>
                                    </p:anim>
                                    <p:animEffect transition="out" filter="fade">
                                      <p:cBhvr>
                                        <p:cTn id="8" dur="1000"/>
                                        <p:tgtEl>
                                          <p:spTgt spid="10"/>
                                        </p:tgtEl>
                                      </p:cBhvr>
                                    </p:animEffect>
                                    <p:set>
                                      <p:cBhvr>
                                        <p:cTn id="9"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rchana.ram\Desktop\Training\how-to-get-beautiful-face.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90" t="7336" r="390" b="12602"/>
          <a:stretch/>
        </p:blipFill>
        <p:spPr bwMode="auto">
          <a:xfrm>
            <a:off x="228600" y="3577988"/>
            <a:ext cx="4571999" cy="25138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Significant transformation!</a:t>
            </a:r>
          </a:p>
        </p:txBody>
      </p:sp>
      <p:pic>
        <p:nvPicPr>
          <p:cNvPr id="4" name="Picture 2" descr="C:\Users\archana.ram\Desktop\Mistral Of Milan - Products\Training\before-after-makeup.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6656" b="200"/>
          <a:stretch/>
        </p:blipFill>
        <p:spPr bwMode="auto">
          <a:xfrm>
            <a:off x="4040056" y="3429000"/>
            <a:ext cx="4722944" cy="262204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5" name="Picture 2" descr="C:\Users\archana.ram\Desktop\Mistral Of Milan - Products\Training\face-before-after-permanent-makeup-london-dunja2.jpg"/>
          <p:cNvPicPr>
            <a:picLocks noChangeAspect="1" noChangeArrowheads="1"/>
          </p:cNvPicPr>
          <p:nvPr/>
        </p:nvPicPr>
        <p:blipFill rotWithShape="1">
          <a:blip r:embed="rId4">
            <a:clrChange>
              <a:clrFrom>
                <a:srgbClr val="F0FBFF"/>
              </a:clrFrom>
              <a:clrTo>
                <a:srgbClr val="F0FBFF">
                  <a:alpha val="0"/>
                </a:srgbClr>
              </a:clrTo>
            </a:clrChange>
            <a:extLst>
              <a:ext uri="{28A0092B-C50C-407E-A947-70E740481C1C}">
                <a14:useLocalDpi xmlns:a14="http://schemas.microsoft.com/office/drawing/2010/main" val="0"/>
              </a:ext>
            </a:extLst>
          </a:blip>
          <a:srcRect t="7452" b="7452"/>
          <a:stretch/>
        </p:blipFill>
        <p:spPr bwMode="auto">
          <a:xfrm>
            <a:off x="4482733" y="1395483"/>
            <a:ext cx="4249903" cy="234191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grpSp>
        <p:nvGrpSpPr>
          <p:cNvPr id="3" name="Group 2"/>
          <p:cNvGrpSpPr/>
          <p:nvPr/>
        </p:nvGrpSpPr>
        <p:grpSpPr>
          <a:xfrm>
            <a:off x="457201" y="1371600"/>
            <a:ext cx="3657599" cy="2209800"/>
            <a:chOff x="457201" y="1371600"/>
            <a:chExt cx="3657599" cy="2209800"/>
          </a:xfrm>
        </p:grpSpPr>
        <p:pic>
          <p:nvPicPr>
            <p:cNvPr id="7" name="Picture 2" descr="All you Need to Know About Eyebrow Tattoo"/>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2000" contrast="21000"/>
                      </a14:imgEffect>
                    </a14:imgLayer>
                  </a14:imgProps>
                </a:ext>
                <a:ext uri="{28A0092B-C50C-407E-A947-70E740481C1C}">
                  <a14:useLocalDpi xmlns:a14="http://schemas.microsoft.com/office/drawing/2010/main" val="0"/>
                </a:ext>
              </a:extLst>
            </a:blip>
            <a:srcRect l="50750" t="11340"/>
            <a:stretch/>
          </p:blipFill>
          <p:spPr bwMode="auto">
            <a:xfrm>
              <a:off x="2268822" y="1371600"/>
              <a:ext cx="1845978" cy="2209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 name="Picture 7" descr="All you Need to Know About Eyebrow Tattoo"/>
            <p:cNvPicPr>
              <a:picLocks noChangeAspect="1" noChangeArrowheads="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15000" contrast="11000"/>
                      </a14:imgEffect>
                    </a14:imgLayer>
                  </a14:imgProps>
                </a:ext>
                <a:ext uri="{28A0092B-C50C-407E-A947-70E740481C1C}">
                  <a14:useLocalDpi xmlns:a14="http://schemas.microsoft.com/office/drawing/2010/main" val="0"/>
                </a:ext>
              </a:extLst>
            </a:blip>
            <a:srcRect t="11340" r="51667"/>
            <a:stretch/>
          </p:blipFill>
          <p:spPr bwMode="auto">
            <a:xfrm>
              <a:off x="457201" y="1371600"/>
              <a:ext cx="1811621" cy="2209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pSp>
    </p:spTree>
    <p:extLst>
      <p:ext uri="{BB962C8B-B14F-4D97-AF65-F5344CB8AC3E}">
        <p14:creationId xmlns:p14="http://schemas.microsoft.com/office/powerpoint/2010/main" val="425956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47" presetClass="entr" presetSubtype="0" fill="hold" nodeType="afterEffect">
                                  <p:stCondLst>
                                    <p:cond delay="2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2250"/>
                            </p:stCondLst>
                            <p:childTnLst>
                              <p:par>
                                <p:cTn id="18" presetID="53" presetClass="entr" presetSubtype="16" fill="hold" nodeType="afterEffect">
                                  <p:stCondLst>
                                    <p:cond delay="250"/>
                                  </p:stCondLst>
                                  <p:childTnLst>
                                    <p:set>
                                      <p:cBhvr>
                                        <p:cTn id="19" dur="1" fill="hold">
                                          <p:stCondLst>
                                            <p:cond delay="0"/>
                                          </p:stCondLst>
                                        </p:cTn>
                                        <p:tgtEl>
                                          <p:spTgt spid="12290"/>
                                        </p:tgtEl>
                                        <p:attrNameLst>
                                          <p:attrName>style.visibility</p:attrName>
                                        </p:attrNameLst>
                                      </p:cBhvr>
                                      <p:to>
                                        <p:strVal val="visible"/>
                                      </p:to>
                                    </p:set>
                                    <p:anim calcmode="lin" valueType="num">
                                      <p:cBhvr>
                                        <p:cTn id="20" dur="500" fill="hold"/>
                                        <p:tgtEl>
                                          <p:spTgt spid="12290"/>
                                        </p:tgtEl>
                                        <p:attrNameLst>
                                          <p:attrName>ppt_w</p:attrName>
                                        </p:attrNameLst>
                                      </p:cBhvr>
                                      <p:tavLst>
                                        <p:tav tm="0">
                                          <p:val>
                                            <p:fltVal val="0"/>
                                          </p:val>
                                        </p:tav>
                                        <p:tav tm="100000">
                                          <p:val>
                                            <p:strVal val="#ppt_w"/>
                                          </p:val>
                                        </p:tav>
                                      </p:tavLst>
                                    </p:anim>
                                    <p:anim calcmode="lin" valueType="num">
                                      <p:cBhvr>
                                        <p:cTn id="21" dur="500" fill="hold"/>
                                        <p:tgtEl>
                                          <p:spTgt spid="12290"/>
                                        </p:tgtEl>
                                        <p:attrNameLst>
                                          <p:attrName>ppt_h</p:attrName>
                                        </p:attrNameLst>
                                      </p:cBhvr>
                                      <p:tavLst>
                                        <p:tav tm="0">
                                          <p:val>
                                            <p:fltVal val="0"/>
                                          </p:val>
                                        </p:tav>
                                        <p:tav tm="100000">
                                          <p:val>
                                            <p:strVal val="#ppt_h"/>
                                          </p:val>
                                        </p:tav>
                                      </p:tavLst>
                                    </p:anim>
                                    <p:animEffect transition="in" filter="fade">
                                      <p:cBhvr>
                                        <p:cTn id="22" dur="500"/>
                                        <p:tgtEl>
                                          <p:spTgt spid="12290"/>
                                        </p:tgtEl>
                                      </p:cBhvr>
                                    </p:animEffect>
                                  </p:childTnLst>
                                </p:cTn>
                              </p:par>
                            </p:childTnLst>
                          </p:cTn>
                        </p:par>
                        <p:par>
                          <p:cTn id="23" fill="hold">
                            <p:stCondLst>
                              <p:cond delay="3000"/>
                            </p:stCondLst>
                            <p:childTnLst>
                              <p:par>
                                <p:cTn id="24" presetID="9" presetClass="entr" presetSubtype="0" fill="hold" nodeType="afterEffect">
                                  <p:stCondLst>
                                    <p:cond delay="25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rchana.ram\Desktop\Picture5.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8000" contrast="29000"/>
                    </a14:imgEffect>
                  </a14:imgLayer>
                </a14:imgProps>
              </a:ext>
              <a:ext uri="{28A0092B-C50C-407E-A947-70E740481C1C}">
                <a14:useLocalDpi xmlns:a14="http://schemas.microsoft.com/office/drawing/2010/main" val="0"/>
              </a:ext>
            </a:extLst>
          </a:blip>
          <a:srcRect/>
          <a:stretch>
            <a:fillRect/>
          </a:stretch>
        </p:blipFill>
        <p:spPr bwMode="auto">
          <a:xfrm>
            <a:off x="-304800" y="-151300"/>
            <a:ext cx="9625013" cy="70489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istral logo.jpg"/>
          <p:cNvPicPr>
            <a:picLocks noChangeAspect="1"/>
          </p:cNvPicPr>
          <p:nvPr/>
        </p:nvPicPr>
        <p:blipFill rotWithShape="1">
          <a:blip r:embed="rId4"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brightnessContrast bright="57000" contrast="16000"/>
                    </a14:imgEffect>
                  </a14:imgLayer>
                </a14:imgProps>
              </a:ext>
            </a:extLst>
          </a:blip>
          <a:srcRect l="3359" t="13697" r="58872" b="28441"/>
          <a:stretch/>
        </p:blipFill>
        <p:spPr>
          <a:xfrm>
            <a:off x="-1066800" y="3920745"/>
            <a:ext cx="7116613" cy="3470655"/>
          </a:xfrm>
          <a:prstGeom prst="rect">
            <a:avLst/>
          </a:prstGeom>
          <a:ln>
            <a:noFill/>
          </a:ln>
          <a:effectLst>
            <a:outerShdw blurRad="127000" dist="38100" dir="2700000" algn="ctr">
              <a:srgbClr val="000000">
                <a:alpha val="45000"/>
              </a:srgbClr>
            </a:outerShdw>
          </a:effectLst>
          <a:scene3d>
            <a:camera prst="isometricBottomDown"/>
            <a:lightRig rig="soft" dir="t">
              <a:rot lat="0" lon="0" rev="0"/>
            </a:lightRig>
          </a:scene3d>
          <a:sp3d prstMaterial="translucentPowder">
            <a:bevelT w="203200" h="50800" prst="softRound"/>
          </a:sp3d>
        </p:spPr>
      </p:pic>
      <p:sp>
        <p:nvSpPr>
          <p:cNvPr id="2" name="Rectangle 1"/>
          <p:cNvSpPr/>
          <p:nvPr/>
        </p:nvSpPr>
        <p:spPr>
          <a:xfrm>
            <a:off x="0" y="4572000"/>
            <a:ext cx="9144000" cy="2128275"/>
          </a:xfrm>
          <a:prstGeom prst="rect">
            <a:avLst/>
          </a:prstGeom>
        </p:spPr>
        <p:txBody>
          <a:bodyPr wrap="square">
            <a:spAutoFit/>
          </a:bodyPr>
          <a:lstStyle/>
          <a:p>
            <a:pPr algn="ctr">
              <a:lnSpc>
                <a:spcPct val="80000"/>
              </a:lnSpc>
            </a:pPr>
            <a:r>
              <a:rPr lang="en-GB" sz="5400" b="1" dirty="0">
                <a:latin typeface="Edwardian Script ITC" panose="030303020407070D0804" pitchFamily="66" charset="0"/>
              </a:rPr>
              <a:t>Masked in mystery the modern woman is a wind of change, carrying success, confidence along with her beauty.</a:t>
            </a:r>
            <a:endParaRPr lang="en-US" sz="5400" b="1" dirty="0">
              <a:latin typeface="Edwardian Script ITC" panose="030303020407070D0804" pitchFamily="66" charset="0"/>
            </a:endParaRPr>
          </a:p>
        </p:txBody>
      </p:sp>
    </p:spTree>
    <p:extLst>
      <p:ext uri="{BB962C8B-B14F-4D97-AF65-F5344CB8AC3E}">
        <p14:creationId xmlns:p14="http://schemas.microsoft.com/office/powerpoint/2010/main" val="2897435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73997CC-4B00-4089-8E17-D67AF0133637}" type="slidenum">
              <a:rPr lang="en-US" smtClean="0"/>
              <a:pPr>
                <a:defRPr/>
              </a:pPr>
              <a:t>9</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69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576310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Times New Roman"/>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5030</TotalTime>
  <Words>1862</Words>
  <Application>Microsoft Office PowerPoint</Application>
  <PresentationFormat>On-screen Show (4:3)</PresentationFormat>
  <Paragraphs>539</Paragraphs>
  <Slides>41</Slides>
  <Notes>0</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1_Office Theme</vt:lpstr>
      <vt:lpstr>Custom Design</vt:lpstr>
      <vt:lpstr>PowerPoint Presentation</vt:lpstr>
      <vt:lpstr>PowerPoint Presentation</vt:lpstr>
      <vt:lpstr>COLOuR Cosmetics Industry overview</vt:lpstr>
      <vt:lpstr>Trends To Watch Out!</vt:lpstr>
      <vt:lpstr>Organized Colour Cosmetics Market</vt:lpstr>
      <vt:lpstr>Why Do We Need Cosmetics</vt:lpstr>
      <vt:lpstr>Significant transformation!</vt:lpstr>
      <vt:lpstr>PowerPoint Presentation</vt:lpstr>
      <vt:lpstr>PowerPoint Presentation</vt:lpstr>
      <vt:lpstr>PowerPoint Presentation</vt:lpstr>
      <vt:lpstr>Vestige Presents</vt:lpstr>
      <vt:lpstr>PowerPoint Presentation</vt:lpstr>
      <vt:lpstr>Perfect Blend Liquid Foundation</vt:lpstr>
      <vt:lpstr>Mistral of Milan  Perfect Blend Liquid Foundation</vt:lpstr>
      <vt:lpstr>True Look Compact Powder</vt:lpstr>
      <vt:lpstr>Mistral of Milan  True Look Compact Powder</vt:lpstr>
      <vt:lpstr>Silk Glow Blush</vt:lpstr>
      <vt:lpstr>Mistral of Milan Silk Glow Blush</vt:lpstr>
      <vt:lpstr>PowerPoint Presentation</vt:lpstr>
      <vt:lpstr>PowerPoint Presentation</vt:lpstr>
      <vt:lpstr>True Emotion Eyeshadow</vt:lpstr>
      <vt:lpstr>Mistral of Milan True Emotion Eyeshadow</vt:lpstr>
      <vt:lpstr>Deep Define Kajal</vt:lpstr>
      <vt:lpstr>Showtime Waterproof Liquid Eyeliner</vt:lpstr>
      <vt:lpstr>True define Eyeliner Pencil</vt:lpstr>
      <vt:lpstr>PowerPoint Presentation</vt:lpstr>
      <vt:lpstr>PowerPoint Presentation</vt:lpstr>
      <vt:lpstr>Classic Crème Lipstick</vt:lpstr>
      <vt:lpstr>Mistral of Milan Classic Crème Lipstick </vt:lpstr>
      <vt:lpstr>Silk Shine Lip Gloss</vt:lpstr>
      <vt:lpstr>Mistral of Milan Silk Shine Lip Gloss </vt:lpstr>
      <vt:lpstr>Long Wear Liquid Lipstick</vt:lpstr>
      <vt:lpstr>Mistral of Milan  Long Wear Liquid Lipstick</vt:lpstr>
      <vt:lpstr>Ultra define lip liner</vt:lpstr>
      <vt:lpstr>Mistral of Milan Ultra define lip liner </vt:lpstr>
      <vt:lpstr>PowerPoint Presentation</vt:lpstr>
      <vt:lpstr>PowerPoint Presentation</vt:lpstr>
      <vt:lpstr>Mistral of Milan Ultra-Stay Nail Lacquer</vt:lpstr>
      <vt:lpstr>Nail Polish Remover </vt:lpstr>
      <vt:lpstr>Mistral of Milan Makeup Brushes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Archana Ram</dc:creator>
  <cp:lastModifiedBy>Aditi</cp:lastModifiedBy>
  <cp:revision>450</cp:revision>
  <dcterms:created xsi:type="dcterms:W3CDTF">2016-02-01T05:16:56Z</dcterms:created>
  <dcterms:modified xsi:type="dcterms:W3CDTF">2016-05-31T07:25:20Z</dcterms:modified>
</cp:coreProperties>
</file>